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70" r:id="rId8"/>
    <p:sldId id="261" r:id="rId9"/>
    <p:sldId id="269" r:id="rId10"/>
    <p:sldId id="262" r:id="rId11"/>
    <p:sldId id="263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>
        <p:scale>
          <a:sx n="100" d="100"/>
          <a:sy n="100" d="100"/>
        </p:scale>
        <p:origin x="-504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31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04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70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92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7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677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67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818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0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1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C7BB-A0AF-42E8-94FF-EB773739A8F8}" type="datetimeFigureOut">
              <a:rPr lang="es-AR" smtClean="0"/>
              <a:t>22/06/2016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EEF3-E52E-428B-8ABB-61017F00BB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99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8784976" cy="4464496"/>
          </a:xfrm>
        </p:spPr>
        <p:txBody>
          <a:bodyPr>
            <a:normAutofit/>
          </a:bodyPr>
          <a:lstStyle/>
          <a:p>
            <a:r>
              <a:rPr lang="es-AR" sz="4800" dirty="0" smtClean="0">
                <a:latin typeface="+mn-lt"/>
              </a:rPr>
              <a:t>EXTERNALIDADES </a:t>
            </a:r>
            <a:br>
              <a:rPr lang="es-AR" sz="4800" dirty="0" smtClean="0">
                <a:latin typeface="+mn-lt"/>
              </a:rPr>
            </a:br>
            <a:r>
              <a:rPr lang="es-AR" sz="4800" dirty="0" smtClean="0">
                <a:latin typeface="+mn-lt"/>
              </a:rPr>
              <a:t>y</a:t>
            </a:r>
            <a:br>
              <a:rPr lang="es-AR" sz="4800" dirty="0" smtClean="0">
                <a:latin typeface="+mn-lt"/>
              </a:rPr>
            </a:br>
            <a:r>
              <a:rPr lang="es-AR" sz="4800" dirty="0" smtClean="0">
                <a:latin typeface="+mn-lt"/>
              </a:rPr>
              <a:t/>
            </a:r>
            <a:br>
              <a:rPr lang="es-AR" sz="4800" dirty="0" smtClean="0">
                <a:latin typeface="+mn-lt"/>
              </a:rPr>
            </a:br>
            <a:r>
              <a:rPr lang="es-AR" sz="4800" dirty="0" smtClean="0">
                <a:latin typeface="+mn-lt"/>
              </a:rPr>
              <a:t>SU RESOLUCIÓN</a:t>
            </a:r>
            <a:endParaRPr lang="es-A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134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Externalidad Positiva del Consumo:</a:t>
            </a:r>
            <a:endParaRPr lang="es-AR" dirty="0"/>
          </a:p>
        </p:txBody>
      </p:sp>
      <p:pic>
        <p:nvPicPr>
          <p:cNvPr id="4098" name="Picture 2" descr="C:\Users\Marcela Ballino\Desktop\UCSE\externalidad positiva consu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0804"/>
            <a:ext cx="5904656" cy="51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2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Externalidad Negativa en el Consumo: </a:t>
            </a:r>
            <a:endParaRPr lang="es-AR" dirty="0"/>
          </a:p>
        </p:txBody>
      </p:sp>
      <p:pic>
        <p:nvPicPr>
          <p:cNvPr id="5122" name="Picture 2" descr="C:\Users\Marcela Ballino\Desktop\UCSE\externalidad NEGATIVA EN EL CONSU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83" y="1844824"/>
            <a:ext cx="600335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37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35416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Externalidades </a:t>
            </a:r>
            <a:r>
              <a:rPr lang="es-AR" dirty="0"/>
              <a:t>e ineficiencia</a:t>
            </a:r>
            <a:br>
              <a:rPr lang="es-AR" dirty="0"/>
            </a:br>
            <a:r>
              <a:rPr lang="es-AR" dirty="0"/>
              <a:t>del mercado</a:t>
            </a:r>
            <a:br>
              <a:rPr lang="es-AR" dirty="0"/>
            </a:br>
            <a:r>
              <a:rPr lang="es-AR" sz="3600" dirty="0">
                <a:latin typeface="+mn-lt"/>
              </a:rPr>
              <a:t> </a:t>
            </a:r>
            <a:endParaRPr lang="es-AR" sz="36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916832"/>
            <a:ext cx="8928992" cy="4608512"/>
          </a:xfrm>
        </p:spPr>
        <p:txBody>
          <a:bodyPr>
            <a:normAutofit lnSpcReduction="10000"/>
          </a:bodyPr>
          <a:lstStyle/>
          <a:p>
            <a:endParaRPr lang="es-AR" dirty="0" smtClean="0"/>
          </a:p>
          <a:p>
            <a:pPr marL="0" indent="0">
              <a:buNone/>
            </a:pPr>
            <a:r>
              <a:rPr lang="es-AR" dirty="0"/>
              <a:t>Las externalidades negativas en </a:t>
            </a:r>
            <a:r>
              <a:rPr lang="es-AR" dirty="0" smtClean="0"/>
              <a:t>la producción </a:t>
            </a:r>
            <a:r>
              <a:rPr lang="es-AR" dirty="0"/>
              <a:t>o el consumo llevan a que </a:t>
            </a:r>
            <a:r>
              <a:rPr lang="es-AR" dirty="0" smtClean="0"/>
              <a:t>los mercados </a:t>
            </a:r>
            <a:r>
              <a:rPr lang="es-AR" dirty="0"/>
              <a:t>produzcan más cantidad de </a:t>
            </a:r>
            <a:r>
              <a:rPr lang="es-AR" dirty="0" smtClean="0"/>
              <a:t>lo que </a:t>
            </a:r>
            <a:r>
              <a:rPr lang="es-AR" dirty="0"/>
              <a:t>socialmente sería deseable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sz="1300" dirty="0" smtClean="0"/>
          </a:p>
          <a:p>
            <a:pPr marL="0" indent="0"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/>
              <a:t> Las externalidades positivas en </a:t>
            </a:r>
            <a:r>
              <a:rPr lang="es-AR" dirty="0" smtClean="0"/>
              <a:t>la producción </a:t>
            </a:r>
            <a:r>
              <a:rPr lang="es-AR" dirty="0"/>
              <a:t>o el consumo llevan a que </a:t>
            </a:r>
            <a:r>
              <a:rPr lang="es-AR" dirty="0" smtClean="0"/>
              <a:t>los mercados </a:t>
            </a:r>
            <a:r>
              <a:rPr lang="es-AR" dirty="0"/>
              <a:t>produzcan </a:t>
            </a:r>
            <a:r>
              <a:rPr lang="es-AR" dirty="0" smtClean="0"/>
              <a:t>una cantidad menor que lo </a:t>
            </a:r>
            <a:r>
              <a:rPr lang="es-AR" dirty="0"/>
              <a:t>que sería socialmente deseable.</a:t>
            </a:r>
          </a:p>
        </p:txBody>
      </p:sp>
    </p:spTree>
    <p:extLst>
      <p:ext uri="{BB962C8B-B14F-4D97-AF65-F5344CB8AC3E}">
        <p14:creationId xmlns:p14="http://schemas.microsoft.com/office/powerpoint/2010/main" val="3464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>
            <a:spLocks noGrp="1"/>
          </p:cNvSpPr>
          <p:nvPr>
            <p:ph type="ctrTitle"/>
          </p:nvPr>
        </p:nvSpPr>
        <p:spPr>
          <a:xfrm>
            <a:off x="250825" y="549275"/>
            <a:ext cx="8713788" cy="5759450"/>
          </a:xfrm>
        </p:spPr>
        <p:txBody>
          <a:bodyPr>
            <a:normAutofit/>
          </a:bodyPr>
          <a:lstStyle/>
          <a:p>
            <a:pPr algn="l"/>
            <a:r>
              <a:rPr lang="es-AR" sz="3200" b="1" dirty="0"/>
              <a:t>Los </a:t>
            </a:r>
            <a:r>
              <a:rPr lang="es-AR" sz="3200" b="1" dirty="0" smtClean="0"/>
              <a:t>impuestos</a:t>
            </a:r>
            <a:r>
              <a:rPr lang="es-AR" sz="3200" dirty="0" smtClean="0"/>
              <a:t> </a:t>
            </a:r>
            <a:r>
              <a:rPr lang="es-AR" sz="3200" dirty="0"/>
              <a:t>son </a:t>
            </a:r>
            <a:r>
              <a:rPr lang="es-AR" sz="3200" dirty="0" smtClean="0"/>
              <a:t>los instrumentos </a:t>
            </a:r>
            <a:r>
              <a:rPr lang="es-AR" sz="3200" dirty="0"/>
              <a:t>principales </a:t>
            </a:r>
            <a:r>
              <a:rPr lang="es-AR" sz="3200" dirty="0" smtClean="0"/>
              <a:t>para internalizar las </a:t>
            </a:r>
            <a:r>
              <a:rPr lang="es-AR" sz="3200" b="1" dirty="0" smtClean="0"/>
              <a:t>externalidades negativas.</a:t>
            </a:r>
            <a:r>
              <a:rPr lang="es-AR" sz="3200" b="1" dirty="0"/>
              <a:t/>
            </a:r>
            <a:br>
              <a:rPr lang="es-AR" sz="3200" b="1" dirty="0"/>
            </a:br>
            <a:r>
              <a:rPr lang="es-AR" sz="3200" dirty="0" smtClean="0"/>
              <a:t/>
            </a:r>
            <a:br>
              <a:rPr lang="es-AR" sz="3200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sz="3200" b="1" dirty="0"/>
              <a:t>Las subvenciones</a:t>
            </a:r>
            <a:r>
              <a:rPr lang="es-AR" sz="3200" dirty="0"/>
              <a:t> son </a:t>
            </a:r>
            <a:r>
              <a:rPr lang="es-AR" sz="3200" dirty="0" smtClean="0"/>
              <a:t>los instrumentos principales para interiorizar las </a:t>
            </a:r>
            <a:r>
              <a:rPr lang="es-AR" sz="3200" b="1" dirty="0" smtClean="0"/>
              <a:t>externalidades positivas</a:t>
            </a:r>
            <a:r>
              <a:rPr lang="es-AR" sz="3200" b="1" dirty="0"/>
              <a:t>.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125433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71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Políticas basadas en el</a:t>
            </a:r>
            <a:br>
              <a:rPr lang="es-AR" dirty="0"/>
            </a:br>
            <a:r>
              <a:rPr lang="es-AR" dirty="0"/>
              <a:t>mercado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257800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/>
              <a:t>Impuestos </a:t>
            </a:r>
            <a:r>
              <a:rPr lang="es-AR" b="1" dirty="0" err="1" smtClean="0"/>
              <a:t>Pigouvianos</a:t>
            </a:r>
            <a:r>
              <a:rPr lang="es-AR" b="1" dirty="0" smtClean="0"/>
              <a:t>:</a:t>
            </a:r>
            <a:r>
              <a:rPr lang="es-AR" dirty="0" smtClean="0"/>
              <a:t>  son impuestos aprobados para corregir </a:t>
            </a:r>
            <a:r>
              <a:rPr lang="es-AR" dirty="0"/>
              <a:t>los efectos de </a:t>
            </a:r>
            <a:r>
              <a:rPr lang="es-AR" dirty="0" smtClean="0"/>
              <a:t>una externalidad </a:t>
            </a:r>
            <a:r>
              <a:rPr lang="es-AR" dirty="0"/>
              <a:t>negativa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/>
              <a:t>El efecto del impuesto es lograr que el costo marginal privado (lo que le cuesta al productor producir) más el impuesto sea igual al costo marginal social (lo que le cuesta a la sociedad, incluyendo al productor, que produzca</a:t>
            </a:r>
            <a:r>
              <a:rPr lang="es-AR" dirty="0" smtClean="0"/>
              <a:t>)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Este impuesto no genera una pérdida en la eficiencia de los mercados, dado que internaliza los costos de la externalidad a los productores o consumidores, en vez de modificarlos.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446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1926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s-ES" dirty="0">
                <a:ea typeface="ＭＳ Ｐゴシック" pitchFamily="34" charset="-128"/>
              </a:rPr>
              <a:t>Si el objetivo es reducir la cantidad de polución producida por una industrial determinada, se puede</a:t>
            </a:r>
            <a:r>
              <a:rPr lang="es-ES" dirty="0" smtClean="0">
                <a:ea typeface="ＭＳ Ｐゴシック" pitchFamily="34" charset="-128"/>
              </a:rPr>
              <a:t>: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s-ES" dirty="0">
              <a:ea typeface="ＭＳ Ｐゴシック" pitchFamily="34" charset="-128"/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endParaRPr lang="es-ES" sz="18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s-ES" dirty="0" smtClean="0">
                <a:ea typeface="ＭＳ Ｐゴシック" pitchFamily="34" charset="-128"/>
              </a:rPr>
              <a:t> Imponer </a:t>
            </a:r>
            <a:r>
              <a:rPr lang="es-ES" dirty="0">
                <a:ea typeface="ＭＳ Ｐゴシック" pitchFamily="34" charset="-128"/>
              </a:rPr>
              <a:t>un tope (cantidad) a la contaminación de la empresa (regulación</a:t>
            </a:r>
            <a:r>
              <a:rPr lang="es-ES" dirty="0" smtClean="0">
                <a:ea typeface="ＭＳ Ｐゴシック" pitchFamily="34" charset="-128"/>
              </a:rPr>
              <a:t>).</a:t>
            </a:r>
          </a:p>
          <a:p>
            <a:pPr marL="0" indent="0">
              <a:buNone/>
              <a:defRPr/>
            </a:pPr>
            <a:endParaRPr lang="es-ES" sz="2000" dirty="0">
              <a:ea typeface="ＭＳ Ｐゴシック" pitchFamily="34" charset="-128"/>
            </a:endParaRPr>
          </a:p>
          <a:p>
            <a:pPr marL="0" indent="0">
              <a:buClr>
                <a:srgbClr val="474A81"/>
              </a:buClr>
              <a:buNone/>
              <a:defRPr/>
            </a:pPr>
            <a:r>
              <a:rPr lang="es-ES" dirty="0" smtClean="0">
                <a:ea typeface="ＭＳ Ｐゴシック" pitchFamily="34" charset="-128"/>
              </a:rPr>
              <a:t> Establecer </a:t>
            </a:r>
            <a:r>
              <a:rPr lang="es-ES" dirty="0">
                <a:ea typeface="ＭＳ Ｐゴシック" pitchFamily="34" charset="-128"/>
              </a:rPr>
              <a:t>un impuesto de una </a:t>
            </a:r>
            <a:r>
              <a:rPr lang="es-ES" dirty="0" smtClean="0">
                <a:ea typeface="ＭＳ Ｐゴシック" pitchFamily="34" charset="-128"/>
              </a:rPr>
              <a:t>cantidad determinada </a:t>
            </a:r>
          </a:p>
          <a:p>
            <a:pPr marL="0" indent="0">
              <a:buClr>
                <a:srgbClr val="474A81"/>
              </a:buClr>
              <a:buNone/>
              <a:defRPr/>
            </a:pPr>
            <a:r>
              <a:rPr lang="es-ES" dirty="0" smtClean="0">
                <a:ea typeface="ＭＳ Ｐゴシック" pitchFamily="34" charset="-128"/>
              </a:rPr>
              <a:t>por </a:t>
            </a:r>
            <a:r>
              <a:rPr lang="es-ES" dirty="0">
                <a:ea typeface="ＭＳ Ｐゴシック" pitchFamily="34" charset="-128"/>
              </a:rPr>
              <a:t>cada unidad de polución emitida por la empresa (Impuesto </a:t>
            </a:r>
            <a:r>
              <a:rPr lang="es-ES" dirty="0" err="1">
                <a:ea typeface="ＭＳ Ｐゴシック" pitchFamily="34" charset="-128"/>
              </a:rPr>
              <a:t>pigouviano</a:t>
            </a:r>
            <a:r>
              <a:rPr lang="es-ES" dirty="0">
                <a:ea typeface="ＭＳ Ｐゴシック" pitchFamily="34" charset="-128"/>
              </a:rPr>
              <a:t>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588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692696"/>
            <a:ext cx="9036496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AR" sz="4400" dirty="0" smtClean="0">
                <a:solidFill>
                  <a:schemeClr val="tx1"/>
                </a:solidFill>
              </a:rPr>
              <a:t>MERCADOS Y POLÍTICAS ECONÓMICAS:</a:t>
            </a:r>
          </a:p>
          <a:p>
            <a:pPr marL="0" indent="0" algn="ctr">
              <a:buNone/>
            </a:pPr>
            <a:endParaRPr lang="es-AR" sz="36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s-AR" sz="3600" dirty="0" smtClean="0">
              <a:solidFill>
                <a:schemeClr val="tx1"/>
              </a:solidFill>
            </a:endParaRPr>
          </a:p>
          <a:p>
            <a:pPr algn="ctr"/>
            <a:r>
              <a:rPr lang="es-AR" sz="4400" dirty="0" smtClean="0">
                <a:solidFill>
                  <a:schemeClr val="tx1"/>
                </a:solidFill>
              </a:rPr>
              <a:t>PRECIOS MÁXIMOS Y MÍNIMOS.</a:t>
            </a:r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1733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>
            <a:spLocks noGrp="1"/>
          </p:cNvSpPr>
          <p:nvPr>
            <p:ph type="ctrTitle"/>
          </p:nvPr>
        </p:nvSpPr>
        <p:spPr>
          <a:xfrm>
            <a:off x="107950" y="476250"/>
            <a:ext cx="8928100" cy="6265118"/>
          </a:xfrm>
        </p:spPr>
        <p:txBody>
          <a:bodyPr>
            <a:normAutofit/>
          </a:bodyPr>
          <a:lstStyle/>
          <a:p>
            <a:pPr algn="l"/>
            <a:r>
              <a:rPr lang="es-AR" sz="3200" b="1" u="sng" dirty="0" smtClean="0">
                <a:latin typeface="+mn-lt"/>
              </a:rPr>
              <a:t>Precio </a:t>
            </a:r>
            <a:r>
              <a:rPr lang="es-AR" sz="3200" b="1" u="sng" dirty="0">
                <a:latin typeface="+mn-lt"/>
              </a:rPr>
              <a:t>máximo</a:t>
            </a:r>
            <a:r>
              <a:rPr lang="es-AR" sz="3200" dirty="0">
                <a:latin typeface="+mn-lt"/>
              </a:rPr>
              <a:t>: Precio legal más alto al que puede venderse un bien. </a:t>
            </a:r>
            <a:br>
              <a:rPr lang="es-AR" sz="3200" dirty="0">
                <a:latin typeface="+mn-lt"/>
              </a:rPr>
            </a:br>
            <a:r>
              <a:rPr lang="es-AR" sz="3200" dirty="0">
                <a:latin typeface="+mn-lt"/>
              </a:rPr>
              <a:t>–</a:t>
            </a:r>
            <a:r>
              <a:rPr lang="es-AR" sz="3200" b="1" dirty="0">
                <a:latin typeface="+mn-lt"/>
              </a:rPr>
              <a:t>Para que el precio máximo sea efectivo, ha de ser menor que el precio de equilibrio del </a:t>
            </a:r>
            <a:r>
              <a:rPr lang="es-AR" sz="3200" b="1" dirty="0" smtClean="0">
                <a:latin typeface="+mn-lt"/>
              </a:rPr>
              <a:t/>
            </a:r>
            <a:br>
              <a:rPr lang="es-AR" sz="3200" b="1" dirty="0" smtClean="0">
                <a:latin typeface="+mn-lt"/>
              </a:rPr>
            </a:br>
            <a:r>
              <a:rPr lang="es-AR" sz="3200" b="1" dirty="0" smtClean="0">
                <a:latin typeface="+mn-lt"/>
              </a:rPr>
              <a:t>mercado</a:t>
            </a:r>
            <a:r>
              <a:rPr lang="es-AR" sz="3200" b="1" dirty="0">
                <a:latin typeface="+mn-lt"/>
              </a:rPr>
              <a:t>. </a:t>
            </a:r>
            <a:r>
              <a:rPr lang="es-AR" sz="3200" b="1" dirty="0" smtClean="0">
                <a:latin typeface="+mn-lt"/>
              </a:rPr>
              <a:t/>
            </a:r>
            <a:br>
              <a:rPr lang="es-AR" sz="3200" b="1" dirty="0" smtClean="0">
                <a:latin typeface="+mn-lt"/>
              </a:rPr>
            </a:br>
            <a:r>
              <a:rPr lang="es-AR" sz="3600" dirty="0">
                <a:latin typeface="+mn-lt"/>
              </a:rPr>
              <a:t/>
            </a:r>
            <a:br>
              <a:rPr lang="es-AR" sz="3600" dirty="0">
                <a:latin typeface="+mn-lt"/>
              </a:rPr>
            </a:br>
            <a:r>
              <a:rPr lang="es-AR" sz="3200" b="1" u="sng" dirty="0" smtClean="0">
                <a:latin typeface="+mn-lt"/>
              </a:rPr>
              <a:t>Precio </a:t>
            </a:r>
            <a:r>
              <a:rPr lang="es-AR" sz="3200" b="1" u="sng" dirty="0">
                <a:latin typeface="+mn-lt"/>
              </a:rPr>
              <a:t>mínimo</a:t>
            </a:r>
            <a:r>
              <a:rPr lang="es-AR" sz="3200" dirty="0">
                <a:latin typeface="+mn-lt"/>
              </a:rPr>
              <a:t>: Precio legal más bajo al que puede venderse un bien. </a:t>
            </a:r>
            <a:br>
              <a:rPr lang="es-AR" sz="3200" dirty="0">
                <a:latin typeface="+mn-lt"/>
              </a:rPr>
            </a:br>
            <a:r>
              <a:rPr lang="es-AR" sz="3200" dirty="0">
                <a:latin typeface="+mn-lt"/>
              </a:rPr>
              <a:t>–</a:t>
            </a:r>
            <a:r>
              <a:rPr lang="es-AR" sz="3200" b="1" dirty="0">
                <a:latin typeface="+mn-lt"/>
              </a:rPr>
              <a:t>Para que el precio mínimo sea efectivo, ha de ser mayor que el precio de equilibrio del mercado. </a:t>
            </a:r>
            <a:r>
              <a:rPr lang="es-AR" sz="3200" dirty="0">
                <a:latin typeface="+mn-lt"/>
              </a:rPr>
              <a:t/>
            </a:r>
            <a:br>
              <a:rPr lang="es-AR" sz="3200" dirty="0">
                <a:latin typeface="+mn-lt"/>
              </a:rPr>
            </a:br>
            <a:endParaRPr lang="es-A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7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Precios efectivos: </a:t>
            </a:r>
            <a:endParaRPr lang="es-AR" dirty="0"/>
          </a:p>
        </p:txBody>
      </p:sp>
      <p:pic>
        <p:nvPicPr>
          <p:cNvPr id="1026" name="Picture 2" descr="C:\Users\Marcela Ballino\Desktop\UCSE\precio mínim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52" y="2060848"/>
            <a:ext cx="437792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ela Ballino\Desktop\UCSE\precios maxi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7" y="2060848"/>
            <a:ext cx="427550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4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2357" y="3068960"/>
            <a:ext cx="9108504" cy="2952328"/>
          </a:xfrm>
        </p:spPr>
        <p:txBody>
          <a:bodyPr>
            <a:normAutofit fontScale="47500" lnSpcReduction="20000"/>
          </a:bodyPr>
          <a:lstStyle/>
          <a:p>
            <a:endParaRPr lang="es-AR" dirty="0"/>
          </a:p>
          <a:p>
            <a:endParaRPr lang="es-AR" dirty="0"/>
          </a:p>
          <a:p>
            <a:pPr algn="l"/>
            <a:r>
              <a:rPr lang="es-AR" sz="5900" b="1" dirty="0"/>
              <a:t>Un precio mínimo efectivo implica:</a:t>
            </a:r>
            <a:r>
              <a:rPr lang="es-AR" sz="4500" dirty="0"/>
              <a:t> </a:t>
            </a:r>
            <a:endParaRPr lang="es-AR" sz="4500" dirty="0" smtClean="0"/>
          </a:p>
          <a:p>
            <a:pPr algn="l"/>
            <a:endParaRPr lang="es-AR" sz="4500" dirty="0"/>
          </a:p>
          <a:p>
            <a:pPr algn="l"/>
            <a:r>
              <a:rPr lang="es-AR" sz="5900" dirty="0"/>
              <a:t>–Un aumento del precio del bien. </a:t>
            </a:r>
          </a:p>
          <a:p>
            <a:pPr algn="l"/>
            <a:r>
              <a:rPr lang="es-AR" sz="5900" dirty="0"/>
              <a:t>–Una reducción de la cantidad intercambiada, que coincide con la cantidad demandada a ese precio. </a:t>
            </a:r>
          </a:p>
          <a:p>
            <a:pPr algn="l"/>
            <a:r>
              <a:rPr lang="es-AR" sz="5900" dirty="0"/>
              <a:t>–Un exceso de oferta o excedente del bien. </a:t>
            </a:r>
          </a:p>
          <a:p>
            <a:endParaRPr lang="es-AR" dirty="0"/>
          </a:p>
        </p:txBody>
      </p:sp>
      <p:sp>
        <p:nvSpPr>
          <p:cNvPr id="7" name="6 Título"/>
          <p:cNvSpPr>
            <a:spLocks noGrp="1"/>
          </p:cNvSpPr>
          <p:nvPr>
            <p:ph type="ctrTitle"/>
          </p:nvPr>
        </p:nvSpPr>
        <p:spPr>
          <a:xfrm>
            <a:off x="0" y="188640"/>
            <a:ext cx="8928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AR" sz="2800" b="1" dirty="0" smtClean="0">
                <a:latin typeface="+mn-lt"/>
              </a:rPr>
              <a:t>Un </a:t>
            </a:r>
            <a:r>
              <a:rPr lang="es-AR" sz="2800" b="1" dirty="0">
                <a:latin typeface="+mn-lt"/>
              </a:rPr>
              <a:t>precio máximo efectivo implica:</a:t>
            </a:r>
            <a:r>
              <a:rPr lang="es-AR" sz="2800" dirty="0">
                <a:latin typeface="+mn-lt"/>
              </a:rPr>
              <a:t> </a:t>
            </a:r>
            <a:r>
              <a:rPr lang="es-AR" sz="2800" dirty="0" smtClean="0">
                <a:latin typeface="+mn-lt"/>
              </a:rPr>
              <a:t/>
            </a:r>
            <a:br>
              <a:rPr lang="es-AR" sz="2800" dirty="0" smtClean="0">
                <a:latin typeface="+mn-lt"/>
              </a:rPr>
            </a:br>
            <a:endParaRPr lang="es-AR" sz="2800" dirty="0">
              <a:latin typeface="+mn-lt"/>
            </a:endParaRPr>
          </a:p>
          <a:p>
            <a:pPr algn="l"/>
            <a:r>
              <a:rPr lang="es-AR" sz="2800" dirty="0" smtClean="0">
                <a:latin typeface="+mn-lt"/>
              </a:rPr>
              <a:t>–</a:t>
            </a:r>
            <a:r>
              <a:rPr lang="es-AR" sz="2800" dirty="0">
                <a:latin typeface="+mn-lt"/>
              </a:rPr>
              <a:t>Un descenso del precio del bien. </a:t>
            </a:r>
          </a:p>
          <a:p>
            <a:pPr algn="l"/>
            <a:r>
              <a:rPr lang="es-AR" sz="2800" dirty="0">
                <a:latin typeface="+mn-lt"/>
              </a:rPr>
              <a:t>–Una reducción de la cantidad intercambiada, que coincide con la cantidad ofrecida a ese precio. </a:t>
            </a:r>
          </a:p>
          <a:p>
            <a:pPr algn="l"/>
            <a:r>
              <a:rPr lang="es-AR" sz="2800" dirty="0">
                <a:latin typeface="+mn-lt"/>
              </a:rPr>
              <a:t>–Un exceso de demanda o escasez del bien. </a:t>
            </a:r>
          </a:p>
        </p:txBody>
      </p:sp>
    </p:spTree>
    <p:extLst>
      <p:ext uri="{BB962C8B-B14F-4D97-AF65-F5344CB8AC3E}">
        <p14:creationId xmlns:p14="http://schemas.microsoft.com/office/powerpoint/2010/main" val="65490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568952" cy="1470025"/>
          </a:xfrm>
        </p:spPr>
        <p:txBody>
          <a:bodyPr/>
          <a:lstStyle/>
          <a:p>
            <a:r>
              <a:rPr lang="es-AR" dirty="0" smtClean="0">
                <a:latin typeface="+mn-lt"/>
              </a:rPr>
              <a:t>FALLOS DEL MERCADO: EXTERNALIDADES</a:t>
            </a:r>
            <a:endParaRPr lang="es-AR" dirty="0">
              <a:latin typeface="+mn-lt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07504" y="2564904"/>
            <a:ext cx="8856984" cy="34563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AR" dirty="0">
                <a:solidFill>
                  <a:schemeClr val="tx1"/>
                </a:solidFill>
              </a:rPr>
              <a:t>Cuando un mercado produce efectos </a:t>
            </a:r>
            <a:r>
              <a:rPr lang="es-AR" dirty="0" smtClean="0">
                <a:solidFill>
                  <a:schemeClr val="tx1"/>
                </a:solidFill>
              </a:rPr>
              <a:t>a otros </a:t>
            </a:r>
            <a:r>
              <a:rPr lang="es-AR" dirty="0">
                <a:solidFill>
                  <a:schemeClr val="tx1"/>
                </a:solidFill>
              </a:rPr>
              <a:t>sujetos que no son </a:t>
            </a:r>
            <a:r>
              <a:rPr lang="es-AR" dirty="0" smtClean="0">
                <a:solidFill>
                  <a:schemeClr val="tx1"/>
                </a:solidFill>
              </a:rPr>
              <a:t>los compradores </a:t>
            </a:r>
            <a:r>
              <a:rPr lang="es-AR" dirty="0">
                <a:solidFill>
                  <a:schemeClr val="tx1"/>
                </a:solidFill>
              </a:rPr>
              <a:t>y vendedores que </a:t>
            </a:r>
            <a:r>
              <a:rPr lang="es-AR" dirty="0" smtClean="0">
                <a:solidFill>
                  <a:schemeClr val="tx1"/>
                </a:solidFill>
              </a:rPr>
              <a:t>actúan en </a:t>
            </a:r>
            <a:r>
              <a:rPr lang="es-AR" dirty="0">
                <a:solidFill>
                  <a:schemeClr val="tx1"/>
                </a:solidFill>
              </a:rPr>
              <a:t>él, a estos efectos colaterales </a:t>
            </a:r>
            <a:r>
              <a:rPr lang="es-AR" dirty="0" smtClean="0">
                <a:solidFill>
                  <a:schemeClr val="tx1"/>
                </a:solidFill>
              </a:rPr>
              <a:t>les llamamos externalidades. </a:t>
            </a:r>
          </a:p>
          <a:p>
            <a:pPr algn="just"/>
            <a:endParaRPr lang="es-AR" dirty="0" smtClean="0">
              <a:solidFill>
                <a:schemeClr val="tx1"/>
              </a:solidFill>
            </a:endParaRPr>
          </a:p>
          <a:p>
            <a:pPr algn="just"/>
            <a:r>
              <a:rPr lang="es-AR" dirty="0" smtClean="0">
                <a:solidFill>
                  <a:schemeClr val="tx1"/>
                </a:solidFill>
              </a:rPr>
              <a:t>Las </a:t>
            </a:r>
            <a:r>
              <a:rPr lang="es-AR" dirty="0">
                <a:solidFill>
                  <a:schemeClr val="tx1"/>
                </a:solidFill>
              </a:rPr>
              <a:t>externalidades producen </a:t>
            </a:r>
            <a:r>
              <a:rPr lang="es-AR" dirty="0" smtClean="0">
                <a:solidFill>
                  <a:schemeClr val="tx1"/>
                </a:solidFill>
              </a:rPr>
              <a:t>ineficiencia en </a:t>
            </a:r>
            <a:r>
              <a:rPr lang="es-AR" dirty="0">
                <a:solidFill>
                  <a:schemeClr val="tx1"/>
                </a:solidFill>
              </a:rPr>
              <a:t>los mercados, e impiden que </a:t>
            </a:r>
            <a:r>
              <a:rPr lang="es-AR" dirty="0" smtClean="0">
                <a:solidFill>
                  <a:schemeClr val="tx1"/>
                </a:solidFill>
              </a:rPr>
              <a:t>se maximice </a:t>
            </a:r>
            <a:r>
              <a:rPr lang="es-AR" dirty="0">
                <a:solidFill>
                  <a:schemeClr val="tx1"/>
                </a:solidFill>
              </a:rPr>
              <a:t>el excedente</a:t>
            </a:r>
          </a:p>
        </p:txBody>
      </p:sp>
    </p:spTree>
    <p:extLst>
      <p:ext uri="{BB962C8B-B14F-4D97-AF65-F5344CB8AC3E}">
        <p14:creationId xmlns:p14="http://schemas.microsoft.com/office/powerpoint/2010/main" val="131515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es-AR" sz="5400" dirty="0" smtClean="0"/>
              <a:t>Una </a:t>
            </a:r>
            <a:r>
              <a:rPr lang="es-AR" sz="5400" dirty="0"/>
              <a:t>externalidad surge...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132856"/>
            <a:ext cx="8712968" cy="4032448"/>
          </a:xfrm>
        </p:spPr>
        <p:txBody>
          <a:bodyPr>
            <a:normAutofit/>
          </a:bodyPr>
          <a:lstStyle/>
          <a:p>
            <a:r>
              <a:rPr lang="es-AR" sz="4400" dirty="0" smtClean="0">
                <a:solidFill>
                  <a:schemeClr val="tx1"/>
                </a:solidFill>
              </a:rPr>
              <a:t>. . . Cuando una persona participa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en una actividad que influye en el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bienestar de terceros y estos ni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pagan ni reciben compensaciones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por estos efectos no queridos.</a:t>
            </a:r>
            <a:endParaRPr lang="es-A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4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Cuando </a:t>
            </a:r>
            <a:r>
              <a:rPr lang="es-AR" dirty="0"/>
              <a:t>el impacto sobre un </a:t>
            </a:r>
            <a:r>
              <a:rPr lang="es-AR" dirty="0" smtClean="0"/>
              <a:t>tercero es adverso</a:t>
            </a:r>
            <a:r>
              <a:rPr lang="es-AR" dirty="0"/>
              <a:t>, a la externalidad se </a:t>
            </a:r>
            <a:r>
              <a:rPr lang="es-AR" dirty="0" smtClean="0"/>
              <a:t>la llama externalidad </a:t>
            </a:r>
            <a:r>
              <a:rPr lang="es-AR" dirty="0"/>
              <a:t>negativa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sz="3900" dirty="0" smtClean="0"/>
          </a:p>
          <a:p>
            <a:pPr marL="0" indent="0">
              <a:buNone/>
            </a:pPr>
            <a:endParaRPr lang="es-AR" sz="3900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Cuando </a:t>
            </a:r>
            <a:r>
              <a:rPr lang="es-AR" dirty="0"/>
              <a:t>el impacto sobre un </a:t>
            </a:r>
            <a:r>
              <a:rPr lang="es-AR" dirty="0" smtClean="0"/>
              <a:t>tercero es positivo</a:t>
            </a:r>
            <a:r>
              <a:rPr lang="es-AR" dirty="0"/>
              <a:t>, a la externalidad se </a:t>
            </a:r>
            <a:r>
              <a:rPr lang="es-AR" dirty="0" smtClean="0"/>
              <a:t>la llama </a:t>
            </a:r>
            <a:r>
              <a:rPr lang="es-AR" dirty="0"/>
              <a:t>externalidad positiva</a:t>
            </a:r>
            <a:r>
              <a:rPr lang="es-AR" dirty="0" smtClean="0"/>
              <a:t>.</a:t>
            </a:r>
          </a:p>
          <a:p>
            <a:endParaRPr lang="es-AR" sz="3900" dirty="0"/>
          </a:p>
          <a:p>
            <a:endParaRPr lang="es-AR" sz="39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0682"/>
            <a:ext cx="2939633" cy="18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66647"/>
            <a:ext cx="2854468" cy="192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990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404665"/>
            <a:ext cx="8640960" cy="11521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Las externalidades pueden darse en: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928992" cy="566124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AR" dirty="0" smtClean="0">
                <a:solidFill>
                  <a:schemeClr val="tx1"/>
                </a:solidFill>
              </a:rPr>
              <a:t>El consumo: Cuando las decisiones de consumo de un agente afectan a la utilidad de otro agente. Pueden ser positivas y negativas. Es negativa si, por ejemplo, nuestro vecino escucha música durante la noche afectando nuestro sueño y nuestro derecho a dormir. Es positiva en el caso en que disfrutemos la música porque nos gusta.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La producción: cuando las decisiones de producción de una empresa afectan a las posibilidades de producción de otra empresa.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En el consumo y la producción: Cuando, por ejemplo, las decisiones de producción de una empresa afecta al nivel de utilidad que alcanza un consumidor.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149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7772400" cy="1470025"/>
          </a:xfrm>
        </p:spPr>
        <p:txBody>
          <a:bodyPr/>
          <a:lstStyle/>
          <a:p>
            <a:r>
              <a:rPr lang="es-AR" dirty="0" smtClean="0"/>
              <a:t>Externalidad Positiva en la Producción: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8384" y="2274493"/>
            <a:ext cx="9144000" cy="4077072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2052" name="Picture 4" descr="C:\Users\Marcela Ballino\Desktop\UCSE\EXTERNALIDAD POSITVIVA DE 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3943"/>
            <a:ext cx="6120680" cy="47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1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Internalización</a:t>
            </a:r>
            <a:r>
              <a:rPr lang="es-AR" dirty="0" smtClean="0"/>
              <a:t> </a:t>
            </a:r>
            <a:r>
              <a:rPr lang="es-AR" dirty="0"/>
              <a:t>de una externalidad: alteración de los incentivos para que las personas tengan en cuenta los efectos externos de sus actos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/>
              <a:t>El Gobierno muchas veces usa las subvenciones como el principal método para intentar internalizar las externalidades positivas.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909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s-AR" dirty="0" smtClean="0"/>
              <a:t>Externalidad Negativa en la Producción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204864"/>
            <a:ext cx="8964488" cy="3816424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3075" name="Picture 3" descr="C:\Users\Marcela Ballino\Desktop\UCSE\EXTERNALIDAD negativa de 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5963"/>
            <a:ext cx="6192688" cy="46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5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1143000"/>
          </a:xfrm>
        </p:spPr>
        <p:txBody>
          <a:bodyPr>
            <a:normAutofit/>
          </a:bodyPr>
          <a:lstStyle/>
          <a:p>
            <a:r>
              <a:rPr lang="es-AR" sz="3200" dirty="0" smtClean="0"/>
              <a:t>CONSEGUIR EL PRODUCTO SOCIALMENTE ÓPTIMO</a:t>
            </a:r>
            <a:endParaRPr lang="es-AR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3744415"/>
          </a:xfrm>
        </p:spPr>
        <p:txBody>
          <a:bodyPr>
            <a:normAutofit/>
          </a:bodyPr>
          <a:lstStyle/>
          <a:p>
            <a:r>
              <a:rPr lang="es-AR" sz="2800" dirty="0" smtClean="0">
                <a:solidFill>
                  <a:srgbClr val="FF0000"/>
                </a:solidFill>
              </a:rPr>
              <a:t>Internalización</a:t>
            </a:r>
            <a:r>
              <a:rPr lang="es-AR" sz="2800" dirty="0" smtClean="0"/>
              <a:t> </a:t>
            </a:r>
            <a:r>
              <a:rPr lang="es-AR" sz="2800" dirty="0"/>
              <a:t>de una </a:t>
            </a:r>
            <a:r>
              <a:rPr lang="es-AR" sz="2800" dirty="0" smtClean="0"/>
              <a:t>externalidad: alteración </a:t>
            </a:r>
            <a:r>
              <a:rPr lang="es-AR" sz="2800" dirty="0"/>
              <a:t>de los incentivos para </a:t>
            </a:r>
            <a:r>
              <a:rPr lang="es-AR" sz="2800" dirty="0" smtClean="0"/>
              <a:t>que las </a:t>
            </a:r>
            <a:r>
              <a:rPr lang="es-AR" sz="2800" dirty="0"/>
              <a:t>personas tengan en cuenta </a:t>
            </a:r>
            <a:r>
              <a:rPr lang="es-AR" sz="2800" dirty="0" smtClean="0"/>
              <a:t>los efectos </a:t>
            </a:r>
            <a:r>
              <a:rPr lang="es-AR" sz="2800" dirty="0"/>
              <a:t>externos de sus actos</a:t>
            </a:r>
            <a:r>
              <a:rPr lang="es-AR" sz="2800" dirty="0" smtClean="0"/>
              <a:t>.</a:t>
            </a:r>
          </a:p>
          <a:p>
            <a:endParaRPr lang="es-AR" sz="2800" dirty="0" smtClean="0"/>
          </a:p>
          <a:p>
            <a:r>
              <a:rPr lang="es-AR" sz="2800" dirty="0"/>
              <a:t>El Gobierno puede internalizar una externalidad imponiendo un impuesto al productor con el fin de reducir la cantidad de equilibrio a la socialmente deseable.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90878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592</Words>
  <Application>Microsoft Office PowerPoint</Application>
  <PresentationFormat>Presentación en pantalla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EXTERNALIDADES  y  SU RESOLUCIÓN</vt:lpstr>
      <vt:lpstr>FALLOS DEL MERCADO: EXTERNALIDADES</vt:lpstr>
      <vt:lpstr>Una externalidad surge... </vt:lpstr>
      <vt:lpstr>Presentación de PowerPoint</vt:lpstr>
      <vt:lpstr>Las externalidades pueden darse en: </vt:lpstr>
      <vt:lpstr>Externalidad Positiva en la Producción:</vt:lpstr>
      <vt:lpstr>Presentación de PowerPoint</vt:lpstr>
      <vt:lpstr>Externalidad Negativa en la Producción</vt:lpstr>
      <vt:lpstr>CONSEGUIR EL PRODUCTO SOCIALMENTE ÓPTIMO</vt:lpstr>
      <vt:lpstr>Externalidad Positiva del Consumo:</vt:lpstr>
      <vt:lpstr>Externalidad Negativa en el Consumo: </vt:lpstr>
      <vt:lpstr> Externalidades e ineficiencia del mercado  </vt:lpstr>
      <vt:lpstr>Los impuestos son los instrumentos principales para internalizar las externalidades negativas.   Las subvenciones son los instrumentos principales para interiorizar las externalidades positivas.</vt:lpstr>
      <vt:lpstr>Políticas basadas en el mercado</vt:lpstr>
      <vt:lpstr>Presentación de PowerPoint</vt:lpstr>
      <vt:lpstr>Presentación de PowerPoint</vt:lpstr>
      <vt:lpstr>Precio máximo: Precio legal más alto al que puede venderse un bien.  –Para que el precio máximo sea efectivo, ha de ser menor que el precio de equilibrio del  mercado.   Precio mínimo: Precio legal más bajo al que puede venderse un bien.  –Para que el precio mínimo sea efectivo, ha de ser mayor que el precio de equilibrio del mercado.  </vt:lpstr>
      <vt:lpstr>Precios efectivos: </vt:lpstr>
      <vt:lpstr>Un precio máximo efectivo implica:   –Un descenso del precio del bien.  –Una reducción de la cantidad intercambiada, que coincide con la cantidad ofrecida a ese precio.  –Un exceso de demanda o escasez del bien.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EXTERNALIDADES Y SU RESOLUCIÓN</dc:title>
  <dc:creator>Marcela Ballino</dc:creator>
  <cp:lastModifiedBy>Marcela Ballino</cp:lastModifiedBy>
  <cp:revision>13</cp:revision>
  <dcterms:created xsi:type="dcterms:W3CDTF">2016-06-22T20:29:37Z</dcterms:created>
  <dcterms:modified xsi:type="dcterms:W3CDTF">2016-06-22T22:10:57Z</dcterms:modified>
</cp:coreProperties>
</file>