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54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97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6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1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0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84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96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07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7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52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4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328A-4B39-47B0-81D8-25FA3901E98D}" type="datetimeFigureOut">
              <a:rPr lang="es-AR" smtClean="0"/>
              <a:t>26/06/2016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FC4A-7BE2-41A2-98B9-F23D7B1EDF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47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dirty="0" smtClean="0"/>
              <a:t>TIPOS DE MERCADOS:</a:t>
            </a:r>
            <a:endParaRPr lang="es-AR" sz="5400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496944" cy="3888432"/>
          </a:xfrm>
        </p:spPr>
        <p:txBody>
          <a:bodyPr>
            <a:noAutofit/>
          </a:bodyPr>
          <a:lstStyle/>
          <a:p>
            <a:r>
              <a:rPr lang="es-A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COMPETENCIA PERFECTA</a:t>
            </a:r>
          </a:p>
          <a:p>
            <a:endParaRPr lang="es-A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A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MONOPOLIO</a:t>
            </a:r>
          </a:p>
          <a:p>
            <a:endParaRPr lang="es-A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A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OLIGOPOLIO</a:t>
            </a:r>
          </a:p>
          <a:p>
            <a:endParaRPr lang="es-A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A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COMPETENCIA MONOPOLÍSTICA</a:t>
            </a:r>
            <a:endParaRPr lang="es-A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5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6" y="116632"/>
            <a:ext cx="8928992" cy="1728192"/>
          </a:xfrm>
        </p:spPr>
        <p:txBody>
          <a:bodyPr>
            <a:noAutofit/>
          </a:bodyPr>
          <a:lstStyle/>
          <a:p>
            <a:pPr algn="l"/>
            <a:r>
              <a:rPr lang="es-AR" sz="2400" dirty="0"/>
              <a:t>La curva de demanda en el monopolio tiende a ser inelástica con </a:t>
            </a:r>
            <a:r>
              <a:rPr lang="es-AR" sz="2400" dirty="0" smtClean="0"/>
              <a:t>pendiente negativa</a:t>
            </a:r>
            <a:r>
              <a:rPr lang="es-AR" sz="2400" dirty="0"/>
              <a:t>, lo que conlleva que para aumentar la cantidad demandada, esta se </a:t>
            </a:r>
            <a:r>
              <a:rPr lang="es-AR" sz="2400" dirty="0" smtClean="0"/>
              <a:t>debe de </a:t>
            </a:r>
            <a:r>
              <a:rPr lang="es-AR" sz="2400" dirty="0"/>
              <a:t>vender a un precio más bajo que el anterior</a:t>
            </a:r>
            <a:endParaRPr lang="es-AR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4941168"/>
            <a:ext cx="8928992" cy="1916832"/>
          </a:xfrm>
        </p:spPr>
        <p:txBody>
          <a:bodyPr>
            <a:noAutofit/>
          </a:bodyPr>
          <a:lstStyle/>
          <a:p>
            <a:pPr algn="l"/>
            <a:r>
              <a:rPr lang="es-AR" sz="2400" dirty="0">
                <a:solidFill>
                  <a:schemeClr val="tx1"/>
                </a:solidFill>
              </a:rPr>
              <a:t>Cuando se alcanza un nivel de producción en que el costo marginal es igual </a:t>
            </a:r>
            <a:r>
              <a:rPr lang="es-AR" sz="2400" dirty="0" smtClean="0">
                <a:solidFill>
                  <a:schemeClr val="tx1"/>
                </a:solidFill>
              </a:rPr>
              <a:t>al ingreso </a:t>
            </a:r>
            <a:r>
              <a:rPr lang="es-AR" sz="2400" dirty="0">
                <a:solidFill>
                  <a:schemeClr val="tx1"/>
                </a:solidFill>
              </a:rPr>
              <a:t>marginal, el monopolista obtiene en ese punto la máxima ganancia. </a:t>
            </a:r>
            <a:r>
              <a:rPr lang="es-AR" sz="2400" dirty="0" smtClean="0">
                <a:solidFill>
                  <a:schemeClr val="tx1"/>
                </a:solidFill>
              </a:rPr>
              <a:t>Se tiene </a:t>
            </a:r>
            <a:r>
              <a:rPr lang="es-AR" sz="2400" dirty="0">
                <a:solidFill>
                  <a:schemeClr val="tx1"/>
                </a:solidFill>
              </a:rPr>
              <a:t>la ganancia marginal igual a cero, debajo de este punto el costo </a:t>
            </a:r>
            <a:r>
              <a:rPr lang="es-AR" sz="2400" dirty="0" smtClean="0">
                <a:solidFill>
                  <a:schemeClr val="tx1"/>
                </a:solidFill>
              </a:rPr>
              <a:t>marginal sería </a:t>
            </a:r>
            <a:r>
              <a:rPr lang="es-AR" sz="2400" dirty="0">
                <a:solidFill>
                  <a:schemeClr val="tx1"/>
                </a:solidFill>
              </a:rPr>
              <a:t>mayor al ingreso marginal, cuestión no deseada por el monopolista.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7" y="1579435"/>
            <a:ext cx="3736578" cy="332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08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4122"/>
          </a:xfrm>
        </p:spPr>
        <p:txBody>
          <a:bodyPr/>
          <a:lstStyle/>
          <a:p>
            <a:r>
              <a:rPr lang="es-AR" dirty="0" smtClean="0"/>
              <a:t>COMPETENCIA MONOPOLÍSTICA: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064" y="1124744"/>
            <a:ext cx="9036496" cy="5733256"/>
          </a:xfrm>
        </p:spPr>
        <p:txBody>
          <a:bodyPr>
            <a:noAutofit/>
          </a:bodyPr>
          <a:lstStyle/>
          <a:p>
            <a:r>
              <a:rPr lang="es-AR" sz="2400" dirty="0"/>
              <a:t>Esta estructura de mercado es más realista que la competencia perfecta y </a:t>
            </a:r>
            <a:r>
              <a:rPr lang="es-AR" sz="2400" dirty="0" smtClean="0"/>
              <a:t>el monopolio </a:t>
            </a:r>
            <a:r>
              <a:rPr lang="es-AR" sz="2400" dirty="0"/>
              <a:t>puro. Sus características son las siguientes</a:t>
            </a:r>
            <a:r>
              <a:rPr lang="es-AR" sz="2400" dirty="0" smtClean="0"/>
              <a:t>:</a:t>
            </a:r>
          </a:p>
          <a:p>
            <a:pPr marL="0" indent="0">
              <a:buNone/>
            </a:pPr>
            <a:endParaRPr lang="es-AR" sz="1000" dirty="0"/>
          </a:p>
          <a:p>
            <a:r>
              <a:rPr lang="es-AR" sz="2400" dirty="0"/>
              <a:t> Productos diferenciados por distintas empresas dentro de la industria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AR" sz="1000" dirty="0"/>
          </a:p>
          <a:p>
            <a:r>
              <a:rPr lang="es-AR" sz="2400" dirty="0"/>
              <a:t> Las empresas compiten entre sí</a:t>
            </a:r>
            <a:r>
              <a:rPr lang="es-AR" sz="2400" dirty="0" smtClean="0"/>
              <a:t>.</a:t>
            </a:r>
          </a:p>
          <a:p>
            <a:endParaRPr lang="es-AR" sz="1000" dirty="0"/>
          </a:p>
          <a:p>
            <a:r>
              <a:rPr lang="es-AR" sz="2400" dirty="0"/>
              <a:t> Las diferencias del producto pueden ser reales o supuestas, </a:t>
            </a:r>
            <a:r>
              <a:rPr lang="es-AR" sz="2400" dirty="0" smtClean="0"/>
              <a:t>lo trascendente </a:t>
            </a:r>
            <a:r>
              <a:rPr lang="es-AR" sz="2400" dirty="0"/>
              <a:t>para las empresas es que los consumidores crean </a:t>
            </a:r>
            <a:r>
              <a:rPr lang="es-AR" sz="2400" dirty="0" smtClean="0"/>
              <a:t>esa diferencia.</a:t>
            </a:r>
          </a:p>
          <a:p>
            <a:endParaRPr lang="es-AR" sz="1000" dirty="0"/>
          </a:p>
          <a:p>
            <a:r>
              <a:rPr lang="es-AR" sz="2400" dirty="0"/>
              <a:t> Son </a:t>
            </a:r>
            <a:r>
              <a:rPr lang="es-AR" sz="2400" b="1" dirty="0"/>
              <a:t>ejemplos</a:t>
            </a:r>
            <a:r>
              <a:rPr lang="es-AR" sz="2400" dirty="0"/>
              <a:t>: Colgate, Procter and Gamble, Gamesa, </a:t>
            </a:r>
            <a:r>
              <a:rPr lang="es-AR" sz="2400" dirty="0" smtClean="0"/>
              <a:t>laboratorios </a:t>
            </a:r>
            <a:r>
              <a:rPr lang="es-AR" sz="2400" dirty="0" err="1"/>
              <a:t>Roussell</a:t>
            </a:r>
            <a:r>
              <a:rPr lang="es-AR" sz="2400" dirty="0"/>
              <a:t>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0951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07502" y="148283"/>
            <a:ext cx="8928993" cy="1480517"/>
          </a:xfrm>
        </p:spPr>
        <p:txBody>
          <a:bodyPr>
            <a:noAutofit/>
          </a:bodyPr>
          <a:lstStyle/>
          <a:p>
            <a:pPr algn="l"/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>El precio y producción de equilibrio son prácticamente iguales que los del monopolio. La diferencia es que se enfrentan a una curva de demanda más elástica, esto por la razón de que hay sustitutos y diferenciación en marcas</a:t>
            </a:r>
            <a:br>
              <a:rPr lang="es-AR" sz="2400" dirty="0" smtClean="0"/>
            </a:br>
            <a:endParaRPr lang="es-AR" sz="2400" dirty="0"/>
          </a:p>
        </p:txBody>
      </p:sp>
      <p:sp>
        <p:nvSpPr>
          <p:cNvPr id="3" name="2 Marcador de texto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8928992" cy="1988840"/>
          </a:xfrm>
        </p:spPr>
        <p:txBody>
          <a:bodyPr>
            <a:noAutofit/>
          </a:bodyPr>
          <a:lstStyle/>
          <a:p>
            <a:pPr algn="l"/>
            <a:r>
              <a:rPr lang="es-AR" sz="2400" b="1" i="1" dirty="0">
                <a:solidFill>
                  <a:schemeClr val="tx1"/>
                </a:solidFill>
              </a:rPr>
              <a:t>El precio de equilibrio se fija cuando el ingreso marginal es igual al </a:t>
            </a:r>
            <a:r>
              <a:rPr lang="es-AR" sz="2400" b="1" i="1" dirty="0" smtClean="0">
                <a:solidFill>
                  <a:schemeClr val="tx1"/>
                </a:solidFill>
              </a:rPr>
              <a:t>costo marginal</a:t>
            </a:r>
            <a:r>
              <a:rPr lang="es-AR" sz="2400" b="1" i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dirty="0">
                <a:solidFill>
                  <a:schemeClr val="tx1"/>
                </a:solidFill>
              </a:rPr>
              <a:t>La competencia monopolista permite la obtención de ganancias extraordinarias </a:t>
            </a:r>
            <a:r>
              <a:rPr lang="es-AR" sz="2400" dirty="0" smtClean="0">
                <a:solidFill>
                  <a:schemeClr val="tx1"/>
                </a:solidFill>
              </a:rPr>
              <a:t>ya que </a:t>
            </a:r>
            <a:r>
              <a:rPr lang="es-AR" sz="2400" dirty="0">
                <a:solidFill>
                  <a:schemeClr val="tx1"/>
                </a:solidFill>
              </a:rPr>
              <a:t>a tal precio se fija un nivel más alto que si fuera de competencia perfecta.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92" y="1700808"/>
            <a:ext cx="33123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1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OLIGOPOLIO: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    Hay </a:t>
            </a:r>
            <a:r>
              <a:rPr lang="es-AR" dirty="0"/>
              <a:t>2 tipos de oligopolio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endParaRPr lang="es-AR" sz="1050" dirty="0"/>
          </a:p>
          <a:p>
            <a:r>
              <a:rPr lang="es-AR" sz="2400" dirty="0"/>
              <a:t>1. Oligopolio Perfecto. Hay producto homogéneo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AR" sz="1000" dirty="0"/>
          </a:p>
          <a:p>
            <a:r>
              <a:rPr lang="es-AR" sz="2400" dirty="0"/>
              <a:t>2. Oligopolio imperfecto. Se da diferenciación del producto, los </a:t>
            </a:r>
            <a:r>
              <a:rPr lang="es-AR" sz="2400" dirty="0" smtClean="0"/>
              <a:t>consumidores preferirán </a:t>
            </a:r>
            <a:r>
              <a:rPr lang="es-AR" sz="2400" dirty="0"/>
              <a:t>los de una empresa y no los de otras empresas. </a:t>
            </a:r>
            <a:endParaRPr lang="es-AR" sz="2400" dirty="0" smtClean="0"/>
          </a:p>
          <a:p>
            <a:pPr marL="0" indent="0">
              <a:buNone/>
            </a:pPr>
            <a:endParaRPr lang="es-AR" sz="1050" dirty="0" smtClean="0"/>
          </a:p>
          <a:p>
            <a:r>
              <a:rPr lang="es-AR" sz="2400" b="1" dirty="0" smtClean="0"/>
              <a:t>Ejemplos</a:t>
            </a:r>
            <a:r>
              <a:rPr lang="es-AR" sz="2400" dirty="0" smtClean="0"/>
              <a:t>: cigarros</a:t>
            </a:r>
            <a:r>
              <a:rPr lang="es-AR" sz="2400" dirty="0"/>
              <a:t>, pasta dental, jabones de tocador, etc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AR" sz="1000" dirty="0"/>
          </a:p>
          <a:p>
            <a:r>
              <a:rPr lang="es-AR" sz="2400" dirty="0"/>
              <a:t>En estos 2 tipos de oligopolio el precio de equilibrio se determina de acuerdo </a:t>
            </a:r>
            <a:r>
              <a:rPr lang="es-AR" sz="2400" dirty="0" smtClean="0"/>
              <a:t>con las </a:t>
            </a:r>
            <a:r>
              <a:rPr lang="es-AR" sz="2400" dirty="0"/>
              <a:t>características señaladas para el monopolio y para la </a:t>
            </a:r>
            <a:r>
              <a:rPr lang="es-AR" sz="2400" dirty="0" smtClean="0"/>
              <a:t>competencia monopolística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24103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4388296" cy="4464496"/>
          </a:xfrm>
        </p:spPr>
        <p:txBody>
          <a:bodyPr/>
          <a:lstStyle/>
          <a:p>
            <a:r>
              <a:rPr lang="es-AR" dirty="0" smtClean="0"/>
              <a:t>OLIGOPOLIO PERFECTO: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116632"/>
            <a:ext cx="4495800" cy="6624736"/>
          </a:xfrm>
        </p:spPr>
        <p:txBody>
          <a:bodyPr/>
          <a:lstStyle/>
          <a:p>
            <a:r>
              <a:rPr lang="es-AR" dirty="0" smtClean="0"/>
              <a:t>OLIGOPOLIO IMPERFECTO:</a:t>
            </a:r>
          </a:p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2" y="1556792"/>
            <a:ext cx="38884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3600400" cy="330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4427984" y="4141018"/>
            <a:ext cx="4716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La demanda es quebrada dado que es elástica a un nivel de producción bajo </a:t>
            </a:r>
            <a:r>
              <a:rPr lang="es-AR" dirty="0" smtClean="0"/>
              <a:t>e Inelástica en </a:t>
            </a:r>
          </a:p>
          <a:p>
            <a:r>
              <a:rPr lang="es-AR" dirty="0" smtClean="0"/>
              <a:t>una </a:t>
            </a:r>
            <a:r>
              <a:rPr lang="es-AR" dirty="0"/>
              <a:t>producción mayor. Esto se debe a que si el precio baja </a:t>
            </a:r>
            <a:r>
              <a:rPr lang="es-AR" dirty="0" smtClean="0"/>
              <a:t>las demás </a:t>
            </a:r>
            <a:r>
              <a:rPr lang="es-AR" dirty="0"/>
              <a:t>lo seguirán con tal de no perder clientes.</a:t>
            </a:r>
          </a:p>
          <a:p>
            <a:r>
              <a:rPr lang="es-AR" dirty="0"/>
              <a:t>Puede haber colusión (acuerdo) entre las empresas oligopólicas, y por </a:t>
            </a:r>
            <a:r>
              <a:rPr lang="es-AR" dirty="0" smtClean="0"/>
              <a:t>tanto Vender</a:t>
            </a:r>
          </a:p>
          <a:p>
            <a:r>
              <a:rPr lang="es-AR" dirty="0" smtClean="0"/>
              <a:t>a </a:t>
            </a:r>
            <a:r>
              <a:rPr lang="es-AR" dirty="0"/>
              <a:t>un precio de equilibrio más alto y con un nivel de producción menor.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275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EQUILIBRIO DE LARGO PLAZO: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785395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r>
              <a:rPr lang="es-AR" dirty="0" smtClean="0"/>
              <a:t>Periodo extenso para que todas los factores de producción puedan modificarse y se puedan ajustar de acuerdo a las necesidades. Todos los factores son variables así como los costos.</a:t>
            </a:r>
          </a:p>
        </p:txBody>
      </p:sp>
    </p:spTree>
    <p:extLst>
      <p:ext uri="{BB962C8B-B14F-4D97-AF65-F5344CB8AC3E}">
        <p14:creationId xmlns:p14="http://schemas.microsoft.com/office/powerpoint/2010/main" val="31473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480720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/>
              <a:t>COMPETENCIA PERFECTA:</a:t>
            </a:r>
            <a:r>
              <a:rPr lang="es-AR" dirty="0"/>
              <a:t> La empresa ajusta el tamaño de su planta hasta que su costo marginal a largo plazo es igual al precio y obtener la máxima ganancia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/>
              <a:t>MONOPOLIO:</a:t>
            </a:r>
            <a:r>
              <a:rPr lang="es-AR" dirty="0"/>
              <a:t> En el largo plazo puede lograr ganancias extraordinarias ya que no enfrenta competencia de otras empresas. Su producción es menor a la óptima, con precios altos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/>
              <a:t>COMPETENCIA MONOPOLISTA</a:t>
            </a:r>
            <a:r>
              <a:rPr lang="es-AR" dirty="0"/>
              <a:t>: A largo plazo su situación es similar a la de competencia perfecta, pues hay libre entrada y salida de empresas. Por tanto se anulan las ganancias y pérdidas excesivas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/>
              <a:t>OLIGOPOLIO</a:t>
            </a:r>
            <a:r>
              <a:rPr lang="es-AR" dirty="0"/>
              <a:t>: En el </a:t>
            </a:r>
            <a:r>
              <a:rPr lang="es-AR" b="1" dirty="0"/>
              <a:t>oligopolio perfecto</a:t>
            </a:r>
            <a:r>
              <a:rPr lang="es-AR" dirty="0"/>
              <a:t> se da un acuerdo mutuo entre las empresas, de tal manera que logran ganancias extraordinarias.</a:t>
            </a:r>
          </a:p>
          <a:p>
            <a:pPr marL="0" indent="0">
              <a:buNone/>
            </a:pPr>
            <a:r>
              <a:rPr lang="es-AR" dirty="0"/>
              <a:t>      En el </a:t>
            </a:r>
            <a:r>
              <a:rPr lang="es-AR" b="1" dirty="0"/>
              <a:t>oligopolio imperfecto</a:t>
            </a:r>
            <a:r>
              <a:rPr lang="es-AR" dirty="0"/>
              <a:t> se encuentra a un precio de competencia </a:t>
            </a:r>
            <a:r>
              <a:rPr lang="es-AR" dirty="0" smtClean="0"/>
              <a:t> 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perfecta</a:t>
            </a:r>
            <a:r>
              <a:rPr lang="es-AR" dirty="0"/>
              <a:t>, </a:t>
            </a:r>
            <a:r>
              <a:rPr lang="es-AR" dirty="0" smtClean="0"/>
              <a:t>pero un </a:t>
            </a:r>
            <a:r>
              <a:rPr lang="es-AR" dirty="0"/>
              <a:t>poco más arriba de ese nivel. Como hay diferenciación </a:t>
            </a:r>
            <a:r>
              <a:rPr lang="es-AR" dirty="0" smtClean="0"/>
              <a:t> 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hay </a:t>
            </a:r>
            <a:r>
              <a:rPr lang="es-AR" dirty="0"/>
              <a:t>ventaja entre </a:t>
            </a:r>
            <a:r>
              <a:rPr lang="es-AR" dirty="0" smtClean="0"/>
              <a:t>las empresas </a:t>
            </a:r>
            <a:r>
              <a:rPr lang="es-AR" dirty="0"/>
              <a:t>con ganancias extraordinaria.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155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s-AR" dirty="0" smtClean="0"/>
              <a:t>EMPRESAS PRIVADAS VS EMPRESAS PÚBLICAS:</a:t>
            </a:r>
            <a:endParaRPr lang="es-AR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7848872" cy="1752600"/>
          </a:xfrm>
        </p:spPr>
        <p:txBody>
          <a:bodyPr>
            <a:no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OBJETIVOS PRIVADOS</a:t>
            </a:r>
          </a:p>
          <a:p>
            <a:r>
              <a:rPr lang="es-A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</a:t>
            </a:r>
          </a:p>
          <a:p>
            <a:r>
              <a:rPr lang="es-A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BENEFICIOS SOCIALES</a:t>
            </a:r>
            <a:endParaRPr lang="es-AR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5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466456" y="188640"/>
            <a:ext cx="4644008" cy="6669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500" b="1" dirty="0" smtClean="0"/>
              <a:t>EMPRESA PÚBLICA</a:t>
            </a:r>
            <a:r>
              <a:rPr lang="es-AR" sz="3500" b="1" dirty="0" smtClean="0"/>
              <a:t>:</a:t>
            </a:r>
          </a:p>
          <a:p>
            <a:pPr marL="0" indent="0">
              <a:buNone/>
            </a:pPr>
            <a:r>
              <a:rPr lang="es-AR" dirty="0"/>
              <a:t>P</a:t>
            </a:r>
            <a:r>
              <a:rPr lang="es-AR" dirty="0" smtClean="0"/>
              <a:t>ertenecen a la Administración </a:t>
            </a:r>
            <a:r>
              <a:rPr lang="es-AR" dirty="0"/>
              <a:t>central o </a:t>
            </a:r>
            <a:r>
              <a:rPr lang="es-AR" dirty="0" smtClean="0"/>
              <a:t>local. </a:t>
            </a:r>
            <a:r>
              <a:rPr lang="es-AR" dirty="0"/>
              <a:t>se consideran públicas </a:t>
            </a:r>
            <a:r>
              <a:rPr lang="es-AR" dirty="0" smtClean="0"/>
              <a:t>cuando </a:t>
            </a:r>
            <a:r>
              <a:rPr lang="es-AR" dirty="0"/>
              <a:t>el 51% de las acciones estén en manos del sector </a:t>
            </a:r>
            <a:r>
              <a:rPr lang="es-AR" dirty="0" smtClean="0"/>
              <a:t>público.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Buscan el interés general de la comunidad.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P</a:t>
            </a:r>
            <a:r>
              <a:rPr lang="es-AR" dirty="0" smtClean="0"/>
              <a:t>roducen </a:t>
            </a:r>
            <a:r>
              <a:rPr lang="es-AR" dirty="0"/>
              <a:t>en su gran mayoría los artículos que necesita un país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0" y="116632"/>
            <a:ext cx="4283968" cy="6624736"/>
          </a:xfrm>
        </p:spPr>
        <p:txBody>
          <a:bodyPr/>
          <a:lstStyle/>
          <a:p>
            <a:r>
              <a:rPr lang="es-AR" sz="3200" b="1" dirty="0" smtClean="0"/>
              <a:t>EMPRESA PRIVADA</a:t>
            </a:r>
            <a:r>
              <a:rPr lang="es-AR" dirty="0" smtClean="0"/>
              <a:t>:</a:t>
            </a:r>
          </a:p>
          <a:p>
            <a:r>
              <a:rPr lang="es-AR" sz="2800" dirty="0"/>
              <a:t> </a:t>
            </a:r>
            <a:r>
              <a:rPr lang="es-AR" sz="2800" dirty="0" smtClean="0"/>
              <a:t>Pertenecen </a:t>
            </a:r>
            <a:r>
              <a:rPr lang="es-AR" sz="2800" dirty="0"/>
              <a:t>a individuos </a:t>
            </a:r>
            <a:r>
              <a:rPr lang="es-AR" sz="2800" dirty="0" smtClean="0"/>
              <a:t>particulares.</a:t>
            </a:r>
          </a:p>
          <a:p>
            <a:endParaRPr lang="es-AR" sz="2800" dirty="0" smtClean="0"/>
          </a:p>
          <a:p>
            <a:r>
              <a:rPr lang="es-AR" sz="2800" dirty="0" smtClean="0"/>
              <a:t>Buscan la maximización de sus beneficios, ventas o cuotas de mercado.</a:t>
            </a:r>
          </a:p>
          <a:p>
            <a:endParaRPr lang="es-AR" sz="2800" dirty="0" smtClean="0"/>
          </a:p>
          <a:p>
            <a:r>
              <a:rPr lang="es-AR" sz="2800" dirty="0"/>
              <a:t>N</a:t>
            </a:r>
            <a:r>
              <a:rPr lang="es-AR" sz="2800" dirty="0" smtClean="0"/>
              <a:t>o </a:t>
            </a:r>
            <a:r>
              <a:rPr lang="es-AR" sz="2800" dirty="0"/>
              <a:t>produce los artículos mas necesarios para un país, sino aquellos que dejan un mayor margen de ganancias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6279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COMPETENCIA PERFECTA: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388296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E</a:t>
            </a:r>
            <a:r>
              <a:rPr lang="es-AR" dirty="0" smtClean="0"/>
              <a:t>xisten muchos compradores </a:t>
            </a:r>
          </a:p>
          <a:p>
            <a:pPr marL="0" indent="0">
              <a:buNone/>
            </a:pPr>
            <a:r>
              <a:rPr lang="es-AR" dirty="0" smtClean="0"/>
              <a:t>y vendedores</a:t>
            </a:r>
            <a:r>
              <a:rPr lang="es-AR" dirty="0"/>
              <a:t>, </a:t>
            </a:r>
            <a:r>
              <a:rPr lang="es-AR" dirty="0" smtClean="0"/>
              <a:t>de </a:t>
            </a:r>
            <a:r>
              <a:rPr lang="es-AR" dirty="0"/>
              <a:t>forma que ninguna parte ejerce influencia decisiva sobre el </a:t>
            </a:r>
            <a:r>
              <a:rPr lang="es-AR" dirty="0" smtClean="0"/>
              <a:t>precio.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La interacción </a:t>
            </a:r>
            <a:r>
              <a:rPr lang="es-AR" dirty="0"/>
              <a:t>reciproca de la oferta y la demanda determina el precio. 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Todos los oferentes y demandantes tienen información perfecta sobre el mercado.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El </a:t>
            </a:r>
            <a:r>
              <a:rPr lang="es-AR" dirty="0"/>
              <a:t>mercado determina el precio y las empresas se deben acatar a esto, a partir de esto cada empresa producirá la cantidad que indique su curva de oferta para ese </a:t>
            </a:r>
            <a:r>
              <a:rPr lang="es-AR" dirty="0" smtClean="0"/>
              <a:t>precio.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Para </a:t>
            </a:r>
            <a:r>
              <a:rPr lang="es-AR" dirty="0"/>
              <a:t>obtener mayores beneficios se debe recurrir al máximo aprovechamiento de la </a:t>
            </a:r>
            <a:r>
              <a:rPr lang="es-AR" dirty="0" smtClean="0"/>
              <a:t>tecnología.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Libre entrada al mercado.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721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s-AR" dirty="0" smtClean="0"/>
              <a:t>MONOPOLIO: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Existe </a:t>
            </a:r>
            <a:r>
              <a:rPr lang="es-AR" dirty="0"/>
              <a:t>un solo oferente que tiene plena capacidad para </a:t>
            </a:r>
            <a:r>
              <a:rPr lang="es-AR" dirty="0" smtClean="0"/>
              <a:t>determinar </a:t>
            </a:r>
            <a:r>
              <a:rPr lang="es-AR" dirty="0"/>
              <a:t>el precio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El Estado limita el poder de mercado monopolista mediante la legislación antimonopolio; elaborando leyes y </a:t>
            </a:r>
            <a:r>
              <a:rPr lang="es-AR" dirty="0" smtClean="0"/>
              <a:t>reglamentaciones.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El mercado tiene información imperfecta sobre precios.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388296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Los bienes producidos NO TIENEN sustitutos cercanos.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Se es un fijador o buscador de precios: la curva de la demanda con pendiente negativa a la cual se enfrenta el monopolista es la curva de la demanda del mercado.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Barreras ala entrada al mercado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155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OLIGOPOLIO: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El mercado </a:t>
            </a:r>
            <a:r>
              <a:rPr lang="es-AR" dirty="0"/>
              <a:t>es dominado por un pequeño número de vendedores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Las decisiones de una empresa, afecta o influencia las decisiones de las otras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Ejercen </a:t>
            </a:r>
            <a:r>
              <a:rPr lang="es-AR" dirty="0"/>
              <a:t>un poder de mercado provocando que los precios sean más altos y la producción sea </a:t>
            </a:r>
            <a:r>
              <a:rPr lang="es-AR" dirty="0" smtClean="0"/>
              <a:t>inferior.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/>
              <a:t>El oligopolio supone la existencia de varias empresas, pero de tal forma que ninguna de ellas puede imponerse totalmente en el mercado. </a:t>
            </a:r>
            <a:r>
              <a:rPr lang="es-AR" dirty="0" smtClean="0"/>
              <a:t>(cuotas de mercado)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El caso extremo del oligopolio es aquel en el que existen dos productores y se denomina </a:t>
            </a:r>
            <a:r>
              <a:rPr lang="es-AR" b="1" dirty="0" smtClean="0"/>
              <a:t>duopolio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81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s-AR" dirty="0" smtClean="0"/>
              <a:t>COMPETENCIA MONOPOLÍSTICA: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41168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E</a:t>
            </a:r>
            <a:r>
              <a:rPr lang="es-AR" dirty="0" smtClean="0"/>
              <a:t>xiste </a:t>
            </a:r>
            <a:r>
              <a:rPr lang="es-AR" dirty="0"/>
              <a:t>una cantidad significativa de productores actuando en el mercado sin que exista un control dominante por parte de ninguno de estos en </a:t>
            </a:r>
            <a:r>
              <a:rPr lang="es-AR" dirty="0" smtClean="0"/>
              <a:t>particular.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Se </a:t>
            </a:r>
            <a:r>
              <a:rPr lang="es-AR" dirty="0"/>
              <a:t>presenta una diferenciación del producto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141168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Fácil entrada y salida a la industria por parte de los productores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Las empresas </a:t>
            </a:r>
            <a:r>
              <a:rPr lang="es-AR" dirty="0" smtClean="0"/>
              <a:t>intervinientes </a:t>
            </a:r>
            <a:r>
              <a:rPr lang="es-AR" dirty="0" smtClean="0"/>
              <a:t>son precio-oferentes no precio-aceptantes.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Poseen características de los tres tipos de mercados anteriores.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53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720" y="116632"/>
            <a:ext cx="9036496" cy="106613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EQUILIBRIO EN LOS DISTINTOS MERCADOS: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/>
          <a:lstStyle/>
          <a:p>
            <a:pPr algn="just"/>
            <a:r>
              <a:rPr lang="es-AR" dirty="0"/>
              <a:t>Hay equilibrio cuando no hay motivación para alterar las conductas, pues ya no </a:t>
            </a:r>
            <a:r>
              <a:rPr lang="es-AR" dirty="0" smtClean="0"/>
              <a:t>se puede </a:t>
            </a:r>
            <a:r>
              <a:rPr lang="es-AR" dirty="0"/>
              <a:t>aumentar ganancias o disminuir pérdidas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r>
              <a:rPr lang="es-AR" dirty="0"/>
              <a:t>Le </a:t>
            </a:r>
            <a:r>
              <a:rPr lang="es-AR" dirty="0" smtClean="0"/>
              <a:t>interesa </a:t>
            </a:r>
            <a:r>
              <a:rPr lang="es-AR" dirty="0"/>
              <a:t>el costo marginal y el ingreso marginal</a:t>
            </a:r>
            <a:r>
              <a:rPr lang="es-AR" dirty="0" smtClean="0"/>
              <a:t>.</a:t>
            </a:r>
          </a:p>
          <a:p>
            <a:pPr algn="just"/>
            <a:endParaRPr lang="es-AR" dirty="0"/>
          </a:p>
          <a:p>
            <a:r>
              <a:rPr lang="es-AR" dirty="0"/>
              <a:t>El precio se define como el coeficiente de cambio de </a:t>
            </a:r>
            <a:r>
              <a:rPr lang="es-AR" dirty="0" smtClean="0"/>
              <a:t>los bienes, </a:t>
            </a:r>
            <a:r>
              <a:rPr lang="es-AR" dirty="0"/>
              <a:t>expresado </a:t>
            </a:r>
            <a:r>
              <a:rPr lang="es-AR" dirty="0" smtClean="0"/>
              <a:t>en términos </a:t>
            </a:r>
            <a:r>
              <a:rPr lang="es-AR" dirty="0"/>
              <a:t>de un valor monetario.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73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COMPETENCIA PERFECTA: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/>
              <a:t>empresa está </a:t>
            </a:r>
            <a:r>
              <a:rPr lang="es-AR" dirty="0" smtClean="0"/>
              <a:t>en equilibrio cuando produce </a:t>
            </a:r>
            <a:r>
              <a:rPr lang="es-AR" dirty="0"/>
              <a:t>el volumen de </a:t>
            </a:r>
            <a:r>
              <a:rPr lang="es-AR" dirty="0" smtClean="0"/>
              <a:t>producción </a:t>
            </a:r>
            <a:r>
              <a:rPr lang="es-AR" dirty="0"/>
              <a:t>que </a:t>
            </a:r>
            <a:r>
              <a:rPr lang="es-AR" dirty="0" smtClean="0"/>
              <a:t>maximiza la </a:t>
            </a:r>
            <a:r>
              <a:rPr lang="es-AR" dirty="0"/>
              <a:t>diferencia entre </a:t>
            </a:r>
            <a:r>
              <a:rPr lang="es-AR" dirty="0" smtClean="0"/>
              <a:t>sus entradas </a:t>
            </a:r>
            <a:r>
              <a:rPr lang="es-AR" dirty="0"/>
              <a:t>totales y sus </a:t>
            </a:r>
            <a:r>
              <a:rPr lang="es-AR" dirty="0" smtClean="0"/>
              <a:t>costos </a:t>
            </a:r>
            <a:r>
              <a:rPr lang="es-AR" dirty="0"/>
              <a:t>totales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En el caso de pérdidas la empresa permanecerá abierta si cubre los </a:t>
            </a:r>
            <a:r>
              <a:rPr lang="es-AR" dirty="0" smtClean="0"/>
              <a:t>costos variables </a:t>
            </a:r>
            <a:r>
              <a:rPr lang="es-AR" dirty="0"/>
              <a:t>medios, es un punto de nivelación. Menos cantidad donde se cruzan </a:t>
            </a:r>
            <a:r>
              <a:rPr lang="es-AR" dirty="0" smtClean="0"/>
              <a:t>el costo marginal</a:t>
            </a:r>
            <a:r>
              <a:rPr lang="es-AR" dirty="0"/>
              <a:t>, el costo variable medio y la IM (hacia abajo) se cierra la empresa.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733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69360"/>
          </a:xfrm>
        </p:spPr>
        <p:txBody>
          <a:bodyPr>
            <a:normAutofit lnSpcReduction="10000"/>
          </a:bodyPr>
          <a:lstStyle/>
          <a:p>
            <a:r>
              <a:rPr lang="es-AR" sz="2400" dirty="0"/>
              <a:t>Dado que es una parte pequeña del mercado, la curva de demanda es plana. </a:t>
            </a:r>
            <a:r>
              <a:rPr lang="es-AR" sz="2400" dirty="0" smtClean="0"/>
              <a:t>Esto quiere </a:t>
            </a:r>
            <a:r>
              <a:rPr lang="es-AR" sz="2400" dirty="0"/>
              <a:t>decir, que la empresa puede vender lo que desee al precio de mercado</a:t>
            </a:r>
            <a:r>
              <a:rPr lang="es-AR" sz="2400" dirty="0" smtClean="0"/>
              <a:t>.</a:t>
            </a:r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400" dirty="0"/>
              <a:t>Para maximizar su beneficio elige el nivel de producción en el que el </a:t>
            </a:r>
            <a:r>
              <a:rPr lang="es-AR" sz="2400" dirty="0" smtClean="0"/>
              <a:t>Costo marginal </a:t>
            </a:r>
            <a:r>
              <a:rPr lang="es-AR" sz="2400" dirty="0"/>
              <a:t>(CM) = Precio. Y la curva de oferta es igual al Costo Marginal (CM)</a:t>
            </a:r>
            <a:endParaRPr lang="es-A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666543" cy="34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4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MONOPOLIO: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N</a:t>
            </a:r>
            <a:r>
              <a:rPr lang="es-AR" dirty="0" smtClean="0"/>
              <a:t>o </a:t>
            </a:r>
            <a:r>
              <a:rPr lang="es-AR" dirty="0"/>
              <a:t>le interesa vender al mayor precio, sino </a:t>
            </a:r>
            <a:r>
              <a:rPr lang="es-AR" dirty="0" smtClean="0"/>
              <a:t>obtener el </a:t>
            </a:r>
            <a:r>
              <a:rPr lang="es-AR" dirty="0"/>
              <a:t>máximo de </a:t>
            </a:r>
            <a:r>
              <a:rPr lang="es-AR" dirty="0" smtClean="0"/>
              <a:t>ganancia, </a:t>
            </a:r>
            <a:r>
              <a:rPr lang="es-AR" dirty="0"/>
              <a:t>según sea su nivel de producción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monopolio fijará el precio atendiendo los datos del ingreso marginal y el </a:t>
            </a:r>
            <a:r>
              <a:rPr lang="es-AR" dirty="0" smtClean="0"/>
              <a:t>costo marginal.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precio es igual al ingreso promedio (ingreso total entre producto total). </a:t>
            </a:r>
            <a:r>
              <a:rPr lang="es-AR" dirty="0" smtClean="0"/>
              <a:t>El ingreso </a:t>
            </a:r>
            <a:r>
              <a:rPr lang="es-AR" dirty="0"/>
              <a:t>promedio es igual a la curva de demanda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760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1282</Words>
  <Application>Microsoft Office PowerPoint</Application>
  <PresentationFormat>Presentación en pantalla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TIPOS DE MERCADOS:</vt:lpstr>
      <vt:lpstr>COMPETENCIA PERFECTA:</vt:lpstr>
      <vt:lpstr>MONOPOLIO:</vt:lpstr>
      <vt:lpstr>OLIGOPOLIO:</vt:lpstr>
      <vt:lpstr>COMPETENCIA MONOPOLÍSTICA:</vt:lpstr>
      <vt:lpstr>EQUILIBRIO EN LOS DISTINTOS MERCADOS:</vt:lpstr>
      <vt:lpstr>COMPETENCIA PERFECTA:</vt:lpstr>
      <vt:lpstr>Presentación de PowerPoint</vt:lpstr>
      <vt:lpstr>MONOPOLIO:</vt:lpstr>
      <vt:lpstr>La curva de demanda en el monopolio tiende a ser inelástica con pendiente negativa, lo que conlleva que para aumentar la cantidad demandada, esta se debe de vender a un precio más bajo que el anterior</vt:lpstr>
      <vt:lpstr>COMPETENCIA MONOPOLÍSTICA:</vt:lpstr>
      <vt:lpstr> El precio y producción de equilibrio son prácticamente iguales que los del monopolio. La diferencia es que se enfrentan a una curva de demanda más elástica, esto por la razón de que hay sustitutos y diferenciación en marcas </vt:lpstr>
      <vt:lpstr>OLIGOPOLIO:</vt:lpstr>
      <vt:lpstr>Presentación de PowerPoint</vt:lpstr>
      <vt:lpstr> EQUILIBRIO DE LARGO PLAZO:</vt:lpstr>
      <vt:lpstr>Presentación de PowerPoint</vt:lpstr>
      <vt:lpstr>EMPRESAS PRIVADAS VS EMPRESAS PÚBLICAS: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MERCADOS:</dc:title>
  <dc:creator>Marcela Ballino</dc:creator>
  <cp:lastModifiedBy>Marcela Ballino</cp:lastModifiedBy>
  <cp:revision>17</cp:revision>
  <dcterms:created xsi:type="dcterms:W3CDTF">2016-06-26T12:58:56Z</dcterms:created>
  <dcterms:modified xsi:type="dcterms:W3CDTF">2016-06-26T22:16:21Z</dcterms:modified>
</cp:coreProperties>
</file>