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68" d="100"/>
          <a:sy n="68" d="100"/>
        </p:scale>
        <p:origin x="-810"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9CCECF8B-87FC-4D41-B499-E3402C4FEDDF}" type="datetimeFigureOut">
              <a:rPr lang="es-AR" smtClean="0"/>
              <a:t>29/06/2016</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4EA3F50-7F90-4D8F-818F-0F969E7FCB5E}" type="slidenum">
              <a:rPr lang="es-AR" smtClean="0"/>
              <a:t>‹Nº›</a:t>
            </a:fld>
            <a:endParaRPr lang="es-AR"/>
          </a:p>
        </p:txBody>
      </p:sp>
    </p:spTree>
    <p:extLst>
      <p:ext uri="{BB962C8B-B14F-4D97-AF65-F5344CB8AC3E}">
        <p14:creationId xmlns:p14="http://schemas.microsoft.com/office/powerpoint/2010/main" val="166609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9CCECF8B-87FC-4D41-B499-E3402C4FEDDF}" type="datetimeFigureOut">
              <a:rPr lang="es-AR" smtClean="0"/>
              <a:t>29/06/2016</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4EA3F50-7F90-4D8F-818F-0F969E7FCB5E}" type="slidenum">
              <a:rPr lang="es-AR" smtClean="0"/>
              <a:t>‹Nº›</a:t>
            </a:fld>
            <a:endParaRPr lang="es-AR"/>
          </a:p>
        </p:txBody>
      </p:sp>
    </p:spTree>
    <p:extLst>
      <p:ext uri="{BB962C8B-B14F-4D97-AF65-F5344CB8AC3E}">
        <p14:creationId xmlns:p14="http://schemas.microsoft.com/office/powerpoint/2010/main" val="95092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9CCECF8B-87FC-4D41-B499-E3402C4FEDDF}" type="datetimeFigureOut">
              <a:rPr lang="es-AR" smtClean="0"/>
              <a:t>29/06/2016</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4EA3F50-7F90-4D8F-818F-0F969E7FCB5E}" type="slidenum">
              <a:rPr lang="es-AR" smtClean="0"/>
              <a:t>‹Nº›</a:t>
            </a:fld>
            <a:endParaRPr lang="es-AR"/>
          </a:p>
        </p:txBody>
      </p:sp>
    </p:spTree>
    <p:extLst>
      <p:ext uri="{BB962C8B-B14F-4D97-AF65-F5344CB8AC3E}">
        <p14:creationId xmlns:p14="http://schemas.microsoft.com/office/powerpoint/2010/main" val="231079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9CCECF8B-87FC-4D41-B499-E3402C4FEDDF}" type="datetimeFigureOut">
              <a:rPr lang="es-AR" smtClean="0"/>
              <a:t>29/06/2016</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4EA3F50-7F90-4D8F-818F-0F969E7FCB5E}" type="slidenum">
              <a:rPr lang="es-AR" smtClean="0"/>
              <a:t>‹Nº›</a:t>
            </a:fld>
            <a:endParaRPr lang="es-AR"/>
          </a:p>
        </p:txBody>
      </p:sp>
    </p:spTree>
    <p:extLst>
      <p:ext uri="{BB962C8B-B14F-4D97-AF65-F5344CB8AC3E}">
        <p14:creationId xmlns:p14="http://schemas.microsoft.com/office/powerpoint/2010/main" val="27289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CCECF8B-87FC-4D41-B499-E3402C4FEDDF}" type="datetimeFigureOut">
              <a:rPr lang="es-AR" smtClean="0"/>
              <a:t>29/06/2016</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4EA3F50-7F90-4D8F-818F-0F969E7FCB5E}" type="slidenum">
              <a:rPr lang="es-AR" smtClean="0"/>
              <a:t>‹Nº›</a:t>
            </a:fld>
            <a:endParaRPr lang="es-AR"/>
          </a:p>
        </p:txBody>
      </p:sp>
    </p:spTree>
    <p:extLst>
      <p:ext uri="{BB962C8B-B14F-4D97-AF65-F5344CB8AC3E}">
        <p14:creationId xmlns:p14="http://schemas.microsoft.com/office/powerpoint/2010/main" val="361008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9CCECF8B-87FC-4D41-B499-E3402C4FEDDF}" type="datetimeFigureOut">
              <a:rPr lang="es-AR" smtClean="0"/>
              <a:t>29/06/2016</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4EA3F50-7F90-4D8F-818F-0F969E7FCB5E}" type="slidenum">
              <a:rPr lang="es-AR" smtClean="0"/>
              <a:t>‹Nº›</a:t>
            </a:fld>
            <a:endParaRPr lang="es-AR"/>
          </a:p>
        </p:txBody>
      </p:sp>
    </p:spTree>
    <p:extLst>
      <p:ext uri="{BB962C8B-B14F-4D97-AF65-F5344CB8AC3E}">
        <p14:creationId xmlns:p14="http://schemas.microsoft.com/office/powerpoint/2010/main" val="215397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9CCECF8B-87FC-4D41-B499-E3402C4FEDDF}" type="datetimeFigureOut">
              <a:rPr lang="es-AR" smtClean="0"/>
              <a:t>29/06/2016</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F4EA3F50-7F90-4D8F-818F-0F969E7FCB5E}" type="slidenum">
              <a:rPr lang="es-AR" smtClean="0"/>
              <a:t>‹Nº›</a:t>
            </a:fld>
            <a:endParaRPr lang="es-AR"/>
          </a:p>
        </p:txBody>
      </p:sp>
    </p:spTree>
    <p:extLst>
      <p:ext uri="{BB962C8B-B14F-4D97-AF65-F5344CB8AC3E}">
        <p14:creationId xmlns:p14="http://schemas.microsoft.com/office/powerpoint/2010/main" val="3963536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9CCECF8B-87FC-4D41-B499-E3402C4FEDDF}" type="datetimeFigureOut">
              <a:rPr lang="es-AR" smtClean="0"/>
              <a:t>29/06/2016</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F4EA3F50-7F90-4D8F-818F-0F969E7FCB5E}" type="slidenum">
              <a:rPr lang="es-AR" smtClean="0"/>
              <a:t>‹Nº›</a:t>
            </a:fld>
            <a:endParaRPr lang="es-AR"/>
          </a:p>
        </p:txBody>
      </p:sp>
    </p:spTree>
    <p:extLst>
      <p:ext uri="{BB962C8B-B14F-4D97-AF65-F5344CB8AC3E}">
        <p14:creationId xmlns:p14="http://schemas.microsoft.com/office/powerpoint/2010/main" val="299541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CCECF8B-87FC-4D41-B499-E3402C4FEDDF}" type="datetimeFigureOut">
              <a:rPr lang="es-AR" smtClean="0"/>
              <a:t>29/06/2016</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F4EA3F50-7F90-4D8F-818F-0F969E7FCB5E}" type="slidenum">
              <a:rPr lang="es-AR" smtClean="0"/>
              <a:t>‹Nº›</a:t>
            </a:fld>
            <a:endParaRPr lang="es-AR"/>
          </a:p>
        </p:txBody>
      </p:sp>
    </p:spTree>
    <p:extLst>
      <p:ext uri="{BB962C8B-B14F-4D97-AF65-F5344CB8AC3E}">
        <p14:creationId xmlns:p14="http://schemas.microsoft.com/office/powerpoint/2010/main" val="3743752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CCECF8B-87FC-4D41-B499-E3402C4FEDDF}" type="datetimeFigureOut">
              <a:rPr lang="es-AR" smtClean="0"/>
              <a:t>29/06/2016</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4EA3F50-7F90-4D8F-818F-0F969E7FCB5E}" type="slidenum">
              <a:rPr lang="es-AR" smtClean="0"/>
              <a:t>‹Nº›</a:t>
            </a:fld>
            <a:endParaRPr lang="es-AR"/>
          </a:p>
        </p:txBody>
      </p:sp>
    </p:spTree>
    <p:extLst>
      <p:ext uri="{BB962C8B-B14F-4D97-AF65-F5344CB8AC3E}">
        <p14:creationId xmlns:p14="http://schemas.microsoft.com/office/powerpoint/2010/main" val="901505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CCECF8B-87FC-4D41-B499-E3402C4FEDDF}" type="datetimeFigureOut">
              <a:rPr lang="es-AR" smtClean="0"/>
              <a:t>29/06/2016</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4EA3F50-7F90-4D8F-818F-0F969E7FCB5E}" type="slidenum">
              <a:rPr lang="es-AR" smtClean="0"/>
              <a:t>‹Nº›</a:t>
            </a:fld>
            <a:endParaRPr lang="es-AR"/>
          </a:p>
        </p:txBody>
      </p:sp>
    </p:spTree>
    <p:extLst>
      <p:ext uri="{BB962C8B-B14F-4D97-AF65-F5344CB8AC3E}">
        <p14:creationId xmlns:p14="http://schemas.microsoft.com/office/powerpoint/2010/main" val="4215992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ECF8B-87FC-4D41-B499-E3402C4FEDDF}" type="datetimeFigureOut">
              <a:rPr lang="es-AR" smtClean="0"/>
              <a:t>29/06/2016</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A3F50-7F90-4D8F-818F-0F969E7FCB5E}" type="slidenum">
              <a:rPr lang="es-AR" smtClean="0"/>
              <a:t>‹Nº›</a:t>
            </a:fld>
            <a:endParaRPr lang="es-AR"/>
          </a:p>
        </p:txBody>
      </p:sp>
    </p:spTree>
    <p:extLst>
      <p:ext uri="{BB962C8B-B14F-4D97-AF65-F5344CB8AC3E}">
        <p14:creationId xmlns:p14="http://schemas.microsoft.com/office/powerpoint/2010/main" val="205941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sites.google.com/site/economia20parabachillerato/temario/tema-8-la-medicion-de-la-actividad-economica/5-el-equilibrio-macroeconomico/equilibriomacro.jpg?attredirects=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sites.google.com/site/economia20parabachillerato/temario/tema-8-la-medicion-de-la-actividad-economica/5-el-equilibrio-macroeconomico/equidemanda.jpg?attredirects=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sites.google.com/site/economia20parabachillerato/temario/tema-8-la-medicion-de-la-actividad-economica/5-el-equilibrio-macroeconomico/equioferta.jpg?attredirects=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s.wikipedia.org/wiki/Renta_Nacional" TargetMode="External"/><Relationship Id="rId2" Type="http://schemas.openxmlformats.org/officeDocument/2006/relationships/hyperlink" Target="https://es.wikipedia.org/wiki/Producto_interno_brut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33848" y="439783"/>
            <a:ext cx="9144000" cy="1517806"/>
          </a:xfrm>
        </p:spPr>
        <p:txBody>
          <a:bodyPr/>
          <a:lstStyle/>
          <a:p>
            <a:r>
              <a:rPr lang="es-ES_tradnl" dirty="0" smtClean="0"/>
              <a:t>MACROECONOMÍA</a:t>
            </a:r>
            <a:endParaRPr lang="es-AR" dirty="0"/>
          </a:p>
        </p:txBody>
      </p:sp>
      <p:sp>
        <p:nvSpPr>
          <p:cNvPr id="3" name="Subtítulo 2"/>
          <p:cNvSpPr>
            <a:spLocks noGrp="1"/>
          </p:cNvSpPr>
          <p:nvPr>
            <p:ph type="subTitle" idx="1"/>
          </p:nvPr>
        </p:nvSpPr>
        <p:spPr>
          <a:xfrm>
            <a:off x="1524000" y="3602037"/>
            <a:ext cx="9144000" cy="2283607"/>
          </a:xfrm>
        </p:spPr>
        <p:txBody>
          <a:bodyPr>
            <a:noAutofit/>
          </a:bodyPr>
          <a:lstStyle/>
          <a:p>
            <a:r>
              <a:rPr lang="es-ES_tradnl" sz="4000" dirty="0" smtClean="0"/>
              <a:t>CONTABILIDAD NACIONAL. </a:t>
            </a:r>
          </a:p>
          <a:p>
            <a:endParaRPr lang="es-ES_tradnl" sz="4000" dirty="0"/>
          </a:p>
          <a:p>
            <a:r>
              <a:rPr lang="es-ES_tradnl" sz="4000" dirty="0" smtClean="0"/>
              <a:t>EQUILIBRIO DE LA ECONOMÍA</a:t>
            </a:r>
            <a:endParaRPr lang="es-AR" sz="4000" dirty="0"/>
          </a:p>
        </p:txBody>
      </p:sp>
    </p:spTree>
    <p:extLst>
      <p:ext uri="{BB962C8B-B14F-4D97-AF65-F5344CB8AC3E}">
        <p14:creationId xmlns:p14="http://schemas.microsoft.com/office/powerpoint/2010/main" val="393645646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3291597" y="2042193"/>
            <a:ext cx="5608806" cy="2895851"/>
          </a:xfrm>
          <a:prstGeom prst="rect">
            <a:avLst/>
          </a:prstGeom>
        </p:spPr>
      </p:pic>
      <p:pic>
        <p:nvPicPr>
          <p:cNvPr id="7" name="Imagen 6" descr="OBJETIVO DE LA MACROECONOMIA  Mantener un      Bajo nivel de   Estabilidad deelevado nivel de    desempleo         Precios..."/>
          <p:cNvPicPr/>
          <p:nvPr/>
        </p:nvPicPr>
        <p:blipFill>
          <a:blip r:embed="rId3">
            <a:extLst>
              <a:ext uri="{28A0092B-C50C-407E-A947-70E740481C1C}">
                <a14:useLocalDpi xmlns:a14="http://schemas.microsoft.com/office/drawing/2010/main" val="0"/>
              </a:ext>
            </a:extLst>
          </a:blip>
          <a:srcRect/>
          <a:stretch>
            <a:fillRect/>
          </a:stretch>
        </p:blipFill>
        <p:spPr bwMode="auto">
          <a:xfrm>
            <a:off x="1867437" y="1068946"/>
            <a:ext cx="8255357" cy="4417454"/>
          </a:xfrm>
          <a:prstGeom prst="rect">
            <a:avLst/>
          </a:prstGeom>
          <a:noFill/>
          <a:ln>
            <a:noFill/>
          </a:ln>
        </p:spPr>
      </p:pic>
    </p:spTree>
    <p:extLst>
      <p:ext uri="{BB962C8B-B14F-4D97-AF65-F5344CB8AC3E}">
        <p14:creationId xmlns:p14="http://schemas.microsoft.com/office/powerpoint/2010/main" val="44352135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4133" y="140042"/>
            <a:ext cx="10515600" cy="900967"/>
          </a:xfrm>
        </p:spPr>
        <p:txBody>
          <a:bodyPr/>
          <a:lstStyle/>
          <a:p>
            <a:pPr algn="ctr"/>
            <a:r>
              <a:rPr lang="es-AR" b="1" dirty="0" smtClean="0"/>
              <a:t>EQUILIBRIO DE LA ECONOMÍA</a:t>
            </a:r>
            <a:r>
              <a:rPr lang="es-AR" dirty="0" smtClean="0"/>
              <a:t>:</a:t>
            </a:r>
            <a:endParaRPr lang="es-AR" dirty="0"/>
          </a:p>
        </p:txBody>
      </p:sp>
      <p:sp>
        <p:nvSpPr>
          <p:cNvPr id="3" name="2 Marcador de contenido"/>
          <p:cNvSpPr>
            <a:spLocks noGrp="1"/>
          </p:cNvSpPr>
          <p:nvPr>
            <p:ph idx="1"/>
          </p:nvPr>
        </p:nvSpPr>
        <p:spPr>
          <a:xfrm>
            <a:off x="225083" y="1645920"/>
            <a:ext cx="11846169" cy="5106571"/>
          </a:xfrm>
        </p:spPr>
        <p:txBody>
          <a:bodyPr/>
          <a:lstStyle/>
          <a:p>
            <a:r>
              <a:rPr lang="es-AR" dirty="0"/>
              <a:t>El equilibrio macroeconómico es una situación de mercado donde la demanda agregada del conjunto de los agentes económicos de una económica, iguala el total de la producción en esa misma </a:t>
            </a:r>
            <a:r>
              <a:rPr lang="es-AR" dirty="0" smtClean="0"/>
              <a:t>economía.</a:t>
            </a:r>
          </a:p>
          <a:p>
            <a:pPr marL="0" indent="0">
              <a:buNone/>
            </a:pPr>
            <a:endParaRPr lang="es-AR" dirty="0" smtClean="0"/>
          </a:p>
          <a:p>
            <a:r>
              <a:rPr lang="es-AR" dirty="0"/>
              <a:t>E</a:t>
            </a:r>
            <a:r>
              <a:rPr lang="es-AR" dirty="0" smtClean="0"/>
              <a:t>l </a:t>
            </a:r>
            <a:r>
              <a:rPr lang="es-AR" dirty="0"/>
              <a:t>Consumo Privado + el Consumo Público (o gastos de Estado) + Inversión + Exportaciones Liquidas = Producción</a:t>
            </a:r>
            <a:r>
              <a:rPr lang="es-AR" dirty="0" smtClean="0"/>
              <a:t>.</a:t>
            </a:r>
          </a:p>
          <a:p>
            <a:endParaRPr lang="es-AR" dirty="0"/>
          </a:p>
          <a:p>
            <a:r>
              <a:rPr lang="es-AR" dirty="0"/>
              <a:t>En una representación gráfica el equilibrio macroeconómico es dado por el punto en la curva de la demanda agregada y la curva de la oferta agregada se cruza.</a:t>
            </a:r>
            <a:endParaRPr lang="es-AR" dirty="0"/>
          </a:p>
        </p:txBody>
      </p:sp>
    </p:spTree>
    <p:extLst>
      <p:ext uri="{BB962C8B-B14F-4D97-AF65-F5344CB8AC3E}">
        <p14:creationId xmlns:p14="http://schemas.microsoft.com/office/powerpoint/2010/main" val="24855925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4133" y="210381"/>
            <a:ext cx="10515600" cy="957237"/>
          </a:xfrm>
        </p:spPr>
        <p:txBody>
          <a:bodyPr/>
          <a:lstStyle/>
          <a:p>
            <a:pPr algn="ctr"/>
            <a:r>
              <a:rPr lang="es-AR" dirty="0" smtClean="0"/>
              <a:t>OFERTA AGREGADA:</a:t>
            </a:r>
            <a:endParaRPr lang="es-AR" dirty="0"/>
          </a:p>
        </p:txBody>
      </p:sp>
      <p:sp>
        <p:nvSpPr>
          <p:cNvPr id="3" name="2 Marcador de contenido"/>
          <p:cNvSpPr>
            <a:spLocks noGrp="1"/>
          </p:cNvSpPr>
          <p:nvPr>
            <p:ph idx="1"/>
          </p:nvPr>
        </p:nvSpPr>
        <p:spPr>
          <a:xfrm>
            <a:off x="140677" y="1533378"/>
            <a:ext cx="12051323" cy="5190979"/>
          </a:xfrm>
        </p:spPr>
        <p:txBody>
          <a:bodyPr>
            <a:normAutofit lnSpcReduction="10000"/>
          </a:bodyPr>
          <a:lstStyle/>
          <a:p>
            <a:r>
              <a:rPr lang="es-AR" dirty="0" smtClean="0"/>
              <a:t>Es El </a:t>
            </a:r>
            <a:r>
              <a:rPr lang="es-AR" dirty="0"/>
              <a:t>volumen total de bienes y servicios que las empresas de un país están dispuestas a producir para cada nivel de precios durante un período de tiempo</a:t>
            </a:r>
            <a:r>
              <a:rPr lang="es-AR" dirty="0" smtClean="0"/>
              <a:t>.</a:t>
            </a:r>
          </a:p>
          <a:p>
            <a:endParaRPr lang="es-AR" dirty="0"/>
          </a:p>
          <a:p>
            <a:r>
              <a:rPr lang="es-AR" dirty="0"/>
              <a:t>E</a:t>
            </a:r>
            <a:r>
              <a:rPr lang="es-AR" dirty="0" smtClean="0"/>
              <a:t>n </a:t>
            </a:r>
            <a:r>
              <a:rPr lang="es-AR" dirty="0"/>
              <a:t>el análisis macroeconómico la variable precios no se refiere a productos concretos, sino al </a:t>
            </a:r>
            <a:r>
              <a:rPr lang="es-AR" b="1" dirty="0"/>
              <a:t>nivel general de precios</a:t>
            </a:r>
            <a:r>
              <a:rPr lang="es-AR" dirty="0"/>
              <a:t> o promedio de los precios de todos los bienes y servicios que se intercambian en la economía</a:t>
            </a:r>
            <a:r>
              <a:rPr lang="es-AR" dirty="0" smtClean="0"/>
              <a:t>.</a:t>
            </a:r>
          </a:p>
          <a:p>
            <a:endParaRPr lang="es-AR" dirty="0"/>
          </a:p>
          <a:p>
            <a:r>
              <a:rPr lang="es-AR" dirty="0"/>
              <a:t>La oferta agregada es </a:t>
            </a:r>
            <a:r>
              <a:rPr lang="es-AR" b="1" dirty="0"/>
              <a:t>creciente respecto al nivel de precios</a:t>
            </a:r>
            <a:r>
              <a:rPr lang="es-AR" dirty="0"/>
              <a:t>, pero </a:t>
            </a:r>
            <a:r>
              <a:rPr lang="es-AR" b="1" dirty="0"/>
              <a:t>a corto plazo es rígida</a:t>
            </a:r>
            <a:r>
              <a:rPr lang="es-AR" dirty="0"/>
              <a:t> y apenas variará aunque lo hagan los precios, debido a la </a:t>
            </a:r>
            <a:r>
              <a:rPr lang="es-AR" b="1" dirty="0"/>
              <a:t>existencia de factores fijos</a:t>
            </a:r>
            <a:r>
              <a:rPr lang="es-AR" dirty="0"/>
              <a:t> que impiden variar significativamente la capacidad productiva. </a:t>
            </a:r>
            <a:br>
              <a:rPr lang="es-AR" dirty="0"/>
            </a:br>
            <a:r>
              <a:rPr lang="es-AR" dirty="0"/>
              <a:t/>
            </a:r>
            <a:br>
              <a:rPr lang="es-AR" dirty="0"/>
            </a:br>
            <a:endParaRPr lang="es-AR" dirty="0"/>
          </a:p>
        </p:txBody>
      </p:sp>
    </p:spTree>
    <p:extLst>
      <p:ext uri="{BB962C8B-B14F-4D97-AF65-F5344CB8AC3E}">
        <p14:creationId xmlns:p14="http://schemas.microsoft.com/office/powerpoint/2010/main" val="367175783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8812" y="252583"/>
            <a:ext cx="11718388" cy="1325563"/>
          </a:xfrm>
        </p:spPr>
        <p:txBody>
          <a:bodyPr>
            <a:normAutofit fontScale="90000"/>
          </a:bodyPr>
          <a:lstStyle/>
          <a:p>
            <a:r>
              <a:rPr lang="es-AR" dirty="0"/>
              <a:t>La oferta agregada (OA) </a:t>
            </a:r>
            <a:r>
              <a:rPr lang="es-AR" b="1" dirty="0"/>
              <a:t>depende positivamente de otros factores</a:t>
            </a:r>
            <a:r>
              <a:rPr lang="es-AR" dirty="0"/>
              <a:t> además del nivel de precios (P): </a:t>
            </a:r>
            <a:br>
              <a:rPr lang="es-AR" dirty="0"/>
            </a:br>
            <a:endParaRPr lang="es-AR" dirty="0"/>
          </a:p>
        </p:txBody>
      </p:sp>
      <p:sp>
        <p:nvSpPr>
          <p:cNvPr id="3" name="2 Marcador de contenido"/>
          <p:cNvSpPr>
            <a:spLocks noGrp="1"/>
          </p:cNvSpPr>
          <p:nvPr>
            <p:ph idx="1"/>
          </p:nvPr>
        </p:nvSpPr>
        <p:spPr>
          <a:xfrm>
            <a:off x="126609" y="1825624"/>
            <a:ext cx="11957539" cy="5032375"/>
          </a:xfrm>
        </p:spPr>
        <p:txBody>
          <a:bodyPr/>
          <a:lstStyle/>
          <a:p>
            <a:pPr lvl="0"/>
            <a:r>
              <a:rPr lang="es-AR" dirty="0"/>
              <a:t>El factor </a:t>
            </a:r>
            <a:r>
              <a:rPr lang="es-AR" b="1" dirty="0"/>
              <a:t>Trabajo</a:t>
            </a:r>
            <a:r>
              <a:rPr lang="es-AR" dirty="0"/>
              <a:t>, es decir, la </a:t>
            </a:r>
            <a:r>
              <a:rPr lang="es-AR" b="1" dirty="0"/>
              <a:t>población activa y su grado de formación</a:t>
            </a:r>
            <a:r>
              <a:rPr lang="es-AR" dirty="0"/>
              <a:t> (L), que depende, por una parte, de la evolución de la demografía y, por otra, de la inversión en formación.</a:t>
            </a:r>
          </a:p>
          <a:p>
            <a:r>
              <a:rPr lang="es-AR" dirty="0"/>
              <a:t>El factor </a:t>
            </a:r>
            <a:r>
              <a:rPr lang="es-AR" b="1" dirty="0"/>
              <a:t>Capital</a:t>
            </a:r>
            <a:r>
              <a:rPr lang="es-AR" dirty="0"/>
              <a:t>, o</a:t>
            </a:r>
            <a:r>
              <a:rPr lang="es-AR" b="1" dirty="0"/>
              <a:t> dotación de capital existente </a:t>
            </a:r>
            <a:r>
              <a:rPr lang="es-AR" dirty="0"/>
              <a:t>(maquinaria, instalaciones industriales, etc.) (K), que depende directamente de la inversión realizada con anterioridad y de la rentabilidad del capital, e inversamente de los tipos de </a:t>
            </a:r>
            <a:r>
              <a:rPr lang="es-AR" dirty="0" smtClean="0"/>
              <a:t>interés.</a:t>
            </a:r>
          </a:p>
          <a:p>
            <a:pPr lvl="0"/>
            <a:r>
              <a:rPr lang="es-AR" b="1" dirty="0"/>
              <a:t>La tecnología</a:t>
            </a:r>
            <a:r>
              <a:rPr lang="es-AR" dirty="0"/>
              <a:t> (T), que depende positivamente de la inversión en investigación y desarrollo realizada y determina la productividad conjunta del trabajo y el capital.</a:t>
            </a:r>
          </a:p>
          <a:p>
            <a:r>
              <a:rPr lang="es-AR" dirty="0"/>
              <a:t> </a:t>
            </a:r>
          </a:p>
          <a:p>
            <a:endParaRPr lang="es-AR" dirty="0"/>
          </a:p>
        </p:txBody>
      </p:sp>
    </p:spTree>
    <p:extLst>
      <p:ext uri="{BB962C8B-B14F-4D97-AF65-F5344CB8AC3E}">
        <p14:creationId xmlns:p14="http://schemas.microsoft.com/office/powerpoint/2010/main" val="334564038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10064" y="744953"/>
            <a:ext cx="10515600" cy="4206875"/>
          </a:xfrm>
        </p:spPr>
        <p:txBody>
          <a:bodyPr/>
          <a:lstStyle/>
          <a:p>
            <a:r>
              <a:rPr lang="es-AR" dirty="0"/>
              <a:t>O</a:t>
            </a:r>
            <a:r>
              <a:rPr lang="es-AR" dirty="0" smtClean="0"/>
              <a:t>FERTA AGREGADA:</a:t>
            </a:r>
            <a:br>
              <a:rPr lang="es-AR" dirty="0" smtClean="0"/>
            </a:br>
            <a:r>
              <a:rPr lang="es-AR" dirty="0"/>
              <a:t/>
            </a:r>
            <a:br>
              <a:rPr lang="es-AR" dirty="0"/>
            </a:br>
            <a:r>
              <a:rPr lang="es-AR" dirty="0" smtClean="0"/>
              <a:t>                       </a:t>
            </a:r>
            <a:r>
              <a:rPr lang="es-AR" sz="5400" b="1" dirty="0"/>
              <a:t>OA = f (P, L, K, T)</a:t>
            </a:r>
            <a:r>
              <a:rPr lang="es-AR" b="1" dirty="0"/>
              <a:t/>
            </a:r>
            <a:br>
              <a:rPr lang="es-AR" b="1" dirty="0"/>
            </a:br>
            <a:r>
              <a:rPr lang="es-AR" dirty="0" smtClean="0"/>
              <a:t>   </a:t>
            </a:r>
            <a:endParaRPr lang="es-AR" dirty="0"/>
          </a:p>
        </p:txBody>
      </p:sp>
    </p:spTree>
    <p:extLst>
      <p:ext uri="{BB962C8B-B14F-4D97-AF65-F5344CB8AC3E}">
        <p14:creationId xmlns:p14="http://schemas.microsoft.com/office/powerpoint/2010/main" val="344202839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AR" dirty="0" smtClean="0"/>
              <a:t>DEMANDA AGREGADA:</a:t>
            </a:r>
            <a:endParaRPr lang="es-AR" dirty="0"/>
          </a:p>
        </p:txBody>
      </p:sp>
      <p:sp>
        <p:nvSpPr>
          <p:cNvPr id="4" name="3 Marcador de contenido"/>
          <p:cNvSpPr>
            <a:spLocks noGrp="1"/>
          </p:cNvSpPr>
          <p:nvPr>
            <p:ph idx="1"/>
          </p:nvPr>
        </p:nvSpPr>
        <p:spPr>
          <a:xfrm>
            <a:off x="112542" y="1561514"/>
            <a:ext cx="11957538" cy="5296485"/>
          </a:xfrm>
        </p:spPr>
        <p:txBody>
          <a:bodyPr/>
          <a:lstStyle/>
          <a:p>
            <a:endParaRPr lang="es-AR" dirty="0" smtClean="0"/>
          </a:p>
          <a:p>
            <a:r>
              <a:rPr lang="es-AR" dirty="0" smtClean="0"/>
              <a:t>Es </a:t>
            </a:r>
            <a:r>
              <a:rPr lang="es-AR" dirty="0"/>
              <a:t>la disposición a comprar de todos los consumidores del país y del sector exterior para cada nivel de precios durante un período de tiempo. </a:t>
            </a:r>
            <a:endParaRPr lang="es-AR" dirty="0" smtClean="0"/>
          </a:p>
          <a:p>
            <a:endParaRPr lang="es-AR" dirty="0"/>
          </a:p>
          <a:p>
            <a:r>
              <a:rPr lang="es-AR" dirty="0"/>
              <a:t>Cuantitativamente coincide con el PIB desde la perspectiva del gasto, pero mientras que la Demanda Agregada se refiere a expectativas de gasto, el PIB es el gasto realmente realizado. La razón de su coincidencia es que en una economía lo que se demanda es lo que finalmente se produce</a:t>
            </a:r>
            <a:br>
              <a:rPr lang="es-AR" dirty="0"/>
            </a:br>
            <a:endParaRPr lang="es-AR" dirty="0" smtClean="0"/>
          </a:p>
          <a:p>
            <a:r>
              <a:rPr lang="es-AR" dirty="0"/>
              <a:t>El concepto es similar al de demanda individual de un bien, y es</a:t>
            </a:r>
            <a:r>
              <a:rPr lang="es-AR" b="1" dirty="0"/>
              <a:t> decreciente respecto al nivel de precios</a:t>
            </a:r>
            <a:r>
              <a:rPr lang="es-AR" dirty="0"/>
              <a:t>. </a:t>
            </a:r>
            <a:endParaRPr lang="es-AR" dirty="0"/>
          </a:p>
        </p:txBody>
      </p:sp>
    </p:spTree>
    <p:extLst>
      <p:ext uri="{BB962C8B-B14F-4D97-AF65-F5344CB8AC3E}">
        <p14:creationId xmlns:p14="http://schemas.microsoft.com/office/powerpoint/2010/main" val="257718555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6948" y="337626"/>
            <a:ext cx="11995052" cy="998806"/>
          </a:xfrm>
        </p:spPr>
        <p:txBody>
          <a:bodyPr>
            <a:normAutofit fontScale="90000"/>
          </a:bodyPr>
          <a:lstStyle/>
          <a:p>
            <a:r>
              <a:rPr lang="es-AR" dirty="0" smtClean="0"/>
              <a:t/>
            </a:r>
            <a:br>
              <a:rPr lang="es-AR" dirty="0" smtClean="0"/>
            </a:br>
            <a:r>
              <a:rPr lang="es-AR" dirty="0" smtClean="0"/>
              <a:t>La Demanda </a:t>
            </a:r>
            <a:r>
              <a:rPr lang="es-AR" dirty="0"/>
              <a:t>agregada </a:t>
            </a:r>
            <a:r>
              <a:rPr lang="es-AR" dirty="0" smtClean="0"/>
              <a:t>(DA</a:t>
            </a:r>
            <a:r>
              <a:rPr lang="es-AR" dirty="0"/>
              <a:t>) </a:t>
            </a:r>
            <a:r>
              <a:rPr lang="es-AR" b="1" dirty="0" smtClean="0"/>
              <a:t>depende </a:t>
            </a:r>
            <a:r>
              <a:rPr lang="es-AR" b="1" dirty="0"/>
              <a:t>de otros factores</a:t>
            </a:r>
            <a:r>
              <a:rPr lang="es-AR" dirty="0"/>
              <a:t> además del nivel de precios (P): </a:t>
            </a:r>
            <a:br>
              <a:rPr lang="es-AR" dirty="0"/>
            </a:br>
            <a:endParaRPr lang="es-AR" dirty="0"/>
          </a:p>
        </p:txBody>
      </p:sp>
      <p:sp>
        <p:nvSpPr>
          <p:cNvPr id="3" name="2 Marcador de contenido"/>
          <p:cNvSpPr>
            <a:spLocks noGrp="1"/>
          </p:cNvSpPr>
          <p:nvPr>
            <p:ph idx="1"/>
          </p:nvPr>
        </p:nvSpPr>
        <p:spPr>
          <a:xfrm>
            <a:off x="154745" y="1885071"/>
            <a:ext cx="11859064" cy="4972929"/>
          </a:xfrm>
        </p:spPr>
        <p:txBody>
          <a:bodyPr/>
          <a:lstStyle/>
          <a:p>
            <a:pPr lvl="0"/>
            <a:r>
              <a:rPr lang="es-AR" b="1" dirty="0"/>
              <a:t>Consumo privado</a:t>
            </a:r>
            <a:r>
              <a:rPr lang="es-AR" dirty="0"/>
              <a:t> (C), que viene determinado por la renta disponible y la riqueza de las familias, por los tipos de </a:t>
            </a:r>
            <a:r>
              <a:rPr lang="es-AR" dirty="0" smtClean="0"/>
              <a:t>interés, </a:t>
            </a:r>
            <a:r>
              <a:rPr lang="es-AR" dirty="0"/>
              <a:t>y por la edad (los jóvenes son más propensos a gastar que las personas más maduras).</a:t>
            </a:r>
          </a:p>
          <a:p>
            <a:r>
              <a:rPr lang="es-AR" b="1" dirty="0"/>
              <a:t>Inversión</a:t>
            </a:r>
            <a:r>
              <a:rPr lang="es-AR" dirty="0"/>
              <a:t> (I), que, como hemos visto, depende de la rentabilidad y del tipo de interés. Otro factor importante que influye en la inversión empresarial es la confianza en el </a:t>
            </a:r>
            <a:r>
              <a:rPr lang="es-AR" dirty="0" smtClean="0"/>
              <a:t>futuro.</a:t>
            </a:r>
          </a:p>
          <a:p>
            <a:r>
              <a:rPr lang="es-AR" b="1" dirty="0"/>
              <a:t>Gasto Público</a:t>
            </a:r>
            <a:r>
              <a:rPr lang="es-AR" dirty="0"/>
              <a:t> (G), que depende de la política económica seguida por el gobierno y de otras variables como la situación económica del país y los tipos de interés</a:t>
            </a:r>
            <a:r>
              <a:rPr lang="es-AR" dirty="0" smtClean="0"/>
              <a:t>.</a:t>
            </a:r>
          </a:p>
          <a:p>
            <a:r>
              <a:rPr lang="es-AR" b="1" dirty="0"/>
              <a:t>Exportaciones Netas</a:t>
            </a:r>
            <a:r>
              <a:rPr lang="es-AR" dirty="0"/>
              <a:t> (X - M), que están </a:t>
            </a:r>
            <a:r>
              <a:rPr lang="es-AR" dirty="0" err="1"/>
              <a:t>influídas</a:t>
            </a:r>
            <a:r>
              <a:rPr lang="es-AR" dirty="0"/>
              <a:t> por la situación económica en el exterior y por la del propio país.</a:t>
            </a:r>
            <a:endParaRPr lang="es-AR" dirty="0"/>
          </a:p>
        </p:txBody>
      </p:sp>
    </p:spTree>
    <p:extLst>
      <p:ext uri="{BB962C8B-B14F-4D97-AF65-F5344CB8AC3E}">
        <p14:creationId xmlns:p14="http://schemas.microsoft.com/office/powerpoint/2010/main" val="163678847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838200" y="365125"/>
            <a:ext cx="10515600" cy="6218555"/>
          </a:xfrm>
        </p:spPr>
        <p:txBody>
          <a:bodyPr>
            <a:normAutofit fontScale="90000"/>
          </a:bodyPr>
          <a:lstStyle/>
          <a:p>
            <a:r>
              <a:rPr lang="es-AR" dirty="0" smtClean="0"/>
              <a:t/>
            </a:r>
            <a:br>
              <a:rPr lang="es-AR" dirty="0" smtClean="0"/>
            </a:br>
            <a:r>
              <a:rPr lang="es-AR" dirty="0"/>
              <a:t/>
            </a:r>
            <a:br>
              <a:rPr lang="es-AR" dirty="0"/>
            </a:br>
            <a:r>
              <a:rPr lang="es-AR" dirty="0" smtClean="0"/>
              <a:t>DEMANDA AGREGADA:</a:t>
            </a:r>
            <a:br>
              <a:rPr lang="es-AR" dirty="0" smtClean="0"/>
            </a:br>
            <a:r>
              <a:rPr lang="es-AR" dirty="0"/>
              <a:t/>
            </a:r>
            <a:br>
              <a:rPr lang="es-AR" dirty="0"/>
            </a:br>
            <a:r>
              <a:rPr lang="es-AR" dirty="0" smtClean="0"/>
              <a:t>                        </a:t>
            </a:r>
            <a:br>
              <a:rPr lang="es-AR" dirty="0" smtClean="0"/>
            </a:br>
            <a:r>
              <a:rPr lang="es-AR" dirty="0"/>
              <a:t> </a:t>
            </a:r>
            <a:r>
              <a:rPr lang="es-AR" dirty="0" smtClean="0"/>
              <a:t>                           </a:t>
            </a:r>
            <a:r>
              <a:rPr lang="es-AR" sz="6000" b="1" dirty="0" smtClean="0"/>
              <a:t>DA </a:t>
            </a:r>
            <a:r>
              <a:rPr lang="es-AR" sz="6000" b="1" dirty="0"/>
              <a:t>= f (P, C, I, G, X, M</a:t>
            </a:r>
            <a:r>
              <a:rPr lang="es-AR" sz="6000" b="1" dirty="0" smtClean="0"/>
              <a:t>)</a:t>
            </a:r>
            <a:br>
              <a:rPr lang="es-AR" sz="6000" b="1" dirty="0" smtClean="0"/>
            </a:br>
            <a:r>
              <a:rPr lang="es-AR" b="1" dirty="0"/>
              <a:t/>
            </a:r>
            <a:br>
              <a:rPr lang="es-AR" b="1" dirty="0"/>
            </a:br>
            <a:r>
              <a:rPr lang="es-AR" dirty="0"/>
              <a:t/>
            </a:r>
            <a:br>
              <a:rPr lang="es-AR" dirty="0"/>
            </a:br>
            <a:r>
              <a:rPr lang="es-AR" sz="3100" dirty="0"/>
              <a:t>La relación de la demanda agregada con el nivel de precios y las importaciones es inversa, y con el resto de variables es directa. Es decir, que la demanda agregada aumentará cuando disminuyan los precios o las importaciones, y cuando aumenten el consumo, la inversión, el gasto público o las exportaciones.</a:t>
            </a:r>
            <a:r>
              <a:rPr lang="es-AR" sz="3100" dirty="0" smtClean="0"/>
              <a:t/>
            </a:r>
            <a:br>
              <a:rPr lang="es-AR" sz="3100" dirty="0" smtClean="0"/>
            </a:br>
            <a:endParaRPr lang="es-AR" sz="3100" dirty="0"/>
          </a:p>
        </p:txBody>
      </p:sp>
    </p:spTree>
    <p:extLst>
      <p:ext uri="{BB962C8B-B14F-4D97-AF65-F5344CB8AC3E}">
        <p14:creationId xmlns:p14="http://schemas.microsoft.com/office/powerpoint/2010/main" val="297969328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4133" y="252585"/>
            <a:ext cx="10515600" cy="1055712"/>
          </a:xfrm>
        </p:spPr>
        <p:txBody>
          <a:bodyPr/>
          <a:lstStyle/>
          <a:p>
            <a:pPr algn="ctr"/>
            <a:r>
              <a:rPr lang="es-AR" b="1" dirty="0" smtClean="0"/>
              <a:t>EL EQUILIBRIO:</a:t>
            </a:r>
            <a:r>
              <a:rPr lang="es-AR" dirty="0" smtClean="0"/>
              <a:t> </a:t>
            </a:r>
            <a:endParaRPr lang="es-AR" dirty="0"/>
          </a:p>
        </p:txBody>
      </p:sp>
      <p:sp>
        <p:nvSpPr>
          <p:cNvPr id="3" name="2 Marcador de contenido"/>
          <p:cNvSpPr>
            <a:spLocks noGrp="1"/>
          </p:cNvSpPr>
          <p:nvPr>
            <p:ph idx="1"/>
          </p:nvPr>
        </p:nvSpPr>
        <p:spPr>
          <a:xfrm>
            <a:off x="126609" y="1533378"/>
            <a:ext cx="12065391" cy="5148776"/>
          </a:xfrm>
        </p:spPr>
        <p:txBody>
          <a:bodyPr/>
          <a:lstStyle/>
          <a:p>
            <a:r>
              <a:rPr lang="es-AR" dirty="0"/>
              <a:t>El </a:t>
            </a:r>
            <a:r>
              <a:rPr lang="es-AR" b="1" dirty="0"/>
              <a:t>equilibrio macroeconómico</a:t>
            </a:r>
            <a:r>
              <a:rPr lang="es-AR" dirty="0"/>
              <a:t> se define como el </a:t>
            </a:r>
            <a:r>
              <a:rPr lang="es-AR" b="1" dirty="0"/>
              <a:t>nivel de precios y de producción</a:t>
            </a:r>
            <a:r>
              <a:rPr lang="es-AR" dirty="0"/>
              <a:t> (P*, Q*) </a:t>
            </a:r>
            <a:r>
              <a:rPr lang="es-AR" b="1" dirty="0"/>
              <a:t>que satisface las expectativas del conjunto de empresas y de consumidores</a:t>
            </a:r>
            <a:r>
              <a:rPr lang="es-AR" dirty="0"/>
              <a:t> del país, y se alcanza en el punto de intersección de las curvas de oferta y demanda agregadas (E</a:t>
            </a:r>
            <a:r>
              <a:rPr lang="es-AR" dirty="0" smtClean="0"/>
              <a:t>):</a:t>
            </a:r>
          </a:p>
          <a:p>
            <a:pPr marL="0" indent="0">
              <a:buNone/>
            </a:pPr>
            <a:r>
              <a:rPr lang="es-AR" dirty="0"/>
              <a:t/>
            </a:r>
            <a:br>
              <a:rPr lang="es-AR" dirty="0"/>
            </a:br>
            <a:endParaRPr lang="es-AR" dirty="0"/>
          </a:p>
        </p:txBody>
      </p:sp>
      <p:pic>
        <p:nvPicPr>
          <p:cNvPr id="4" name="3 Imagen" descr="https://sites.google.com/site/economia20parabachillerato/_/rsrc/1308677836831/temario/tema-8-la-medicion-de-la-actividad-economica/5-el-equilibrio-macroeconomico/equilibriomacro.jpg?height=352&amp;width=40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825218" y="3179298"/>
            <a:ext cx="5050302" cy="3602502"/>
          </a:xfrm>
          <a:prstGeom prst="rect">
            <a:avLst/>
          </a:prstGeom>
          <a:noFill/>
          <a:ln>
            <a:noFill/>
          </a:ln>
        </p:spPr>
      </p:pic>
    </p:spTree>
    <p:extLst>
      <p:ext uri="{BB962C8B-B14F-4D97-AF65-F5344CB8AC3E}">
        <p14:creationId xmlns:p14="http://schemas.microsoft.com/office/powerpoint/2010/main" val="367385432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125974"/>
            <a:ext cx="10515600" cy="1325563"/>
          </a:xfrm>
        </p:spPr>
        <p:txBody>
          <a:bodyPr/>
          <a:lstStyle/>
          <a:p>
            <a:r>
              <a:rPr lang="es-AR" dirty="0" smtClean="0"/>
              <a:t>DESPLAZAMIENTOS DE LA DEMANDA:</a:t>
            </a:r>
            <a:endParaRPr lang="es-AR" dirty="0"/>
          </a:p>
        </p:txBody>
      </p:sp>
      <p:sp>
        <p:nvSpPr>
          <p:cNvPr id="3" name="2 Marcador de contenido"/>
          <p:cNvSpPr>
            <a:spLocks noGrp="1"/>
          </p:cNvSpPr>
          <p:nvPr>
            <p:ph idx="1"/>
          </p:nvPr>
        </p:nvSpPr>
        <p:spPr>
          <a:xfrm>
            <a:off x="140677" y="1561514"/>
            <a:ext cx="11901268" cy="5296486"/>
          </a:xfrm>
        </p:spPr>
        <p:txBody>
          <a:bodyPr/>
          <a:lstStyle/>
          <a:p>
            <a:r>
              <a:rPr lang="es-AR" dirty="0"/>
              <a:t>Un cambio en cualquiera de las variables que determinan la demanda agregada, diferente al nivel de precios, produce un desplazamiento de la curva (DA), hacia la derecha si el cambio supone un aumento de la misma, y hacia la izquierda en caso contrario. </a:t>
            </a:r>
            <a:endParaRPr lang="es-AR" dirty="0" smtClean="0"/>
          </a:p>
          <a:p>
            <a:endParaRPr lang="es-AR" dirty="0"/>
          </a:p>
        </p:txBody>
      </p:sp>
      <p:pic>
        <p:nvPicPr>
          <p:cNvPr id="4" name="3 Imagen" descr="https://sites.google.com/site/economia20parabachillerato/_/rsrc/1308677864751/temario/tema-8-la-medicion-de-la-actividad-economica/5-el-equilibrio-macroeconomico/equidemanda.jpg?height=332&amp;width=40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600135" y="3066758"/>
            <a:ext cx="4684542" cy="3685734"/>
          </a:xfrm>
          <a:prstGeom prst="rect">
            <a:avLst/>
          </a:prstGeom>
          <a:noFill/>
          <a:ln>
            <a:noFill/>
          </a:ln>
        </p:spPr>
      </p:pic>
    </p:spTree>
    <p:extLst>
      <p:ext uri="{BB962C8B-B14F-4D97-AF65-F5344CB8AC3E}">
        <p14:creationId xmlns:p14="http://schemas.microsoft.com/office/powerpoint/2010/main" val="295808759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529935"/>
            <a:ext cx="9144000" cy="951136"/>
          </a:xfrm>
        </p:spPr>
        <p:txBody>
          <a:bodyPr/>
          <a:lstStyle/>
          <a:p>
            <a:r>
              <a:rPr lang="es-ES_tradnl" dirty="0" smtClean="0"/>
              <a:t>CONTABILIDAD NACIONAL</a:t>
            </a:r>
            <a:endParaRPr lang="es-AR" dirty="0"/>
          </a:p>
        </p:txBody>
      </p:sp>
      <p:sp>
        <p:nvSpPr>
          <p:cNvPr id="3" name="Subtítulo 2"/>
          <p:cNvSpPr>
            <a:spLocks noGrp="1"/>
          </p:cNvSpPr>
          <p:nvPr>
            <p:ph type="subTitle" idx="1"/>
          </p:nvPr>
        </p:nvSpPr>
        <p:spPr>
          <a:xfrm>
            <a:off x="193183" y="2099256"/>
            <a:ext cx="11900079" cy="4758744"/>
          </a:xfrm>
        </p:spPr>
        <p:txBody>
          <a:bodyPr/>
          <a:lstStyle/>
          <a:p>
            <a:pPr algn="just"/>
            <a:r>
              <a:rPr lang="es-AR" dirty="0"/>
              <a:t>La </a:t>
            </a:r>
            <a:r>
              <a:rPr lang="es-AR" b="1" dirty="0"/>
              <a:t>contabilidad nacional</a:t>
            </a:r>
            <a:r>
              <a:rPr lang="es-AR" dirty="0"/>
              <a:t> es un registro numérico sintetizado, que describe las características y el resultado de un sistema económico (un conjunto de países, un país, una región, una provincia etc.), a través de un conjunto de cuentas, que ofrecen una representación numérica sistemática de la </a:t>
            </a:r>
            <a:r>
              <a:rPr lang="es-AR" u="sng" dirty="0"/>
              <a:t>actividad económica</a:t>
            </a:r>
            <a:r>
              <a:rPr lang="es-AR" dirty="0"/>
              <a:t> realizada en ese sistema económico, durante un periodo determinado</a:t>
            </a:r>
            <a:r>
              <a:rPr lang="es-AR" dirty="0" smtClean="0"/>
              <a:t>.</a:t>
            </a:r>
          </a:p>
          <a:p>
            <a:pPr algn="just"/>
            <a:endParaRPr lang="es-ES_tradnl" sz="1000" dirty="0"/>
          </a:p>
          <a:p>
            <a:pPr algn="just"/>
            <a:r>
              <a:rPr lang="es-AR" b="1" dirty="0"/>
              <a:t>Objeto de la contabilidad </a:t>
            </a:r>
            <a:r>
              <a:rPr lang="es-AR" b="1" dirty="0" smtClean="0"/>
              <a:t>nacional: </a:t>
            </a:r>
          </a:p>
          <a:p>
            <a:pPr lvl="0" algn="l"/>
            <a:r>
              <a:rPr lang="es-AR" dirty="0"/>
              <a:t>Medio de conocimiento de la economía de un país, región o zona. Recoge la información necesaria para juzgar los resultados económicos de un país</a:t>
            </a:r>
            <a:r>
              <a:rPr lang="es-AR" dirty="0" smtClean="0"/>
              <a:t>.</a:t>
            </a:r>
          </a:p>
          <a:p>
            <a:pPr lvl="0" algn="l"/>
            <a:endParaRPr lang="es-AR" dirty="0"/>
          </a:p>
          <a:p>
            <a:pPr lvl="0" algn="l"/>
            <a:r>
              <a:rPr lang="es-AR" dirty="0"/>
              <a:t>Constituye un instrumento de la </a:t>
            </a:r>
            <a:r>
              <a:rPr lang="es-AR" u="sng" dirty="0"/>
              <a:t>política económica</a:t>
            </a:r>
            <a:r>
              <a:rPr lang="es-AR" dirty="0"/>
              <a:t>. La información obtenida sirve de base para fundamentar sobre ella los planes de política económica.</a:t>
            </a:r>
          </a:p>
          <a:p>
            <a:pPr algn="l"/>
            <a:endParaRPr lang="es-AR" dirty="0"/>
          </a:p>
        </p:txBody>
      </p:sp>
    </p:spTree>
    <p:extLst>
      <p:ext uri="{BB962C8B-B14F-4D97-AF65-F5344CB8AC3E}">
        <p14:creationId xmlns:p14="http://schemas.microsoft.com/office/powerpoint/2010/main" val="139625101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Cambios en el Equilibrio: </a:t>
            </a:r>
            <a:endParaRPr lang="es-AR" dirty="0"/>
          </a:p>
        </p:txBody>
      </p:sp>
      <p:sp>
        <p:nvSpPr>
          <p:cNvPr id="3" name="2 Marcador de contenido"/>
          <p:cNvSpPr>
            <a:spLocks noGrp="1"/>
          </p:cNvSpPr>
          <p:nvPr>
            <p:ph idx="1"/>
          </p:nvPr>
        </p:nvSpPr>
        <p:spPr/>
        <p:txBody>
          <a:bodyPr/>
          <a:lstStyle/>
          <a:p>
            <a:pPr>
              <a:buFont typeface="Arial" charset="0"/>
              <a:buChar char="•"/>
            </a:pPr>
            <a:endParaRPr lang="es-AR" dirty="0" smtClean="0"/>
          </a:p>
          <a:p>
            <a:pPr>
              <a:buFont typeface="Arial" charset="0"/>
              <a:buChar char="•"/>
            </a:pPr>
            <a:r>
              <a:rPr lang="es-AR" dirty="0" smtClean="0"/>
              <a:t>Si </a:t>
            </a:r>
            <a:r>
              <a:rPr lang="es-AR" dirty="0"/>
              <a:t>la demanda agregada se incrementa, aumentan tanto el nivel de precios como el volumen de bienes y servicios </a:t>
            </a:r>
            <a:r>
              <a:rPr lang="es-AR" dirty="0" smtClean="0"/>
              <a:t>intercambiados.</a:t>
            </a:r>
          </a:p>
          <a:p>
            <a:pPr>
              <a:buFont typeface="Arial" charset="0"/>
              <a:buChar char="•"/>
            </a:pPr>
            <a:endParaRPr lang="es-AR" dirty="0"/>
          </a:p>
          <a:p>
            <a:pPr>
              <a:buFont typeface="Arial" charset="0"/>
              <a:buChar char="•"/>
            </a:pPr>
            <a:endParaRPr lang="es-AR" dirty="0" smtClean="0"/>
          </a:p>
          <a:p>
            <a:pPr>
              <a:buFont typeface="Arial" charset="0"/>
              <a:buChar char="•"/>
            </a:pPr>
            <a:r>
              <a:rPr lang="es-AR" dirty="0" smtClean="0"/>
              <a:t>La </a:t>
            </a:r>
            <a:r>
              <a:rPr lang="es-AR" dirty="0"/>
              <a:t>reducción de la demanda tiene el efecto opuesto, menores precios y menor cantidad de producción.</a:t>
            </a:r>
            <a:endParaRPr lang="es-AR" dirty="0"/>
          </a:p>
        </p:txBody>
      </p:sp>
    </p:spTree>
    <p:extLst>
      <p:ext uri="{BB962C8B-B14F-4D97-AF65-F5344CB8AC3E}">
        <p14:creationId xmlns:p14="http://schemas.microsoft.com/office/powerpoint/2010/main" val="83716864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154111"/>
            <a:ext cx="10515600" cy="1140118"/>
          </a:xfrm>
        </p:spPr>
        <p:txBody>
          <a:bodyPr/>
          <a:lstStyle/>
          <a:p>
            <a:r>
              <a:rPr lang="es-AR" dirty="0" smtClean="0"/>
              <a:t>DESPLAZAMIENTOS EN LA OFERTA: </a:t>
            </a:r>
            <a:endParaRPr lang="es-AR" dirty="0"/>
          </a:p>
        </p:txBody>
      </p:sp>
      <p:sp>
        <p:nvSpPr>
          <p:cNvPr id="3" name="2 Marcador de contenido"/>
          <p:cNvSpPr>
            <a:spLocks noGrp="1"/>
          </p:cNvSpPr>
          <p:nvPr>
            <p:ph idx="1"/>
          </p:nvPr>
        </p:nvSpPr>
        <p:spPr>
          <a:xfrm>
            <a:off x="112542" y="1491175"/>
            <a:ext cx="11943470" cy="5233182"/>
          </a:xfrm>
        </p:spPr>
        <p:txBody>
          <a:bodyPr/>
          <a:lstStyle/>
          <a:p>
            <a:r>
              <a:rPr lang="es-AR" dirty="0" smtClean="0"/>
              <a:t>Supongamos el </a:t>
            </a:r>
            <a:r>
              <a:rPr lang="es-AR" dirty="0"/>
              <a:t>caso de una reducción de la oferta agregada y el consiguiente desplazamiento de la curva hacia la izquierda: el nuevo equilibrio se traduce en un mayor nivel de precios y </a:t>
            </a:r>
            <a:r>
              <a:rPr lang="es-AR" dirty="0" smtClean="0"/>
              <a:t>menor </a:t>
            </a:r>
            <a:r>
              <a:rPr lang="es-AR" dirty="0"/>
              <a:t>cantidad producida de bienes y servicios</a:t>
            </a:r>
            <a:r>
              <a:rPr lang="es-AR" dirty="0" smtClean="0"/>
              <a:t>.</a:t>
            </a:r>
          </a:p>
          <a:p>
            <a:endParaRPr lang="es-AR" dirty="0"/>
          </a:p>
          <a:p>
            <a:endParaRPr lang="es-AR" dirty="0"/>
          </a:p>
        </p:txBody>
      </p:sp>
      <p:pic>
        <p:nvPicPr>
          <p:cNvPr id="4" name="3 Imagen" descr="https://sites.google.com/site/economia20parabachillerato/_/rsrc/1308677896134/temario/tema-8-la-medicion-de-la-actividad-economica/5-el-equilibrio-macroeconomico/equioferta.jpg?height=332&amp;width=40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756074" y="2771335"/>
            <a:ext cx="4403188" cy="3896751"/>
          </a:xfrm>
          <a:prstGeom prst="rect">
            <a:avLst/>
          </a:prstGeom>
          <a:noFill/>
          <a:ln>
            <a:noFill/>
          </a:ln>
        </p:spPr>
      </p:pic>
    </p:spTree>
    <p:extLst>
      <p:ext uri="{BB962C8B-B14F-4D97-AF65-F5344CB8AC3E}">
        <p14:creationId xmlns:p14="http://schemas.microsoft.com/office/powerpoint/2010/main" val="231299522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dirty="0" smtClean="0"/>
              <a:t>MAGNITUDES MACROECONÓMICAS.</a:t>
            </a:r>
            <a:endParaRPr lang="es-AR" dirty="0"/>
          </a:p>
        </p:txBody>
      </p:sp>
      <p:sp>
        <p:nvSpPr>
          <p:cNvPr id="3" name="Marcador de contenido 2"/>
          <p:cNvSpPr>
            <a:spLocks noGrp="1"/>
          </p:cNvSpPr>
          <p:nvPr>
            <p:ph idx="1"/>
          </p:nvPr>
        </p:nvSpPr>
        <p:spPr>
          <a:xfrm>
            <a:off x="206062" y="1825625"/>
            <a:ext cx="11861442" cy="4858510"/>
          </a:xfrm>
        </p:spPr>
        <p:txBody>
          <a:bodyPr>
            <a:normAutofit lnSpcReduction="10000"/>
          </a:bodyPr>
          <a:lstStyle/>
          <a:p>
            <a:pPr marL="0" indent="0">
              <a:buNone/>
            </a:pPr>
            <a:r>
              <a:rPr lang="es-AR" dirty="0" smtClean="0"/>
              <a:t>Los </a:t>
            </a:r>
            <a:r>
              <a:rPr lang="es-AR" dirty="0"/>
              <a:t>resultados totales de la actividad económica nacional se concretan en unas </a:t>
            </a:r>
            <a:r>
              <a:rPr lang="es-AR" u="sng" dirty="0" smtClean="0"/>
              <a:t>magnitudes</a:t>
            </a:r>
            <a:r>
              <a:rPr lang="es-AR" dirty="0"/>
              <a:t> </a:t>
            </a:r>
            <a:r>
              <a:rPr lang="es-AR" dirty="0" smtClean="0"/>
              <a:t>que </a:t>
            </a:r>
            <a:r>
              <a:rPr lang="es-AR" dirty="0"/>
              <a:t>sintetizan la actividad del país. Las </a:t>
            </a:r>
            <a:r>
              <a:rPr lang="es-AR" dirty="0" err="1"/>
              <a:t>macromagnitudes</a:t>
            </a:r>
            <a:r>
              <a:rPr lang="es-AR" dirty="0"/>
              <a:t> más significativas son</a:t>
            </a:r>
            <a:r>
              <a:rPr lang="es-AR" dirty="0" smtClean="0"/>
              <a:t>:</a:t>
            </a:r>
          </a:p>
          <a:p>
            <a:pPr marL="0" indent="0">
              <a:buNone/>
            </a:pPr>
            <a:endParaRPr lang="es-AR" dirty="0"/>
          </a:p>
          <a:p>
            <a:pPr lvl="0"/>
            <a:r>
              <a:rPr lang="es-AR" u="sng" dirty="0">
                <a:hlinkClick r:id="rId2" tooltip="Producto interno bruto"/>
              </a:rPr>
              <a:t>Producto interno </a:t>
            </a:r>
            <a:r>
              <a:rPr lang="es-AR" u="sng" dirty="0" smtClean="0">
                <a:hlinkClick r:id="rId2" tooltip="Producto interno bruto"/>
              </a:rPr>
              <a:t>bruto</a:t>
            </a:r>
            <a:r>
              <a:rPr lang="es-AR" dirty="0"/>
              <a:t>:</a:t>
            </a:r>
            <a:r>
              <a:rPr lang="es-AR" dirty="0" smtClean="0"/>
              <a:t> </a:t>
            </a:r>
            <a:r>
              <a:rPr lang="es-ES" dirty="0"/>
              <a:t>expresa el valor monetario de la producción de bienes y servicios de demanda final de un país (o una región) durante un período determinado de tiempo (normalmente un año).</a:t>
            </a:r>
            <a:endParaRPr lang="es-AR" dirty="0" smtClean="0"/>
          </a:p>
          <a:p>
            <a:pPr marL="0" lvl="0" indent="0">
              <a:buNone/>
            </a:pPr>
            <a:endParaRPr lang="es-AR" sz="1000" dirty="0"/>
          </a:p>
          <a:p>
            <a:pPr lvl="0"/>
            <a:r>
              <a:rPr lang="es-AR" u="sng" dirty="0">
                <a:hlinkClick r:id="rId3" tooltip="Renta Nacional"/>
              </a:rPr>
              <a:t>Renta </a:t>
            </a:r>
            <a:r>
              <a:rPr lang="es-AR" u="sng" dirty="0" smtClean="0">
                <a:hlinkClick r:id="rId3" tooltip="Renta Nacional"/>
              </a:rPr>
              <a:t>Nacional</a:t>
            </a:r>
            <a:r>
              <a:rPr lang="es-AR" u="sng" dirty="0" smtClean="0"/>
              <a:t>:</a:t>
            </a:r>
            <a:r>
              <a:rPr lang="es-ES" dirty="0"/>
              <a:t> está compuesta por todos los ingresos que reciben todos los factores productivos </a:t>
            </a:r>
            <a:r>
              <a:rPr lang="es-ES" dirty="0" smtClean="0"/>
              <a:t>nacionales</a:t>
            </a:r>
            <a:r>
              <a:rPr lang="es-ES" dirty="0"/>
              <a:t> durante un cierto periodo, descontando todos los bienes y servicios intermedios que se han utilizado para producirlos. Es una herramienta valiosa para analizar los resultados del proceso </a:t>
            </a:r>
            <a:r>
              <a:rPr lang="es-ES" dirty="0" smtClean="0"/>
              <a:t>económico.</a:t>
            </a:r>
            <a:endParaRPr lang="es-AR" dirty="0"/>
          </a:p>
        </p:txBody>
      </p:sp>
    </p:spTree>
    <p:extLst>
      <p:ext uri="{BB962C8B-B14F-4D97-AF65-F5344CB8AC3E}">
        <p14:creationId xmlns:p14="http://schemas.microsoft.com/office/powerpoint/2010/main" val="204436879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8789" y="1"/>
            <a:ext cx="11900079" cy="2208628"/>
          </a:xfrm>
        </p:spPr>
        <p:txBody>
          <a:bodyPr>
            <a:normAutofit fontScale="90000"/>
          </a:bodyPr>
          <a:lstStyle/>
          <a:p>
            <a:r>
              <a:rPr lang="es-AR" dirty="0" smtClean="0"/>
              <a:t>Los </a:t>
            </a:r>
            <a:r>
              <a:rPr lang="es-AR" dirty="0" smtClean="0"/>
              <a:t>agentes </a:t>
            </a:r>
            <a:r>
              <a:rPr lang="es-AR" dirty="0"/>
              <a:t>económicos en la </a:t>
            </a:r>
            <a:r>
              <a:rPr lang="es-AR" dirty="0" smtClean="0"/>
              <a:t>Contabilidad </a:t>
            </a:r>
            <a:r>
              <a:rPr lang="es-AR" dirty="0"/>
              <a:t>N</a:t>
            </a:r>
            <a:r>
              <a:rPr lang="es-AR" dirty="0" smtClean="0"/>
              <a:t>acional</a:t>
            </a:r>
            <a:r>
              <a:rPr lang="es-AR" b="1" dirty="0" smtClean="0"/>
              <a:t>:</a:t>
            </a:r>
            <a:r>
              <a:rPr lang="es-AR" dirty="0"/>
              <a:t/>
            </a:r>
            <a:br>
              <a:rPr lang="es-AR" dirty="0"/>
            </a:br>
            <a:endParaRPr lang="es-AR" dirty="0"/>
          </a:p>
        </p:txBody>
      </p:sp>
      <p:sp>
        <p:nvSpPr>
          <p:cNvPr id="3" name="Subtítulo 2"/>
          <p:cNvSpPr>
            <a:spLocks noGrp="1"/>
          </p:cNvSpPr>
          <p:nvPr>
            <p:ph type="subTitle" idx="1"/>
          </p:nvPr>
        </p:nvSpPr>
        <p:spPr>
          <a:xfrm>
            <a:off x="1" y="1786597"/>
            <a:ext cx="12192000" cy="4965895"/>
          </a:xfrm>
        </p:spPr>
        <p:txBody>
          <a:bodyPr>
            <a:normAutofit fontScale="70000" lnSpcReduction="20000"/>
          </a:bodyPr>
          <a:lstStyle/>
          <a:p>
            <a:pPr algn="l"/>
            <a:r>
              <a:rPr lang="es-AR" sz="3600" dirty="0" smtClean="0"/>
              <a:t>El </a:t>
            </a:r>
            <a:r>
              <a:rPr lang="es-AR" sz="3600" dirty="0"/>
              <a:t>conjunto de agentes que intervienen en un sistema económico se agrupan en una serie de </a:t>
            </a:r>
            <a:r>
              <a:rPr lang="es-AR" sz="3600" dirty="0" smtClean="0"/>
              <a:t>sectores.</a:t>
            </a:r>
          </a:p>
          <a:p>
            <a:pPr lvl="0" algn="l"/>
            <a:r>
              <a:rPr lang="es-AR" sz="3600" u="sng" dirty="0"/>
              <a:t>Economías domésticas</a:t>
            </a:r>
            <a:r>
              <a:rPr lang="es-AR" sz="3600" dirty="0"/>
              <a:t> e instituciones sin fines de lucro, que integra a los residentes en un país, caracterizados por estar motivados por la búsqueda de su bienestar a través del consumo</a:t>
            </a:r>
            <a:r>
              <a:rPr lang="es-AR" sz="3600" dirty="0" smtClean="0"/>
              <a:t>.</a:t>
            </a:r>
          </a:p>
          <a:p>
            <a:pPr lvl="0" algn="l"/>
            <a:endParaRPr lang="es-AR" sz="1600" dirty="0"/>
          </a:p>
          <a:p>
            <a:pPr lvl="0" algn="l"/>
            <a:r>
              <a:rPr lang="es-AR" sz="3600" u="sng" dirty="0" smtClean="0"/>
              <a:t>Empresas</a:t>
            </a:r>
            <a:r>
              <a:rPr lang="es-AR" sz="3600" dirty="0" smtClean="0"/>
              <a:t>, </a:t>
            </a:r>
            <a:r>
              <a:rPr lang="es-AR" sz="3600" dirty="0"/>
              <a:t>que comprende las unidades de producción en un sentido amplio, en el que se incluyen las empresas propiedad del Estado, su objetivo es la obtención de beneficios</a:t>
            </a:r>
            <a:r>
              <a:rPr lang="es-AR" sz="3600" dirty="0" smtClean="0"/>
              <a:t>.</a:t>
            </a:r>
          </a:p>
          <a:p>
            <a:pPr lvl="0" algn="l"/>
            <a:endParaRPr lang="es-AR" sz="1600" dirty="0"/>
          </a:p>
          <a:p>
            <a:pPr lvl="0" algn="l"/>
            <a:r>
              <a:rPr lang="es-AR" sz="3600" u="sng" dirty="0"/>
              <a:t>Sector público</a:t>
            </a:r>
            <a:r>
              <a:rPr lang="es-AR" sz="3600" dirty="0"/>
              <a:t>, que comprende los órganos de la Administración Pública, con la excepción de las empresas públicas que se integran en el sector empresas</a:t>
            </a:r>
            <a:r>
              <a:rPr lang="es-AR" sz="3600" dirty="0" smtClean="0"/>
              <a:t>.</a:t>
            </a:r>
          </a:p>
          <a:p>
            <a:pPr lvl="0" algn="l"/>
            <a:endParaRPr lang="es-AR" sz="1400" dirty="0"/>
          </a:p>
          <a:p>
            <a:pPr lvl="0" algn="l"/>
            <a:r>
              <a:rPr lang="es-AR" sz="3600" u="sng" dirty="0"/>
              <a:t>Sector exterior</a:t>
            </a:r>
            <a:r>
              <a:rPr lang="es-AR" sz="3600" dirty="0"/>
              <a:t>, en la situación actual de integración global de la actividad económica, la influencia de las operaciones realizadas con el exterior son muy importantes para las actividades económicas internas, lo que lleva a considerar como un sector propio toda la actividad realizada con el </a:t>
            </a:r>
            <a:r>
              <a:rPr lang="es-AR" sz="3600" dirty="0" smtClean="0"/>
              <a:t>exterior.</a:t>
            </a:r>
            <a:endParaRPr lang="es-AR" sz="3600" dirty="0"/>
          </a:p>
          <a:p>
            <a:pPr algn="l"/>
            <a:endParaRPr lang="es-AR" dirty="0"/>
          </a:p>
        </p:txBody>
      </p:sp>
    </p:spTree>
    <p:extLst>
      <p:ext uri="{BB962C8B-B14F-4D97-AF65-F5344CB8AC3E}">
        <p14:creationId xmlns:p14="http://schemas.microsoft.com/office/powerpoint/2010/main" val="35744194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57578"/>
            <a:ext cx="10515600" cy="1056068"/>
          </a:xfrm>
        </p:spPr>
        <p:txBody>
          <a:bodyPr/>
          <a:lstStyle/>
          <a:p>
            <a:pPr algn="ctr"/>
            <a:r>
              <a:rPr lang="es-AR" dirty="0"/>
              <a:t>Esquema </a:t>
            </a:r>
            <a:r>
              <a:rPr lang="es-AR" dirty="0" smtClean="0"/>
              <a:t>básico:</a:t>
            </a:r>
            <a:endParaRPr lang="es-AR"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567670839"/>
              </p:ext>
            </p:extLst>
          </p:nvPr>
        </p:nvGraphicFramePr>
        <p:xfrm>
          <a:off x="2331075" y="1828802"/>
          <a:ext cx="7534141" cy="4314420"/>
        </p:xfrm>
        <a:graphic>
          <a:graphicData uri="http://schemas.openxmlformats.org/drawingml/2006/table">
            <a:tbl>
              <a:tblPr>
                <a:tableStyleId>{5C22544A-7EE6-4342-B048-85BDC9FD1C3A}</a:tableStyleId>
              </a:tblPr>
              <a:tblGrid>
                <a:gridCol w="1071522"/>
                <a:gridCol w="3080627"/>
                <a:gridCol w="3381992"/>
              </a:tblGrid>
              <a:tr h="862884">
                <a:tc>
                  <a:txBody>
                    <a:bodyPr/>
                    <a:lstStyle/>
                    <a:p>
                      <a:pPr algn="ctr" fontAlgn="b"/>
                      <a:r>
                        <a:rPr lang="es-AR" sz="1400" u="none" strike="noStrike" dirty="0">
                          <a:effectLst/>
                        </a:rPr>
                        <a:t>CUENTA</a:t>
                      </a:r>
                      <a:endParaRPr lang="es-AR"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AR" sz="1400" u="none" strike="noStrike" dirty="0">
                          <a:effectLst/>
                        </a:rPr>
                        <a:t>DEBE</a:t>
                      </a:r>
                      <a:endParaRPr lang="es-AR"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AR" sz="1400" u="none" strike="noStrike">
                          <a:effectLst/>
                        </a:rPr>
                        <a:t>HABER</a:t>
                      </a:r>
                      <a:endParaRPr lang="es-AR" sz="1400" b="0" i="0" u="none" strike="noStrike">
                        <a:solidFill>
                          <a:srgbClr val="000000"/>
                        </a:solidFill>
                        <a:effectLst/>
                        <a:latin typeface="Calibri" panose="020F0502020204030204" pitchFamily="34" charset="0"/>
                      </a:endParaRPr>
                    </a:p>
                  </a:txBody>
                  <a:tcPr marL="9525" marR="9525" marT="9525" marB="0" anchor="b"/>
                </a:tc>
              </a:tr>
              <a:tr h="862884">
                <a:tc>
                  <a:txBody>
                    <a:bodyPr/>
                    <a:lstStyle/>
                    <a:p>
                      <a:pPr algn="ctr" fontAlgn="b"/>
                      <a:r>
                        <a:rPr lang="es-AR" sz="1400" u="none" strike="noStrike">
                          <a:effectLst/>
                        </a:rPr>
                        <a:t>Producción</a:t>
                      </a:r>
                      <a:endParaRPr lang="es-AR"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400" u="none" strike="noStrike">
                          <a:effectLst/>
                        </a:rPr>
                        <a:t>Producto Interno + Importaciones</a:t>
                      </a:r>
                      <a:endParaRPr lang="es-AR"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400" u="none" strike="noStrike">
                          <a:effectLst/>
                        </a:rPr>
                        <a:t>Consumo + Inversión + Exportaciones</a:t>
                      </a:r>
                      <a:endParaRPr lang="es-AR" sz="1400" b="0" i="0" u="none" strike="noStrike">
                        <a:solidFill>
                          <a:srgbClr val="000000"/>
                        </a:solidFill>
                        <a:effectLst/>
                        <a:latin typeface="Calibri" panose="020F0502020204030204" pitchFamily="34" charset="0"/>
                      </a:endParaRPr>
                    </a:p>
                  </a:txBody>
                  <a:tcPr marL="9525" marR="9525" marT="9525" marB="0" anchor="b"/>
                </a:tc>
              </a:tr>
              <a:tr h="862884">
                <a:tc>
                  <a:txBody>
                    <a:bodyPr/>
                    <a:lstStyle/>
                    <a:p>
                      <a:pPr algn="ctr" fontAlgn="b"/>
                      <a:r>
                        <a:rPr lang="es-AR" sz="1400" u="none" strike="noStrike">
                          <a:effectLst/>
                        </a:rPr>
                        <a:t>Renta</a:t>
                      </a:r>
                      <a:endParaRPr lang="es-AR"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400" u="none" strike="noStrike">
                          <a:effectLst/>
                        </a:rPr>
                        <a:t>Consumo + Ahorro Interior</a:t>
                      </a:r>
                      <a:endParaRPr lang="es-AR"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400" u="none" strike="noStrike" dirty="0">
                          <a:effectLst/>
                        </a:rPr>
                        <a:t>Producto Interno</a:t>
                      </a:r>
                      <a:endParaRPr lang="es-AR" sz="1400" b="0" i="0" u="none" strike="noStrike" dirty="0">
                        <a:solidFill>
                          <a:srgbClr val="000000"/>
                        </a:solidFill>
                        <a:effectLst/>
                        <a:latin typeface="Calibri" panose="020F0502020204030204" pitchFamily="34" charset="0"/>
                      </a:endParaRPr>
                    </a:p>
                  </a:txBody>
                  <a:tcPr marL="9525" marR="9525" marT="9525" marB="0" anchor="b"/>
                </a:tc>
              </a:tr>
              <a:tr h="862884">
                <a:tc>
                  <a:txBody>
                    <a:bodyPr/>
                    <a:lstStyle/>
                    <a:p>
                      <a:pPr algn="ctr" fontAlgn="b"/>
                      <a:r>
                        <a:rPr lang="es-AR" sz="1400" u="none" strike="noStrike">
                          <a:effectLst/>
                        </a:rPr>
                        <a:t>Capital</a:t>
                      </a:r>
                      <a:endParaRPr lang="es-AR"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400" u="none" strike="noStrike">
                          <a:effectLst/>
                        </a:rPr>
                        <a:t>Inversión</a:t>
                      </a:r>
                      <a:endParaRPr lang="es-AR"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400" u="none" strike="noStrike">
                          <a:effectLst/>
                        </a:rPr>
                        <a:t>Ahorro Interior + Ahorro Exterior</a:t>
                      </a:r>
                      <a:endParaRPr lang="es-AR" sz="1400" b="0" i="0" u="none" strike="noStrike">
                        <a:solidFill>
                          <a:srgbClr val="000000"/>
                        </a:solidFill>
                        <a:effectLst/>
                        <a:latin typeface="Calibri" panose="020F0502020204030204" pitchFamily="34" charset="0"/>
                      </a:endParaRPr>
                    </a:p>
                  </a:txBody>
                  <a:tcPr marL="9525" marR="9525" marT="9525" marB="0" anchor="b"/>
                </a:tc>
              </a:tr>
              <a:tr h="862884">
                <a:tc>
                  <a:txBody>
                    <a:bodyPr/>
                    <a:lstStyle/>
                    <a:p>
                      <a:pPr algn="ctr" fontAlgn="b"/>
                      <a:r>
                        <a:rPr lang="es-AR" sz="1400" u="none" strike="noStrike">
                          <a:effectLst/>
                        </a:rPr>
                        <a:t>Exterior</a:t>
                      </a:r>
                      <a:endParaRPr lang="es-AR"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400" u="none" strike="noStrike">
                          <a:effectLst/>
                        </a:rPr>
                        <a:t>Exportaciones + Ahorro Exterior</a:t>
                      </a:r>
                      <a:endParaRPr lang="es-AR"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400" u="none" strike="noStrike" dirty="0">
                          <a:effectLst/>
                        </a:rPr>
                        <a:t>Importaciones</a:t>
                      </a:r>
                      <a:endParaRPr lang="es-AR" sz="1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410745591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0123" y="149592"/>
            <a:ext cx="11771290" cy="1425989"/>
          </a:xfrm>
        </p:spPr>
        <p:txBody>
          <a:bodyPr>
            <a:normAutofit fontScale="90000"/>
          </a:bodyPr>
          <a:lstStyle/>
          <a:p>
            <a:r>
              <a:rPr lang="es-ES_tradnl" dirty="0" smtClean="0"/>
              <a:t/>
            </a:r>
            <a:br>
              <a:rPr lang="es-ES_tradnl" dirty="0" smtClean="0"/>
            </a:br>
            <a:r>
              <a:rPr lang="es-ES_tradnl" dirty="0"/>
              <a:t/>
            </a:r>
            <a:br>
              <a:rPr lang="es-ES_tradnl" dirty="0"/>
            </a:br>
            <a:r>
              <a:rPr lang="es-ES_tradnl" dirty="0" smtClean="0"/>
              <a:t/>
            </a:r>
            <a:br>
              <a:rPr lang="es-ES_tradnl" dirty="0" smtClean="0"/>
            </a:br>
            <a:r>
              <a:rPr lang="es-ES_tradnl" dirty="0"/>
              <a:t/>
            </a:r>
            <a:br>
              <a:rPr lang="es-ES_tradnl" dirty="0"/>
            </a:br>
            <a:r>
              <a:rPr lang="es-ES_tradnl" dirty="0" smtClean="0"/>
              <a:t/>
            </a:r>
            <a:br>
              <a:rPr lang="es-ES_tradnl" dirty="0" smtClean="0"/>
            </a:br>
            <a:r>
              <a:rPr lang="es-ES_tradnl" dirty="0"/>
              <a:t/>
            </a:r>
            <a:br>
              <a:rPr lang="es-ES_tradnl" dirty="0"/>
            </a:br>
            <a:r>
              <a:rPr lang="es-ES_tradnl" dirty="0" smtClean="0"/>
              <a:t/>
            </a:r>
            <a:br>
              <a:rPr lang="es-ES_tradnl" dirty="0" smtClean="0"/>
            </a:br>
            <a:r>
              <a:rPr lang="es-ES_tradnl" dirty="0"/>
              <a:t/>
            </a:r>
            <a:br>
              <a:rPr lang="es-ES_tradnl" dirty="0"/>
            </a:br>
            <a:r>
              <a:rPr lang="es-ES_tradnl" dirty="0" smtClean="0"/>
              <a:t/>
            </a:r>
            <a:br>
              <a:rPr lang="es-ES_tradnl" dirty="0" smtClean="0"/>
            </a:br>
            <a:r>
              <a:rPr lang="es-ES_tradnl" dirty="0" smtClean="0"/>
              <a:t/>
            </a:r>
            <a:br>
              <a:rPr lang="es-ES_tradnl" dirty="0" smtClean="0"/>
            </a:br>
            <a:r>
              <a:rPr lang="es-ES_tradnl" dirty="0"/>
              <a:t/>
            </a:r>
            <a:br>
              <a:rPr lang="es-ES_tradnl" dirty="0"/>
            </a:br>
            <a:r>
              <a:rPr lang="es-ES_tradnl" dirty="0" smtClean="0"/>
              <a:t/>
            </a:r>
            <a:br>
              <a:rPr lang="es-ES_tradnl" dirty="0" smtClean="0"/>
            </a:br>
            <a:r>
              <a:rPr lang="es-ES_tradnl" dirty="0"/>
              <a:t/>
            </a:r>
            <a:br>
              <a:rPr lang="es-ES_tradnl" dirty="0"/>
            </a:br>
            <a:r>
              <a:rPr lang="es-ES_tradnl" dirty="0" smtClean="0"/>
              <a:t/>
            </a:r>
            <a:br>
              <a:rPr lang="es-ES_tradnl" dirty="0" smtClean="0"/>
            </a:br>
            <a:r>
              <a:rPr lang="es-ES_tradnl" dirty="0" smtClean="0"/>
              <a:t>CONCEPTOS </a:t>
            </a:r>
            <a:r>
              <a:rPr lang="es-ES_tradnl" dirty="0" smtClean="0"/>
              <a:t>IMPORTANTES:</a:t>
            </a:r>
            <a:br>
              <a:rPr lang="es-ES_tradnl" dirty="0" smtClean="0"/>
            </a:br>
            <a:endParaRPr lang="es-AR" dirty="0"/>
          </a:p>
        </p:txBody>
      </p:sp>
      <p:sp>
        <p:nvSpPr>
          <p:cNvPr id="3" name="Subtítulo 2"/>
          <p:cNvSpPr>
            <a:spLocks noGrp="1"/>
          </p:cNvSpPr>
          <p:nvPr>
            <p:ph type="subTitle" idx="1"/>
          </p:nvPr>
        </p:nvSpPr>
        <p:spPr>
          <a:xfrm>
            <a:off x="167425" y="1702191"/>
            <a:ext cx="11912957" cy="5155809"/>
          </a:xfrm>
        </p:spPr>
        <p:txBody>
          <a:bodyPr>
            <a:noAutofit/>
          </a:bodyPr>
          <a:lstStyle/>
          <a:p>
            <a:r>
              <a:rPr lang="es-ES_tradnl" sz="2800" dirty="0" smtClean="0"/>
              <a:t>VALOR AGREGADO:</a:t>
            </a:r>
            <a:endParaRPr lang="es-AR" sz="2800" dirty="0"/>
          </a:p>
          <a:p>
            <a:pPr algn="l"/>
            <a:r>
              <a:rPr lang="es-AR" sz="2800" dirty="0" smtClean="0"/>
              <a:t>Es </a:t>
            </a:r>
            <a:r>
              <a:rPr lang="es-AR" sz="2800" dirty="0"/>
              <a:t>un concepto utilizado en economía, finanzas y contabilidad con dos significados diferentes</a:t>
            </a:r>
            <a:r>
              <a:rPr lang="es-AR" sz="2800" dirty="0" smtClean="0"/>
              <a:t>.</a:t>
            </a:r>
          </a:p>
          <a:p>
            <a:pPr algn="l"/>
            <a:endParaRPr lang="es-AR" sz="1050" dirty="0"/>
          </a:p>
          <a:p>
            <a:pPr algn="l"/>
            <a:r>
              <a:rPr lang="es-AR" sz="2800" u="sng" dirty="0"/>
              <a:t>Desde el punto de vista </a:t>
            </a:r>
            <a:r>
              <a:rPr lang="es-AR" sz="2800" u="sng" dirty="0" smtClean="0"/>
              <a:t>contable</a:t>
            </a:r>
            <a:r>
              <a:rPr lang="es-AR" sz="2800" dirty="0" smtClean="0"/>
              <a:t>: </a:t>
            </a:r>
            <a:r>
              <a:rPr lang="es-AR" sz="2800" dirty="0"/>
              <a:t>es la diferencia entre el importe de las ventas y el de las compras, es decir</a:t>
            </a:r>
            <a:r>
              <a:rPr lang="es-AR" sz="2800" dirty="0" smtClean="0"/>
              <a:t>, la diferencia </a:t>
            </a:r>
            <a:r>
              <a:rPr lang="es-AR" sz="2800" dirty="0"/>
              <a:t>entre los precios de mercado y costos de </a:t>
            </a:r>
            <a:r>
              <a:rPr lang="es-AR" sz="2800" dirty="0" smtClean="0"/>
              <a:t>producción.</a:t>
            </a:r>
          </a:p>
          <a:p>
            <a:pPr algn="l"/>
            <a:endParaRPr lang="es-ES_tradnl" sz="1050" dirty="0"/>
          </a:p>
          <a:p>
            <a:pPr algn="l"/>
            <a:r>
              <a:rPr lang="es-AR" sz="2800" u="sng" dirty="0"/>
              <a:t>En términos </a:t>
            </a:r>
            <a:r>
              <a:rPr lang="es-AR" sz="2800" u="sng" dirty="0" smtClean="0"/>
              <a:t>económicos</a:t>
            </a:r>
            <a:r>
              <a:rPr lang="es-AR" sz="2800" dirty="0" smtClean="0"/>
              <a:t>: </a:t>
            </a:r>
            <a:r>
              <a:rPr lang="es-AR" sz="2800" dirty="0"/>
              <a:t>es el valor económico adicional que adquieren los bienes y servicios al ser transformados durante el proceso </a:t>
            </a:r>
            <a:r>
              <a:rPr lang="es-AR" sz="2800" dirty="0" smtClean="0"/>
              <a:t>productivo. Es </a:t>
            </a:r>
            <a:r>
              <a:rPr lang="es-AR" sz="2800" dirty="0"/>
              <a:t>el valor económico que un determinado proceso productivo añade al que suponen las materias primas utilizadas en su producción</a:t>
            </a:r>
          </a:p>
        </p:txBody>
      </p:sp>
    </p:spTree>
    <p:extLst>
      <p:ext uri="{BB962C8B-B14F-4D97-AF65-F5344CB8AC3E}">
        <p14:creationId xmlns:p14="http://schemas.microsoft.com/office/powerpoint/2010/main" val="270652790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9932" y="136435"/>
            <a:ext cx="9144000" cy="1260229"/>
          </a:xfrm>
        </p:spPr>
        <p:txBody>
          <a:bodyPr/>
          <a:lstStyle/>
          <a:p>
            <a:r>
              <a:rPr lang="es-ES_tradnl" dirty="0" smtClean="0"/>
              <a:t>CONCEPTOS IMPORTANTES</a:t>
            </a:r>
            <a:endParaRPr lang="es-AR" dirty="0"/>
          </a:p>
        </p:txBody>
      </p:sp>
      <p:sp>
        <p:nvSpPr>
          <p:cNvPr id="3" name="Subtítulo 2"/>
          <p:cNvSpPr>
            <a:spLocks noGrp="1"/>
          </p:cNvSpPr>
          <p:nvPr>
            <p:ph type="subTitle" idx="1"/>
          </p:nvPr>
        </p:nvSpPr>
        <p:spPr>
          <a:xfrm>
            <a:off x="103031" y="1814732"/>
            <a:ext cx="11964473" cy="4933798"/>
          </a:xfrm>
        </p:spPr>
        <p:txBody>
          <a:bodyPr>
            <a:normAutofit/>
          </a:bodyPr>
          <a:lstStyle/>
          <a:p>
            <a:r>
              <a:rPr lang="es-AR" sz="2800" dirty="0"/>
              <a:t>PRODUCTO BRUTO INTERNO</a:t>
            </a:r>
            <a:r>
              <a:rPr lang="es-AR" sz="2800" dirty="0" smtClean="0"/>
              <a:t>:</a:t>
            </a:r>
          </a:p>
          <a:p>
            <a:pPr algn="just"/>
            <a:endParaRPr lang="es-AR" sz="2800" dirty="0"/>
          </a:p>
          <a:p>
            <a:pPr algn="l"/>
            <a:r>
              <a:rPr lang="es-AR" sz="2800" dirty="0"/>
              <a:t>E</a:t>
            </a:r>
            <a:r>
              <a:rPr lang="es-AR" sz="2800" dirty="0" smtClean="0"/>
              <a:t>s </a:t>
            </a:r>
            <a:r>
              <a:rPr lang="es-AR" sz="2800" dirty="0"/>
              <a:t>una magnitud </a:t>
            </a:r>
            <a:r>
              <a:rPr lang="es-AR" sz="2800" dirty="0" smtClean="0"/>
              <a:t>macroeconómica.</a:t>
            </a:r>
          </a:p>
          <a:p>
            <a:pPr lvl="0" algn="l"/>
            <a:r>
              <a:rPr lang="es-AR" sz="2800" b="1" u="sng" dirty="0"/>
              <a:t>PIB nominal</a:t>
            </a:r>
            <a:r>
              <a:rPr lang="es-AR" sz="2800" dirty="0"/>
              <a:t>: es el valor monetario de todos los bienes y servicios que produce un país o economía a </a:t>
            </a:r>
            <a:r>
              <a:rPr lang="es-AR" sz="2800" b="1" dirty="0"/>
              <a:t>precios corrientes </a:t>
            </a:r>
            <a:r>
              <a:rPr lang="es-AR" sz="2800" dirty="0"/>
              <a:t>en el año en que los bienes son producidos. </a:t>
            </a:r>
            <a:endParaRPr lang="es-AR" sz="2800" dirty="0" smtClean="0"/>
          </a:p>
          <a:p>
            <a:pPr lvl="0" algn="l"/>
            <a:endParaRPr lang="es-AR" sz="2800" dirty="0" smtClean="0"/>
          </a:p>
          <a:p>
            <a:pPr lvl="0" algn="l"/>
            <a:r>
              <a:rPr lang="es-AR" sz="2800" b="1" u="sng" dirty="0" smtClean="0"/>
              <a:t>PIB </a:t>
            </a:r>
            <a:r>
              <a:rPr lang="es-AR" sz="2800" b="1" u="sng" dirty="0"/>
              <a:t>real</a:t>
            </a:r>
            <a:r>
              <a:rPr lang="es-AR" sz="2800" dirty="0"/>
              <a:t>: se define como el valor monetario de todos los bienes y servicios producidos por un país o una economía valorados </a:t>
            </a:r>
            <a:r>
              <a:rPr lang="es-AR" sz="2800" b="1" dirty="0"/>
              <a:t>a precios </a:t>
            </a:r>
            <a:r>
              <a:rPr lang="es-AR" sz="2800" b="1" dirty="0" smtClean="0"/>
              <a:t>constantes</a:t>
            </a:r>
            <a:r>
              <a:rPr lang="es-AR" sz="2800" dirty="0" smtClean="0"/>
              <a:t>, </a:t>
            </a:r>
            <a:r>
              <a:rPr lang="es-AR" sz="2800" dirty="0"/>
              <a:t>es decir, según los precios del año que se toma como base o en las comparaciones. </a:t>
            </a:r>
          </a:p>
        </p:txBody>
      </p:sp>
    </p:spTree>
    <p:extLst>
      <p:ext uri="{BB962C8B-B14F-4D97-AF65-F5344CB8AC3E}">
        <p14:creationId xmlns:p14="http://schemas.microsoft.com/office/powerpoint/2010/main" val="368887532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362510"/>
            <a:ext cx="9144000" cy="1067045"/>
          </a:xfrm>
        </p:spPr>
        <p:txBody>
          <a:bodyPr/>
          <a:lstStyle/>
          <a:p>
            <a:r>
              <a:rPr lang="es-AR" b="1" dirty="0"/>
              <a:t>Criterios de valoración del PIB</a:t>
            </a:r>
            <a:endParaRPr lang="es-AR" dirty="0"/>
          </a:p>
        </p:txBody>
      </p:sp>
      <p:sp>
        <p:nvSpPr>
          <p:cNvPr id="3" name="Subtítulo 2"/>
          <p:cNvSpPr>
            <a:spLocks noGrp="1"/>
          </p:cNvSpPr>
          <p:nvPr>
            <p:ph type="subTitle" idx="1"/>
          </p:nvPr>
        </p:nvSpPr>
        <p:spPr>
          <a:xfrm>
            <a:off x="-1" y="1970468"/>
            <a:ext cx="12080383" cy="4887532"/>
          </a:xfrm>
        </p:spPr>
        <p:txBody>
          <a:bodyPr/>
          <a:lstStyle/>
          <a:p>
            <a:pPr algn="l"/>
            <a:r>
              <a:rPr lang="es-AR" dirty="0"/>
              <a:t>El cálculo de valor monetario de los bienes producidos, incluidos en el PIB, puede realizarse mediante dos formas diferentes</a:t>
            </a:r>
            <a:r>
              <a:rPr lang="es-AR" dirty="0" smtClean="0"/>
              <a:t>:</a:t>
            </a:r>
          </a:p>
          <a:p>
            <a:pPr algn="l"/>
            <a:endParaRPr lang="es-AR" dirty="0"/>
          </a:p>
          <a:p>
            <a:pPr marL="342900" lvl="0" indent="-342900" algn="l">
              <a:buFont typeface="Arial" panose="020B0604020202020204" pitchFamily="34" charset="0"/>
              <a:buChar char="•"/>
            </a:pPr>
            <a:r>
              <a:rPr lang="es-AR" dirty="0" smtClean="0"/>
              <a:t>según </a:t>
            </a:r>
            <a:r>
              <a:rPr lang="es-AR" dirty="0"/>
              <a:t>el costo de los factores (no incluyen impuestos indirectos</a:t>
            </a:r>
            <a:r>
              <a:rPr lang="es-AR" dirty="0" smtClean="0"/>
              <a:t>).</a:t>
            </a:r>
          </a:p>
          <a:p>
            <a:pPr lvl="0" algn="l"/>
            <a:endParaRPr lang="es-AR" dirty="0"/>
          </a:p>
          <a:p>
            <a:pPr marL="342900" lvl="0" indent="-342900" algn="l">
              <a:buFont typeface="Arial" panose="020B0604020202020204" pitchFamily="34" charset="0"/>
              <a:buChar char="•"/>
            </a:pPr>
            <a:r>
              <a:rPr lang="es-AR" dirty="0" smtClean="0"/>
              <a:t>según </a:t>
            </a:r>
            <a:r>
              <a:rPr lang="es-AR" dirty="0"/>
              <a:t>los precios de mercado (incluyen impuestos indirectos</a:t>
            </a:r>
            <a:r>
              <a:rPr lang="es-AR" dirty="0" smtClean="0"/>
              <a:t>).</a:t>
            </a:r>
          </a:p>
          <a:p>
            <a:pPr marL="342900" lvl="0" indent="-342900" algn="l">
              <a:buFont typeface="Arial" panose="020B0604020202020204" pitchFamily="34" charset="0"/>
              <a:buChar char="•"/>
            </a:pPr>
            <a:endParaRPr lang="es-ES_tradnl" dirty="0"/>
          </a:p>
          <a:p>
            <a:pPr lvl="0" algn="l"/>
            <a:r>
              <a:rPr lang="es-AR" dirty="0"/>
              <a:t>La relación entre ambos se obtiene restando al PIB valorado a precio de mercado, los </a:t>
            </a:r>
            <a:r>
              <a:rPr lang="es-AR" u="sng" dirty="0"/>
              <a:t>impuestos indirectos</a:t>
            </a:r>
            <a:r>
              <a:rPr lang="es-AR" dirty="0"/>
              <a:t> ligados a la producción (</a:t>
            </a:r>
            <a:r>
              <a:rPr lang="es-AR" i="1" dirty="0"/>
              <a:t>T</a:t>
            </a:r>
            <a:r>
              <a:rPr lang="es-AR" i="1" baseline="-25000" dirty="0"/>
              <a:t>i</a:t>
            </a:r>
            <a:r>
              <a:rPr lang="es-AR" dirty="0"/>
              <a:t>) y sumándole las </a:t>
            </a:r>
            <a:r>
              <a:rPr lang="es-AR" u="sng" dirty="0"/>
              <a:t>subvenciones a la explotación</a:t>
            </a:r>
            <a:r>
              <a:rPr lang="es-AR" dirty="0"/>
              <a:t> (</a:t>
            </a:r>
            <a:r>
              <a:rPr lang="es-AR" i="1" dirty="0"/>
              <a:t>S</a:t>
            </a:r>
            <a:r>
              <a:rPr lang="es-AR" i="1" baseline="-25000" dirty="0"/>
              <a:t>u</a:t>
            </a:r>
            <a:r>
              <a:rPr lang="es-AR" dirty="0"/>
              <a:t>) y así se obtiene la valoración a coste de los factores.</a:t>
            </a:r>
          </a:p>
          <a:p>
            <a:endParaRPr lang="es-AR" dirty="0"/>
          </a:p>
        </p:txBody>
      </p:sp>
    </p:spTree>
    <p:extLst>
      <p:ext uri="{BB962C8B-B14F-4D97-AF65-F5344CB8AC3E}">
        <p14:creationId xmlns:p14="http://schemas.microsoft.com/office/powerpoint/2010/main" val="210879896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08406" y="0"/>
            <a:ext cx="9144000" cy="914400"/>
          </a:xfrm>
        </p:spPr>
        <p:txBody>
          <a:bodyPr>
            <a:normAutofit fontScale="90000"/>
          </a:bodyPr>
          <a:lstStyle/>
          <a:p>
            <a:r>
              <a:rPr lang="es-AR" b="1" dirty="0" smtClean="0"/>
              <a:t/>
            </a:r>
            <a:br>
              <a:rPr lang="es-AR" b="1" dirty="0" smtClean="0"/>
            </a:br>
            <a:r>
              <a:rPr lang="es-AR" b="1" dirty="0"/>
              <a:t/>
            </a:r>
            <a:br>
              <a:rPr lang="es-AR" b="1" dirty="0"/>
            </a:br>
            <a:r>
              <a:rPr lang="es-AR" b="1" dirty="0" smtClean="0"/>
              <a:t/>
            </a:r>
            <a:br>
              <a:rPr lang="es-AR" b="1" dirty="0" smtClean="0"/>
            </a:br>
            <a:r>
              <a:rPr lang="es-AR" dirty="0"/>
              <a:t/>
            </a:r>
            <a:br>
              <a:rPr lang="es-AR" dirty="0"/>
            </a:br>
            <a:r>
              <a:rPr lang="es-AR" b="1" dirty="0"/>
              <a:t>Limitaciones del uso del PIB:</a:t>
            </a:r>
            <a:endParaRPr lang="es-AR" dirty="0"/>
          </a:p>
        </p:txBody>
      </p:sp>
      <p:sp>
        <p:nvSpPr>
          <p:cNvPr id="3" name="Subtítulo 2"/>
          <p:cNvSpPr>
            <a:spLocks noGrp="1"/>
          </p:cNvSpPr>
          <p:nvPr>
            <p:ph type="subTitle" idx="1"/>
          </p:nvPr>
        </p:nvSpPr>
        <p:spPr>
          <a:xfrm>
            <a:off x="90153" y="1139483"/>
            <a:ext cx="11990230" cy="5718517"/>
          </a:xfrm>
        </p:spPr>
        <p:txBody>
          <a:bodyPr>
            <a:normAutofit fontScale="77500" lnSpcReduction="20000"/>
          </a:bodyPr>
          <a:lstStyle/>
          <a:p>
            <a:pPr algn="l"/>
            <a:r>
              <a:rPr lang="es-AR" sz="3600" dirty="0"/>
              <a:t>El PIB es usado frecuentemente como una </a:t>
            </a:r>
            <a:r>
              <a:rPr lang="es-AR" sz="3600" dirty="0" smtClean="0"/>
              <a:t>medida </a:t>
            </a:r>
            <a:r>
              <a:rPr lang="es-AR" sz="3600" dirty="0"/>
              <a:t>del bienestar material de una </a:t>
            </a:r>
            <a:r>
              <a:rPr lang="es-AR" sz="3600" dirty="0" smtClean="0"/>
              <a:t>sociedad</a:t>
            </a:r>
            <a:r>
              <a:rPr lang="es-AR" sz="3600" dirty="0" smtClean="0"/>
              <a:t>.</a:t>
            </a:r>
            <a:endParaRPr lang="es-AR" sz="3600" dirty="0" smtClean="0"/>
          </a:p>
          <a:p>
            <a:pPr algn="l"/>
            <a:r>
              <a:rPr lang="es-AR" sz="3600" dirty="0" smtClean="0"/>
              <a:t>Determinadas </a:t>
            </a:r>
            <a:r>
              <a:rPr lang="es-AR" sz="3600" dirty="0"/>
              <a:t>situaciones muestran que el PIB no tiene porqué reflejar correctamente el bienestar o el desarrollo de un país</a:t>
            </a:r>
            <a:r>
              <a:rPr lang="es-AR" sz="3600" dirty="0" smtClean="0"/>
              <a:t>:</a:t>
            </a:r>
          </a:p>
          <a:p>
            <a:pPr algn="l"/>
            <a:endParaRPr lang="es-AR" sz="3600" dirty="0"/>
          </a:p>
          <a:p>
            <a:pPr algn="l"/>
            <a:r>
              <a:rPr lang="es-AR" sz="3600" dirty="0" smtClean="0"/>
              <a:t> * El </a:t>
            </a:r>
            <a:r>
              <a:rPr lang="es-AR" sz="3600" dirty="0"/>
              <a:t>PIB no tiene en cuenta la auto-producción (o auto-consumo), es decir las riquezas producidas y consumidas en el propio interior de los hogares, dado que no pasa por el mercado: por ejemplo las verduras de nuestra huerta o las actividades </a:t>
            </a:r>
            <a:r>
              <a:rPr lang="es-AR" sz="3600" dirty="0" smtClean="0"/>
              <a:t>domésticas</a:t>
            </a:r>
            <a:r>
              <a:rPr lang="es-AR" sz="3600" dirty="0" smtClean="0"/>
              <a:t>.</a:t>
            </a:r>
          </a:p>
          <a:p>
            <a:pPr algn="l"/>
            <a:endParaRPr lang="es-AR" sz="1400" dirty="0" smtClean="0"/>
          </a:p>
          <a:p>
            <a:pPr marL="342900" indent="-342900" algn="l">
              <a:buFont typeface="Arial" charset="0"/>
              <a:buChar char="•"/>
            </a:pPr>
            <a:r>
              <a:rPr lang="es-AR" sz="3600" dirty="0" smtClean="0"/>
              <a:t>En </a:t>
            </a:r>
            <a:r>
              <a:rPr lang="es-AR" sz="3600" dirty="0"/>
              <a:t>el caso de los servicios es muy difícil distinguir entre aumentos de precio por calidad o servicios y aumento de estos por inflación, con lo que son un sector donde es difícil estimar su </a:t>
            </a:r>
            <a:r>
              <a:rPr lang="es-AR" sz="3600" dirty="0" smtClean="0"/>
              <a:t>variación</a:t>
            </a:r>
          </a:p>
          <a:p>
            <a:pPr marL="342900" indent="-342900" algn="l">
              <a:buFont typeface="Arial" charset="0"/>
              <a:buChar char="•"/>
            </a:pPr>
            <a:endParaRPr lang="es-AR" sz="1300" dirty="0" smtClean="0"/>
          </a:p>
          <a:p>
            <a:pPr algn="l"/>
            <a:r>
              <a:rPr lang="es-AR" sz="3600" dirty="0" smtClean="0"/>
              <a:t>* Por </a:t>
            </a:r>
            <a:r>
              <a:rPr lang="es-AR" sz="3600" dirty="0"/>
              <a:t>definición, no tiene en cuenta el valor económico de los </a:t>
            </a:r>
            <a:r>
              <a:rPr lang="es-AR" sz="3600" u="sng" dirty="0"/>
              <a:t>activos</a:t>
            </a:r>
            <a:r>
              <a:rPr lang="es-AR" sz="3600" dirty="0"/>
              <a:t> y </a:t>
            </a:r>
            <a:r>
              <a:rPr lang="es-AR" sz="3600" u="sng" dirty="0" smtClean="0"/>
              <a:t>pasivos</a:t>
            </a:r>
            <a:r>
              <a:rPr lang="es-AR" sz="3600" dirty="0"/>
              <a:t> </a:t>
            </a:r>
            <a:r>
              <a:rPr lang="es-AR" sz="3600" dirty="0" smtClean="0"/>
              <a:t>públicos </a:t>
            </a:r>
            <a:r>
              <a:rPr lang="es-AR" sz="3600" dirty="0"/>
              <a:t>y privados: por lo tanto no mide las </a:t>
            </a:r>
            <a:r>
              <a:rPr lang="es-AR" sz="3600" u="sng" dirty="0"/>
              <a:t>externalidades</a:t>
            </a:r>
            <a:r>
              <a:rPr lang="es-AR" sz="3600" dirty="0"/>
              <a:t> positivas o negativas que influyen en el valor económico</a:t>
            </a:r>
          </a:p>
        </p:txBody>
      </p:sp>
    </p:spTree>
    <p:extLst>
      <p:ext uri="{BB962C8B-B14F-4D97-AF65-F5344CB8AC3E}">
        <p14:creationId xmlns:p14="http://schemas.microsoft.com/office/powerpoint/2010/main" val="82711434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1492</Words>
  <Application>Microsoft Office PowerPoint</Application>
  <PresentationFormat>Personalizado</PresentationFormat>
  <Paragraphs>116</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Tema de Office</vt:lpstr>
      <vt:lpstr>MACROECONOMÍA</vt:lpstr>
      <vt:lpstr>CONTABILIDAD NACIONAL</vt:lpstr>
      <vt:lpstr>MAGNITUDES MACROECONÓMICAS.</vt:lpstr>
      <vt:lpstr>Los agentes económicos en la Contabilidad Nacional: </vt:lpstr>
      <vt:lpstr>Esquema básico:</vt:lpstr>
      <vt:lpstr>              CONCEPTOS IMPORTANTES: </vt:lpstr>
      <vt:lpstr>CONCEPTOS IMPORTANTES</vt:lpstr>
      <vt:lpstr>Criterios de valoración del PIB</vt:lpstr>
      <vt:lpstr>    Limitaciones del uso del PIB:</vt:lpstr>
      <vt:lpstr>Presentación de PowerPoint</vt:lpstr>
      <vt:lpstr>EQUILIBRIO DE LA ECONOMÍA:</vt:lpstr>
      <vt:lpstr>OFERTA AGREGADA:</vt:lpstr>
      <vt:lpstr>La oferta agregada (OA) depende positivamente de otros factores además del nivel de precios (P):  </vt:lpstr>
      <vt:lpstr>OFERTA AGREGADA:                         OA = f (P, L, K, T)    </vt:lpstr>
      <vt:lpstr>DEMANDA AGREGADA:</vt:lpstr>
      <vt:lpstr> La Demanda agregada (DA) depende de otros factores además del nivel de precios (P):  </vt:lpstr>
      <vt:lpstr>  DEMANDA AGREGADA:                                                       DA = f (P, C, I, G, X, M)   La relación de la demanda agregada con el nivel de precios y las importaciones es inversa, y con el resto de variables es directa. Es decir, que la demanda agregada aumentará cuando disminuyan los precios o las importaciones, y cuando aumenten el consumo, la inversión, el gasto público o las exportaciones. </vt:lpstr>
      <vt:lpstr>EL EQUILIBRIO: </vt:lpstr>
      <vt:lpstr>DESPLAZAMIENTOS DE LA DEMANDA:</vt:lpstr>
      <vt:lpstr>Cambios en el Equilibrio: </vt:lpstr>
      <vt:lpstr>DESPLAZAMIENTOS EN LA OFERTA: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MACROECONOMÍA</dc:title>
  <dc:creator>Usuario</dc:creator>
  <cp:lastModifiedBy>Marcela Ballino</cp:lastModifiedBy>
  <cp:revision>24</cp:revision>
  <dcterms:created xsi:type="dcterms:W3CDTF">2016-06-28T11:52:09Z</dcterms:created>
  <dcterms:modified xsi:type="dcterms:W3CDTF">2016-06-29T19:33:48Z</dcterms:modified>
</cp:coreProperties>
</file>