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8" r:id="rId7"/>
    <p:sldId id="260" r:id="rId8"/>
    <p:sldId id="261"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smtClean="0"/>
              <a:t>Administración de proyectos 2017</a:t>
            </a:r>
            <a:endParaRPr lang="es-AR" dirty="0"/>
          </a:p>
        </p:txBody>
      </p:sp>
      <p:sp>
        <p:nvSpPr>
          <p:cNvPr id="3" name="Subtítulo 2"/>
          <p:cNvSpPr>
            <a:spLocks noGrp="1"/>
          </p:cNvSpPr>
          <p:nvPr>
            <p:ph type="subTitle" idx="1"/>
          </p:nvPr>
        </p:nvSpPr>
        <p:spPr/>
        <p:txBody>
          <a:bodyPr/>
          <a:lstStyle/>
          <a:p>
            <a:r>
              <a:rPr lang="es-419" dirty="0" smtClean="0"/>
              <a:t>Exposición: Perito informático</a:t>
            </a:r>
            <a:endParaRPr lang="es-AR" dirty="0"/>
          </a:p>
        </p:txBody>
      </p:sp>
    </p:spTree>
    <p:extLst>
      <p:ext uri="{BB962C8B-B14F-4D97-AF65-F5344CB8AC3E}">
        <p14:creationId xmlns:p14="http://schemas.microsoft.com/office/powerpoint/2010/main" val="704594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Requisitos</a:t>
            </a:r>
            <a:endParaRPr lang="es-AR" dirty="0"/>
          </a:p>
        </p:txBody>
      </p:sp>
      <p:sp>
        <p:nvSpPr>
          <p:cNvPr id="3" name="Marcador de contenido 2"/>
          <p:cNvSpPr>
            <a:spLocks noGrp="1"/>
          </p:cNvSpPr>
          <p:nvPr>
            <p:ph idx="1"/>
          </p:nvPr>
        </p:nvSpPr>
        <p:spPr/>
        <p:txBody>
          <a:bodyPr>
            <a:normAutofit fontScale="92500" lnSpcReduction="10000"/>
          </a:bodyPr>
          <a:lstStyle/>
          <a:p>
            <a:r>
              <a:rPr lang="es-AR" b="1" dirty="0" smtClean="0"/>
              <a:t>1) Poseer </a:t>
            </a:r>
            <a:r>
              <a:rPr lang="es-AR" b="1" dirty="0"/>
              <a:t>titulación oficial en el ámbito de la informática</a:t>
            </a:r>
          </a:p>
          <a:p>
            <a:pPr marL="0" indent="0">
              <a:buNone/>
            </a:pPr>
            <a:r>
              <a:rPr lang="es-AR" dirty="0" smtClean="0"/>
              <a:t>Que </a:t>
            </a:r>
            <a:r>
              <a:rPr lang="es-AR" dirty="0"/>
              <a:t>demuestre que conoce lo que quiere peritar. Para ello son válidas tanto las titulaciones superiores universitarias de informática como los estudios de grado superior en informática.</a:t>
            </a:r>
          </a:p>
          <a:p>
            <a:pPr marL="0" indent="0">
              <a:buNone/>
            </a:pPr>
            <a:r>
              <a:rPr lang="es-AR" dirty="0"/>
              <a:t>Este aspecto es importante además porque, en caso de que debamos contraponer nuestras conclusiones a las de otro perito, </a:t>
            </a:r>
            <a:r>
              <a:rPr lang="es-AR" b="1" dirty="0"/>
              <a:t>tiene mucho peso </a:t>
            </a:r>
            <a:r>
              <a:rPr lang="es-AR" b="1" dirty="0" smtClean="0"/>
              <a:t>cual </a:t>
            </a:r>
            <a:r>
              <a:rPr lang="es-AR" b="1" dirty="0"/>
              <a:t>de los dos tiene una formación de mayor nivel.</a:t>
            </a:r>
            <a:endParaRPr lang="es-AR" dirty="0"/>
          </a:p>
          <a:p>
            <a:r>
              <a:rPr lang="es-AR" b="1" dirty="0" smtClean="0"/>
              <a:t>2) Carecer </a:t>
            </a:r>
            <a:r>
              <a:rPr lang="es-AR" b="1" dirty="0"/>
              <a:t>de antecedentes penales</a:t>
            </a:r>
          </a:p>
          <a:p>
            <a:pPr marL="0" indent="0">
              <a:buNone/>
            </a:pPr>
            <a:r>
              <a:rPr lang="es-AR" dirty="0" smtClean="0"/>
              <a:t>No </a:t>
            </a:r>
            <a:r>
              <a:rPr lang="es-AR" dirty="0"/>
              <a:t>se puede ser perito informático y tomar decisiones que afectan a un juicio si antes tú te has sentado en un banquillo y te han condenado</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765" y="849529"/>
            <a:ext cx="2095500" cy="2266950"/>
          </a:xfrm>
          <a:prstGeom prst="rect">
            <a:avLst/>
          </a:prstGeom>
        </p:spPr>
      </p:pic>
    </p:spTree>
    <p:extLst>
      <p:ext uri="{BB962C8B-B14F-4D97-AF65-F5344CB8AC3E}">
        <p14:creationId xmlns:p14="http://schemas.microsoft.com/office/powerpoint/2010/main" val="3761263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Requisitos</a:t>
            </a:r>
            <a:endParaRPr lang="es-AR" dirty="0"/>
          </a:p>
        </p:txBody>
      </p:sp>
      <p:sp>
        <p:nvSpPr>
          <p:cNvPr id="3" name="Marcador de contenido 2"/>
          <p:cNvSpPr>
            <a:spLocks noGrp="1"/>
          </p:cNvSpPr>
          <p:nvPr>
            <p:ph idx="1"/>
          </p:nvPr>
        </p:nvSpPr>
        <p:spPr/>
        <p:txBody>
          <a:bodyPr>
            <a:normAutofit fontScale="85000" lnSpcReduction="20000"/>
          </a:bodyPr>
          <a:lstStyle/>
          <a:p>
            <a:r>
              <a:rPr lang="es-AR" b="1" dirty="0"/>
              <a:t>3) Pertenecer a las listas de peritos informáticos de un colegio </a:t>
            </a:r>
            <a:r>
              <a:rPr lang="es-AR" b="1" dirty="0" smtClean="0"/>
              <a:t>profesional</a:t>
            </a:r>
            <a:endParaRPr lang="es-AR" dirty="0" smtClean="0"/>
          </a:p>
          <a:p>
            <a:pPr marL="0" indent="0">
              <a:buNone/>
            </a:pPr>
            <a:r>
              <a:rPr lang="es-AR" dirty="0" smtClean="0"/>
              <a:t>Esto </a:t>
            </a:r>
            <a:r>
              <a:rPr lang="es-AR" dirty="0"/>
              <a:t>es imprescindible, ya que el Juzgado pide los peritos judiciales usando las listas que les suministran los colegios profesionales. Sólo en caso de no existir lista de un colegio profesional se recurre a las listas de otras entidades.</a:t>
            </a:r>
          </a:p>
          <a:p>
            <a:r>
              <a:rPr lang="es-AR" b="1" dirty="0" smtClean="0"/>
              <a:t>4) Estar </a:t>
            </a:r>
            <a:r>
              <a:rPr lang="es-AR" b="1" dirty="0"/>
              <a:t>colegiado</a:t>
            </a:r>
            <a:r>
              <a:rPr lang="es-AR" dirty="0"/>
              <a:t>.</a:t>
            </a:r>
          </a:p>
          <a:p>
            <a:pPr marL="0" indent="0">
              <a:buNone/>
            </a:pPr>
            <a:r>
              <a:rPr lang="es-AR" dirty="0" smtClean="0"/>
              <a:t>El </a:t>
            </a:r>
            <a:r>
              <a:rPr lang="es-AR" dirty="0"/>
              <a:t>simple hecho de estar colegiado en un colegio profesional de informática ya acredita ante terceros estar en posesión de una titulación oficial de informática, además de que es requisito indispensable para acceder a las listas de peritos judiciales del colegio </a:t>
            </a:r>
            <a:endParaRPr lang="es-AR" dirty="0" smtClean="0"/>
          </a:p>
          <a:p>
            <a:pPr marL="0" indent="0">
              <a:buNone/>
            </a:pPr>
            <a:r>
              <a:rPr lang="es-AR" dirty="0" smtClean="0"/>
              <a:t>Un </a:t>
            </a:r>
            <a:r>
              <a:rPr lang="es-AR" dirty="0"/>
              <a:t>perito informático colegiado puede obtener el visado colegial de su dictamen pericial, lo que aporta un buen número de garantías adicionales frente al tribunal, además de poder extender una declaración responsable de servicios a fin de certificar por escrito que cumple con todos los requisitos para actuar como perito</a:t>
            </a:r>
            <a:r>
              <a:rPr lang="es-AR" dirty="0" smtClean="0"/>
              <a:t>.</a:t>
            </a:r>
            <a:endParaRPr lang="es-AR" dirty="0"/>
          </a:p>
        </p:txBody>
      </p:sp>
    </p:spTree>
    <p:extLst>
      <p:ext uri="{BB962C8B-B14F-4D97-AF65-F5344CB8AC3E}">
        <p14:creationId xmlns:p14="http://schemas.microsoft.com/office/powerpoint/2010/main" val="425212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requisitos</a:t>
            </a:r>
            <a:endParaRPr lang="es-AR" dirty="0"/>
          </a:p>
        </p:txBody>
      </p:sp>
      <p:sp>
        <p:nvSpPr>
          <p:cNvPr id="3" name="Marcador de contenido 2"/>
          <p:cNvSpPr>
            <a:spLocks noGrp="1"/>
          </p:cNvSpPr>
          <p:nvPr>
            <p:ph idx="1"/>
          </p:nvPr>
        </p:nvSpPr>
        <p:spPr/>
        <p:txBody>
          <a:bodyPr>
            <a:normAutofit/>
          </a:bodyPr>
          <a:lstStyle/>
          <a:p>
            <a:r>
              <a:rPr lang="es-AR" dirty="0" smtClean="0"/>
              <a:t>5</a:t>
            </a:r>
            <a:r>
              <a:rPr lang="es-AR" dirty="0"/>
              <a:t>) </a:t>
            </a:r>
            <a:r>
              <a:rPr lang="es-AR" b="1" dirty="0"/>
              <a:t>Saber</a:t>
            </a:r>
            <a:r>
              <a:rPr lang="es-AR" dirty="0"/>
              <a:t> </a:t>
            </a:r>
            <a:r>
              <a:rPr lang="es-AR" b="1" dirty="0"/>
              <a:t>peritar</a:t>
            </a:r>
          </a:p>
          <a:p>
            <a:pPr marL="0" indent="0">
              <a:buNone/>
            </a:pPr>
            <a:r>
              <a:rPr lang="es-AR" dirty="0" smtClean="0"/>
              <a:t>El </a:t>
            </a:r>
            <a:r>
              <a:rPr lang="es-AR" dirty="0"/>
              <a:t>hecho de ser titulado en informática no significa, ni mucho menos, que sepamos peritar. </a:t>
            </a:r>
            <a:endParaRPr lang="es-AR" dirty="0" smtClean="0"/>
          </a:p>
          <a:p>
            <a:pPr marL="0" indent="0">
              <a:buNone/>
            </a:pPr>
            <a:r>
              <a:rPr lang="es-AR" dirty="0" smtClean="0"/>
              <a:t>Para </a:t>
            </a:r>
            <a:r>
              <a:rPr lang="es-AR" dirty="0"/>
              <a:t>acreditar que sabemos peritar, hay colegios profesionales de informática que emiten certificaciones de perito informático judicial aportando para ello diploma acreditativo de haber cursado formación específica en este ámbito.</a:t>
            </a:r>
          </a:p>
          <a:p>
            <a:endParaRPr lang="es-AR" dirty="0"/>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43" y="3888939"/>
            <a:ext cx="3314295" cy="2209530"/>
          </a:xfrm>
          <a:prstGeom prst="rect">
            <a:avLst/>
          </a:prstGeom>
        </p:spPr>
      </p:pic>
    </p:spTree>
    <p:extLst>
      <p:ext uri="{BB962C8B-B14F-4D97-AF65-F5344CB8AC3E}">
        <p14:creationId xmlns:p14="http://schemas.microsoft.com/office/powerpoint/2010/main" val="198855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Definición</a:t>
            </a:r>
            <a:br>
              <a:rPr lang="es-419"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AR" dirty="0"/>
              <a:t>El Perito Judicial Informático </a:t>
            </a:r>
            <a:r>
              <a:rPr lang="es-AR" dirty="0" smtClean="0"/>
              <a:t>es </a:t>
            </a:r>
            <a:r>
              <a:rPr lang="es-AR" dirty="0"/>
              <a:t>un </a:t>
            </a:r>
            <a:r>
              <a:rPr lang="es-AR" b="1" dirty="0"/>
              <a:t>profesional dotado </a:t>
            </a:r>
            <a:r>
              <a:rPr lang="es-AR" dirty="0"/>
              <a:t>de </a:t>
            </a:r>
            <a:r>
              <a:rPr lang="es-AR" b="1" dirty="0"/>
              <a:t>conocimientos especializados en materia de las nuevas tecnológicas</a:t>
            </a:r>
            <a:r>
              <a:rPr lang="es-AR" dirty="0"/>
              <a:t>,</a:t>
            </a:r>
            <a:r>
              <a:rPr lang="es-AR" b="1" dirty="0"/>
              <a:t> </a:t>
            </a:r>
            <a:r>
              <a:rPr lang="es-419" dirty="0" smtClean="0"/>
              <a:t>quien </a:t>
            </a:r>
            <a:r>
              <a:rPr lang="es-AR" dirty="0" smtClean="0"/>
              <a:t>a </a:t>
            </a:r>
            <a:r>
              <a:rPr lang="es-AR" dirty="0"/>
              <a:t>través de su capacitación y experiencia, </a:t>
            </a:r>
            <a:r>
              <a:rPr lang="es-AR" b="1" dirty="0" smtClean="0"/>
              <a:t>suministra </a:t>
            </a:r>
            <a:r>
              <a:rPr lang="es-AR" b="1" dirty="0"/>
              <a:t>información</a:t>
            </a:r>
            <a:r>
              <a:rPr lang="es-AR" dirty="0"/>
              <a:t> u opinión fundada a profesionales, empresas y a los tribunales de justicia </a:t>
            </a:r>
            <a:r>
              <a:rPr lang="es-AR" b="1" dirty="0"/>
              <a:t>sobre los puntos litigiosos que son materia de su dictamen. </a:t>
            </a:r>
            <a:endParaRPr lang="es-419" b="1" dirty="0" smtClean="0"/>
          </a:p>
          <a:p>
            <a:r>
              <a:rPr lang="es-419" dirty="0" smtClean="0"/>
              <a:t>A </a:t>
            </a:r>
            <a:r>
              <a:rPr lang="es-AR" dirty="0" smtClean="0"/>
              <a:t>través </a:t>
            </a:r>
            <a:r>
              <a:rPr lang="es-AR" dirty="0"/>
              <a:t>de su pericia </a:t>
            </a:r>
            <a:r>
              <a:rPr lang="es-AR" dirty="0" smtClean="0"/>
              <a:t>analiza </a:t>
            </a:r>
            <a:r>
              <a:rPr lang="es-AR" dirty="0"/>
              <a:t>los diferentes elementos informáticos, y </a:t>
            </a:r>
            <a:r>
              <a:rPr lang="es-AR" b="1" dirty="0" smtClean="0"/>
              <a:t>busca </a:t>
            </a:r>
            <a:r>
              <a:rPr lang="es-AR" b="1" dirty="0"/>
              <a:t>aquellos datos que puedan constituir la evidencia digital que servirá</a:t>
            </a:r>
            <a:r>
              <a:rPr lang="es-AR" dirty="0"/>
              <a:t>, de manera contundente, para el esclarecimiento del litigio al que ha sido encomendado de manera judicial o extrajudicialmente en un proceso legal, solucionando de esta manera los aspectos y conocimientos que el juez o los tribunales no están obligados de conocer. </a:t>
            </a:r>
            <a:endParaRPr lang="es-419"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567" y="4643966"/>
            <a:ext cx="3704045" cy="1350433"/>
          </a:xfrm>
          <a:prstGeom prst="rect">
            <a:avLst/>
          </a:prstGeom>
        </p:spPr>
      </p:pic>
    </p:spTree>
    <p:extLst>
      <p:ext uri="{BB962C8B-B14F-4D97-AF65-F5344CB8AC3E}">
        <p14:creationId xmlns:p14="http://schemas.microsoft.com/office/powerpoint/2010/main" val="2312966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61574"/>
            <a:ext cx="8534400" cy="1507067"/>
          </a:xfrm>
        </p:spPr>
        <p:txBody>
          <a:bodyPr/>
          <a:lstStyle/>
          <a:p>
            <a:endParaRPr lang="es-AR" dirty="0"/>
          </a:p>
        </p:txBody>
      </p:sp>
      <p:sp>
        <p:nvSpPr>
          <p:cNvPr id="3" name="Marcador de contenido 2"/>
          <p:cNvSpPr>
            <a:spLocks noGrp="1"/>
          </p:cNvSpPr>
          <p:nvPr>
            <p:ph idx="1"/>
          </p:nvPr>
        </p:nvSpPr>
        <p:spPr/>
        <p:txBody>
          <a:bodyPr/>
          <a:lstStyle/>
          <a:p>
            <a:r>
              <a:rPr lang="es-AR" b="1" dirty="0"/>
              <a:t>En la Argentina</a:t>
            </a:r>
            <a:r>
              <a:rPr lang="es-AR" dirty="0"/>
              <a:t>, éste es un campo emergente </a:t>
            </a:r>
            <a:r>
              <a:rPr lang="es-AR" b="1" dirty="0"/>
              <a:t>y en el 98% de los procesos judiciales, la evidencia informática obtenida de esos peritos no es tenida en cuenta.</a:t>
            </a:r>
            <a:r>
              <a:rPr lang="es-AR" dirty="0"/>
              <a:t> Esto ocurre porque aún hay mucho desconocimiento en la Justicia sobre el accionar de </a:t>
            </a:r>
            <a:r>
              <a:rPr lang="es-AR" dirty="0" smtClean="0"/>
              <a:t>estos </a:t>
            </a:r>
            <a:r>
              <a:rPr lang="es-AR" dirty="0"/>
              <a:t>profesionales y la veracidad que pueden aportar las pruebas arrojadas por su investigación</a:t>
            </a:r>
            <a:r>
              <a:rPr lang="es-AR" dirty="0" smtClean="0"/>
              <a:t>.</a:t>
            </a:r>
          </a:p>
          <a:p>
            <a:r>
              <a:rPr lang="es-AR" dirty="0" smtClean="0"/>
              <a:t>La </a:t>
            </a:r>
            <a:r>
              <a:rPr lang="es-AR" dirty="0"/>
              <a:t>pericia tecnológica </a:t>
            </a:r>
            <a:r>
              <a:rPr lang="es-AR" b="1" dirty="0"/>
              <a:t>no cuenta aún con protocolos estándar y muchas pruebas son desestimadas por ese hecho.</a:t>
            </a:r>
          </a:p>
        </p:txBody>
      </p:sp>
    </p:spTree>
    <p:extLst>
      <p:ext uri="{BB962C8B-B14F-4D97-AF65-F5344CB8AC3E}">
        <p14:creationId xmlns:p14="http://schemas.microsoft.com/office/powerpoint/2010/main" val="478990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Funciones</a:t>
            </a:r>
            <a:br>
              <a:rPr lang="es-419" dirty="0" smtClean="0"/>
            </a:br>
            <a:endParaRPr lang="es-AR" dirty="0"/>
          </a:p>
        </p:txBody>
      </p:sp>
      <p:sp>
        <p:nvSpPr>
          <p:cNvPr id="3" name="Marcador de contenido 2"/>
          <p:cNvSpPr>
            <a:spLocks noGrp="1"/>
          </p:cNvSpPr>
          <p:nvPr>
            <p:ph idx="1"/>
          </p:nvPr>
        </p:nvSpPr>
        <p:spPr/>
        <p:txBody>
          <a:bodyPr/>
          <a:lstStyle/>
          <a:p>
            <a:r>
              <a:rPr lang="es-AR" dirty="0"/>
              <a:t>Entre sus funciones están la de: </a:t>
            </a:r>
            <a:r>
              <a:rPr lang="es-AR" b="1" dirty="0"/>
              <a:t>asesorar, emitir informes judiciales o extrajudiciales</a:t>
            </a:r>
            <a:r>
              <a:rPr lang="es-AR" dirty="0"/>
              <a:t>, a partir de sus conocimientos científicos y técnicos siendo su papel el de </a:t>
            </a:r>
            <a:r>
              <a:rPr lang="es-AR" b="1" dirty="0"/>
              <a:t>auxiliar de Magistrados, Jueces, Abogados, Tribunales</a:t>
            </a:r>
            <a:r>
              <a:rPr lang="es-AR" dirty="0"/>
              <a:t>.. y a cuantas personas lo necesiten a través de sus conocimientos según lo dispuesto en la leyes. </a:t>
            </a:r>
            <a:endParaRPr lang="es-419" dirty="0" smtClean="0"/>
          </a:p>
          <a:p>
            <a:r>
              <a:rPr lang="es-AR" dirty="0" smtClean="0"/>
              <a:t>En </a:t>
            </a:r>
            <a:r>
              <a:rPr lang="es-AR" dirty="0"/>
              <a:t>su carácter de auxiliar de la justicia tiene como tarea primordial la de asesorar al juez respecto a temas relacionados con la informática.</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625" y="4099775"/>
            <a:ext cx="4727979" cy="1772992"/>
          </a:xfrm>
          <a:prstGeom prst="rect">
            <a:avLst/>
          </a:prstGeom>
        </p:spPr>
      </p:pic>
    </p:spTree>
    <p:extLst>
      <p:ext uri="{BB962C8B-B14F-4D97-AF65-F5344CB8AC3E}">
        <p14:creationId xmlns:p14="http://schemas.microsoft.com/office/powerpoint/2010/main" val="1480502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Características</a:t>
            </a:r>
            <a:br>
              <a:rPr lang="es-419" dirty="0" smtClean="0"/>
            </a:br>
            <a:endParaRPr lang="es-AR" dirty="0"/>
          </a:p>
        </p:txBody>
      </p:sp>
      <p:sp>
        <p:nvSpPr>
          <p:cNvPr id="3" name="Marcador de contenido 2"/>
          <p:cNvSpPr>
            <a:spLocks noGrp="1"/>
          </p:cNvSpPr>
          <p:nvPr>
            <p:ph idx="1"/>
          </p:nvPr>
        </p:nvSpPr>
        <p:spPr/>
        <p:txBody>
          <a:bodyPr/>
          <a:lstStyle/>
          <a:p>
            <a:r>
              <a:rPr lang="es-AR" dirty="0"/>
              <a:t>Un perito informático </a:t>
            </a:r>
            <a:r>
              <a:rPr lang="es-AR" b="1" dirty="0"/>
              <a:t>debe ser un profesional del peritaje informático</a:t>
            </a:r>
            <a:r>
              <a:rPr lang="es-AR" dirty="0"/>
              <a:t>, no un experto en una sola área de la informática. Es decir, un informático preparado, idóneo en varias disciplinas, y sobre todo, eficaz "perito en la </a:t>
            </a:r>
            <a:r>
              <a:rPr lang="es-AR" dirty="0" smtClean="0"/>
              <a:t>materia“</a:t>
            </a:r>
            <a:endParaRPr lang="es-419" dirty="0" smtClean="0"/>
          </a:p>
          <a:p>
            <a:r>
              <a:rPr lang="es-419" dirty="0"/>
              <a:t>E</a:t>
            </a:r>
            <a:r>
              <a:rPr lang="es-AR" dirty="0" smtClean="0"/>
              <a:t>l </a:t>
            </a:r>
            <a:r>
              <a:rPr lang="es-AR" dirty="0"/>
              <a:t>perito debe contar con especificidad, ya que como todas las profesiones, es importante la especialización dado que la materia informática es muy basta y cambiante. Por ello resulta indispensable contar con profesionales experimentados y especializados en </a:t>
            </a:r>
            <a:r>
              <a:rPr lang="es-419" dirty="0" smtClean="0"/>
              <a:t>HW </a:t>
            </a:r>
            <a:r>
              <a:rPr lang="es-AR" dirty="0" smtClean="0"/>
              <a:t>y </a:t>
            </a:r>
            <a:r>
              <a:rPr lang="es-419" dirty="0" smtClean="0"/>
              <a:t>SW </a:t>
            </a:r>
            <a:r>
              <a:rPr lang="es-AR" dirty="0" smtClean="0"/>
              <a:t>que </a:t>
            </a:r>
            <a:r>
              <a:rPr lang="es-AR" dirty="0"/>
              <a:t>interactúen para lograr los objetivos</a:t>
            </a:r>
          </a:p>
        </p:txBody>
      </p:sp>
    </p:spTree>
    <p:extLst>
      <p:ext uri="{BB962C8B-B14F-4D97-AF65-F5344CB8AC3E}">
        <p14:creationId xmlns:p14="http://schemas.microsoft.com/office/powerpoint/2010/main" val="2266094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r>
              <a:rPr lang="es-AR" dirty="0"/>
              <a:t>Las </a:t>
            </a:r>
            <a:r>
              <a:rPr lang="es-AR" b="1" dirty="0"/>
              <a:t>técnicas</a:t>
            </a:r>
            <a:r>
              <a:rPr lang="es-AR" dirty="0"/>
              <a:t> de robo de información, de manipulación de software, </a:t>
            </a:r>
            <a:r>
              <a:rPr lang="es-AR" b="1" dirty="0" smtClean="0"/>
              <a:t>avanza</a:t>
            </a:r>
            <a:r>
              <a:rPr lang="es-AR" dirty="0" smtClean="0"/>
              <a:t> </a:t>
            </a:r>
            <a:r>
              <a:rPr lang="es-AR" dirty="0"/>
              <a:t>con una </a:t>
            </a:r>
            <a:r>
              <a:rPr lang="es-AR" b="1" dirty="0"/>
              <a:t>velocidad</a:t>
            </a:r>
            <a:r>
              <a:rPr lang="es-AR" dirty="0"/>
              <a:t> pasmosa</a:t>
            </a:r>
            <a:r>
              <a:rPr lang="es-AR" dirty="0" smtClean="0"/>
              <a:t>.</a:t>
            </a:r>
          </a:p>
          <a:p>
            <a:r>
              <a:rPr lang="es-AR" dirty="0"/>
              <a:t>Es necesario </a:t>
            </a:r>
            <a:r>
              <a:rPr lang="es-AR" b="1" dirty="0"/>
              <a:t>acudir</a:t>
            </a:r>
            <a:r>
              <a:rPr lang="es-AR" dirty="0"/>
              <a:t> a cursos y seminarios, fundamentalmente, sobre </a:t>
            </a:r>
            <a:r>
              <a:rPr lang="es-AR" b="1" dirty="0"/>
              <a:t>Derecho Procesal </a:t>
            </a:r>
            <a:r>
              <a:rPr lang="es-AR" dirty="0"/>
              <a:t>y sobre </a:t>
            </a:r>
            <a:r>
              <a:rPr lang="es-AR" b="1" dirty="0"/>
              <a:t>auditoría y seguridad informática</a:t>
            </a:r>
          </a:p>
        </p:txBody>
      </p:sp>
    </p:spTree>
    <p:extLst>
      <p:ext uri="{BB962C8B-B14F-4D97-AF65-F5344CB8AC3E}">
        <p14:creationId xmlns:p14="http://schemas.microsoft.com/office/powerpoint/2010/main" val="22174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Áreas de trabajo</a:t>
            </a:r>
            <a:br>
              <a:rPr lang="es-419" dirty="0" smtClean="0"/>
            </a:br>
            <a:endParaRPr lang="es-AR" dirty="0"/>
          </a:p>
        </p:txBody>
      </p:sp>
      <p:sp>
        <p:nvSpPr>
          <p:cNvPr id="3" name="Marcador de contenido 2"/>
          <p:cNvSpPr>
            <a:spLocks noGrp="1"/>
          </p:cNvSpPr>
          <p:nvPr>
            <p:ph idx="1"/>
          </p:nvPr>
        </p:nvSpPr>
        <p:spPr/>
        <p:txBody>
          <a:bodyPr>
            <a:normAutofit fontScale="77500" lnSpcReduction="20000"/>
          </a:bodyPr>
          <a:lstStyle/>
          <a:p>
            <a:r>
              <a:rPr lang="es-AR" dirty="0" smtClean="0"/>
              <a:t>Propiedad </a:t>
            </a:r>
            <a:r>
              <a:rPr lang="es-AR" dirty="0"/>
              <a:t>industrial: Espionaje / Revelación de secretos. </a:t>
            </a:r>
            <a:endParaRPr lang="es-419" dirty="0" smtClean="0"/>
          </a:p>
          <a:p>
            <a:r>
              <a:rPr lang="es-AR" dirty="0" smtClean="0"/>
              <a:t>Acceso </a:t>
            </a:r>
            <a:r>
              <a:rPr lang="es-AR" dirty="0"/>
              <a:t>o copia de ficheros de la empresa, planos, fórmulas, costes, </a:t>
            </a:r>
            <a:endParaRPr lang="es-419" dirty="0" smtClean="0"/>
          </a:p>
          <a:p>
            <a:r>
              <a:rPr lang="es-AR" dirty="0" smtClean="0"/>
              <a:t>Uso </a:t>
            </a:r>
            <a:r>
              <a:rPr lang="es-AR" dirty="0"/>
              <a:t>de información: Competencia desleal de un empleado. </a:t>
            </a:r>
            <a:endParaRPr lang="es-419" dirty="0" smtClean="0"/>
          </a:p>
          <a:p>
            <a:r>
              <a:rPr lang="es-AR" dirty="0" smtClean="0"/>
              <a:t>Vulneración </a:t>
            </a:r>
            <a:r>
              <a:rPr lang="es-AR" dirty="0"/>
              <a:t>de la intimidad. Lectura de correo electrónico. </a:t>
            </a:r>
            <a:endParaRPr lang="es-419" dirty="0" smtClean="0"/>
          </a:p>
          <a:p>
            <a:r>
              <a:rPr lang="es-AR" dirty="0" smtClean="0"/>
              <a:t>Despido </a:t>
            </a:r>
            <a:r>
              <a:rPr lang="es-AR" dirty="0"/>
              <a:t>por causas tecnológicas. </a:t>
            </a:r>
            <a:endParaRPr lang="es-419" dirty="0" smtClean="0"/>
          </a:p>
          <a:p>
            <a:r>
              <a:rPr lang="es-AR" dirty="0" smtClean="0"/>
              <a:t>Valoraciones </a:t>
            </a:r>
            <a:r>
              <a:rPr lang="es-AR" dirty="0"/>
              <a:t>de bienes informáticos</a:t>
            </a:r>
            <a:r>
              <a:rPr lang="es-AR" dirty="0" smtClean="0"/>
              <a:t>.</a:t>
            </a:r>
            <a:endParaRPr lang="es-419" dirty="0" smtClean="0"/>
          </a:p>
          <a:p>
            <a:r>
              <a:rPr lang="es-AR" dirty="0" smtClean="0"/>
              <a:t>Interceptación </a:t>
            </a:r>
            <a:r>
              <a:rPr lang="es-AR" dirty="0"/>
              <a:t>de telecomunicaciones. </a:t>
            </a:r>
            <a:endParaRPr lang="es-419" dirty="0" smtClean="0"/>
          </a:p>
          <a:p>
            <a:r>
              <a:rPr lang="es-AR" dirty="0" smtClean="0"/>
              <a:t>Protección </a:t>
            </a:r>
            <a:r>
              <a:rPr lang="es-AR" dirty="0"/>
              <a:t>de datos personales y datos reservados de personas jurídicas. </a:t>
            </a:r>
            <a:endParaRPr lang="es-419" dirty="0" smtClean="0"/>
          </a:p>
          <a:p>
            <a:r>
              <a:rPr lang="es-AR" dirty="0" smtClean="0"/>
              <a:t>Apoderamiento </a:t>
            </a:r>
            <a:r>
              <a:rPr lang="es-AR" dirty="0"/>
              <a:t>y difusión de datos reservados. </a:t>
            </a:r>
            <a:endParaRPr lang="es-419" dirty="0" smtClean="0"/>
          </a:p>
          <a:p>
            <a:r>
              <a:rPr lang="es-AR" dirty="0" smtClean="0"/>
              <a:t>Manipulación </a:t>
            </a:r>
            <a:r>
              <a:rPr lang="es-AR" dirty="0"/>
              <a:t>de datos o programas. </a:t>
            </a:r>
            <a:endParaRPr lang="es-419" dirty="0" smtClean="0"/>
          </a:p>
          <a:p>
            <a:r>
              <a:rPr lang="es-AR" dirty="0" smtClean="0"/>
              <a:t>Valoraciones </a:t>
            </a:r>
            <a:r>
              <a:rPr lang="es-AR" dirty="0"/>
              <a:t>de bienes informáticos. </a:t>
            </a:r>
            <a:endParaRPr lang="es-419" dirty="0" smtClean="0"/>
          </a:p>
        </p:txBody>
      </p:sp>
    </p:spTree>
    <p:extLst>
      <p:ext uri="{BB962C8B-B14F-4D97-AF65-F5344CB8AC3E}">
        <p14:creationId xmlns:p14="http://schemas.microsoft.com/office/powerpoint/2010/main" val="259946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Áreas de trabajo</a:t>
            </a:r>
            <a:br>
              <a:rPr lang="es-419" dirty="0"/>
            </a:br>
            <a:endParaRPr lang="es-AR" dirty="0"/>
          </a:p>
        </p:txBody>
      </p:sp>
      <p:sp>
        <p:nvSpPr>
          <p:cNvPr id="3" name="Marcador de contenido 2"/>
          <p:cNvSpPr>
            <a:spLocks noGrp="1"/>
          </p:cNvSpPr>
          <p:nvPr>
            <p:ph idx="1"/>
          </p:nvPr>
        </p:nvSpPr>
        <p:spPr/>
        <p:txBody>
          <a:bodyPr/>
          <a:lstStyle/>
          <a:p>
            <a:r>
              <a:rPr lang="es-AR" dirty="0"/>
              <a:t>Delitos contra la propiedad intelectual. </a:t>
            </a:r>
            <a:endParaRPr lang="es-419" dirty="0" smtClean="0"/>
          </a:p>
          <a:p>
            <a:r>
              <a:rPr lang="es-AR" dirty="0" smtClean="0"/>
              <a:t>Uso </a:t>
            </a:r>
            <a:r>
              <a:rPr lang="es-AR" dirty="0"/>
              <a:t>de </a:t>
            </a:r>
            <a:r>
              <a:rPr lang="es-AR" dirty="0" smtClean="0"/>
              <a:t>software </a:t>
            </a:r>
            <a:r>
              <a:rPr lang="es-AR" dirty="0"/>
              <a:t>sin licencia. Piratería. </a:t>
            </a:r>
            <a:endParaRPr lang="es-419" dirty="0" smtClean="0"/>
          </a:p>
          <a:p>
            <a:r>
              <a:rPr lang="es-AR" dirty="0" smtClean="0"/>
              <a:t>Copia </a:t>
            </a:r>
            <a:r>
              <a:rPr lang="es-AR" dirty="0"/>
              <a:t>y distribución no autorizada de programas de ordenador. </a:t>
            </a:r>
            <a:endParaRPr lang="es-419" dirty="0" smtClean="0"/>
          </a:p>
          <a:p>
            <a:r>
              <a:rPr lang="es-AR" dirty="0" smtClean="0"/>
              <a:t>Estafa</a:t>
            </a:r>
            <a:r>
              <a:rPr lang="es-AR" dirty="0"/>
              <a:t>, fraudes, conspiración para alterar el precio de las cosas </a:t>
            </a:r>
            <a:endParaRPr lang="es-419" dirty="0" smtClean="0"/>
          </a:p>
          <a:p>
            <a:r>
              <a:rPr lang="es-AR" dirty="0" smtClean="0"/>
              <a:t>Pornografía </a:t>
            </a:r>
            <a:r>
              <a:rPr lang="es-AR" dirty="0"/>
              <a:t>infantil: acceso o posesión, divulgación, edición </a:t>
            </a:r>
            <a:endParaRPr lang="es-419" dirty="0" smtClean="0"/>
          </a:p>
          <a:p>
            <a:r>
              <a:rPr lang="es-AR" dirty="0" smtClean="0"/>
              <a:t>Uso </a:t>
            </a:r>
            <a:r>
              <a:rPr lang="es-AR" dirty="0"/>
              <a:t>indebido de equipos informáticos: daños o uso abusivo. </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04" y="4301067"/>
            <a:ext cx="3352800" cy="1402080"/>
          </a:xfrm>
          <a:prstGeom prst="rect">
            <a:avLst/>
          </a:prstGeom>
        </p:spPr>
      </p:pic>
    </p:spTree>
    <p:extLst>
      <p:ext uri="{BB962C8B-B14F-4D97-AF65-F5344CB8AC3E}">
        <p14:creationId xmlns:p14="http://schemas.microsoft.com/office/powerpoint/2010/main" val="26196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Aplicación en delitos informáticos</a:t>
            </a:r>
            <a:endParaRPr lang="es-AR" dirty="0"/>
          </a:p>
        </p:txBody>
      </p:sp>
      <p:sp>
        <p:nvSpPr>
          <p:cNvPr id="3" name="Marcador de contenido 2"/>
          <p:cNvSpPr>
            <a:spLocks noGrp="1"/>
          </p:cNvSpPr>
          <p:nvPr>
            <p:ph idx="1"/>
          </p:nvPr>
        </p:nvSpPr>
        <p:spPr/>
        <p:txBody>
          <a:bodyPr/>
          <a:lstStyle/>
          <a:p>
            <a:r>
              <a:rPr lang="es-AR" dirty="0"/>
              <a:t>La </a:t>
            </a:r>
            <a:r>
              <a:rPr lang="es-AR" b="1" dirty="0"/>
              <a:t>demanda más común </a:t>
            </a:r>
            <a:r>
              <a:rPr lang="es-AR" dirty="0"/>
              <a:t>por parte de los individuos está </a:t>
            </a:r>
            <a:r>
              <a:rPr lang="es-AR" b="1" dirty="0"/>
              <a:t>relacionada con el </a:t>
            </a:r>
            <a:r>
              <a:rPr lang="es-AR" b="1" dirty="0" err="1"/>
              <a:t>ciber</a:t>
            </a:r>
            <a:r>
              <a:rPr lang="es-AR" b="1" dirty="0"/>
              <a:t> acoso</a:t>
            </a:r>
            <a:r>
              <a:rPr lang="es-AR" dirty="0"/>
              <a:t>, un área muy sensible y un problema difícil de solucionar ya que quienes realizan este tipo de actividades mutan a través de distintas redes sociales o acceden a aplicaciones para perseguir a una </a:t>
            </a:r>
            <a:r>
              <a:rPr lang="es-AR" dirty="0" smtClean="0"/>
              <a:t>persona.</a:t>
            </a:r>
          </a:p>
          <a:p>
            <a:r>
              <a:rPr lang="es-AR" b="1" dirty="0"/>
              <a:t>Las soluciones</a:t>
            </a:r>
            <a:r>
              <a:rPr lang="es-AR" dirty="0"/>
              <a:t> y servicios desarrollados para este ámbito </a:t>
            </a:r>
            <a:r>
              <a:rPr lang="es-AR" b="1" dirty="0"/>
              <a:t>permiten que las compañías aseguren a sus clientes que nadie más que ellos </a:t>
            </a:r>
            <a:r>
              <a:rPr lang="es-AR" dirty="0"/>
              <a:t>mismos podrán </a:t>
            </a:r>
            <a:r>
              <a:rPr lang="es-AR" b="1" dirty="0"/>
              <a:t>acceder a la información </a:t>
            </a:r>
            <a:r>
              <a:rPr lang="es-AR" dirty="0"/>
              <a:t>de sus sistemas</a:t>
            </a:r>
            <a:r>
              <a:rPr lang="es-AR" dirty="0" smtClean="0"/>
              <a:t>.</a:t>
            </a:r>
            <a:endParaRPr lang="es-AR" dirty="0"/>
          </a:p>
        </p:txBody>
      </p:sp>
    </p:spTree>
    <p:extLst>
      <p:ext uri="{BB962C8B-B14F-4D97-AF65-F5344CB8AC3E}">
        <p14:creationId xmlns:p14="http://schemas.microsoft.com/office/powerpoint/2010/main" val="1872181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TotalTime>
  <Words>835</Words>
  <Application>Microsoft Office PowerPoint</Application>
  <PresentationFormat>Panorámica</PresentationFormat>
  <Paragraphs>53</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Century Gothic</vt:lpstr>
      <vt:lpstr>Wingdings 3</vt:lpstr>
      <vt:lpstr>Sector</vt:lpstr>
      <vt:lpstr>Administración de proyectos 2017</vt:lpstr>
      <vt:lpstr>Definición </vt:lpstr>
      <vt:lpstr>Presentación de PowerPoint</vt:lpstr>
      <vt:lpstr>Funciones </vt:lpstr>
      <vt:lpstr>Características </vt:lpstr>
      <vt:lpstr>Presentación de PowerPoint</vt:lpstr>
      <vt:lpstr>Áreas de trabajo </vt:lpstr>
      <vt:lpstr>Áreas de trabajo </vt:lpstr>
      <vt:lpstr>Aplicación en delitos informáticos</vt:lpstr>
      <vt:lpstr>Requisitos</vt:lpstr>
      <vt:lpstr>Requisitos</vt:lpstr>
      <vt:lpstr>requisitos</vt:lpstr>
    </vt:vector>
  </TitlesOfParts>
  <Company>CABL &amp; Asociados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proyectos 2017</dc:title>
  <dc:creator>Bruno Curti</dc:creator>
  <cp:lastModifiedBy>Serruya Diego</cp:lastModifiedBy>
  <cp:revision>13</cp:revision>
  <dcterms:created xsi:type="dcterms:W3CDTF">2017-06-14T21:38:51Z</dcterms:created>
  <dcterms:modified xsi:type="dcterms:W3CDTF">2017-06-15T23:48:04Z</dcterms:modified>
</cp:coreProperties>
</file>