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4800" dirty="0">
                <a:latin typeface="Candara" panose="020E0502030303020204" pitchFamily="34" charset="0"/>
              </a:rPr>
              <a:t>Contratos celebrados </a:t>
            </a:r>
            <a:r>
              <a:rPr lang="es-AR" sz="4800" dirty="0" smtClean="0">
                <a:latin typeface="Candara" panose="020E0502030303020204" pitchFamily="34" charset="0"/>
              </a:rPr>
              <a:t>online</a:t>
            </a:r>
            <a:endParaRPr lang="es-AR" sz="4800" dirty="0">
              <a:latin typeface="Candara" panose="020E0502030303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s-AR" dirty="0" err="1" smtClean="0">
                <a:latin typeface="Candara" panose="020E0502030303020204" pitchFamily="34" charset="0"/>
              </a:rPr>
              <a:t>Barsotti</a:t>
            </a:r>
            <a:r>
              <a:rPr lang="es-AR" dirty="0" smtClean="0">
                <a:latin typeface="Candara" panose="020E0502030303020204" pitchFamily="34" charset="0"/>
              </a:rPr>
              <a:t>, Alejandro</a:t>
            </a:r>
          </a:p>
          <a:p>
            <a:pPr algn="r"/>
            <a:r>
              <a:rPr lang="es-AR" dirty="0" err="1" smtClean="0">
                <a:latin typeface="Candara" panose="020E0502030303020204" pitchFamily="34" charset="0"/>
              </a:rPr>
              <a:t>Pellegrinet</a:t>
            </a:r>
            <a:r>
              <a:rPr lang="es-AR" dirty="0" smtClean="0">
                <a:latin typeface="Candara" panose="020E0502030303020204" pitchFamily="34" charset="0"/>
              </a:rPr>
              <a:t>, Nicolás</a:t>
            </a:r>
          </a:p>
          <a:p>
            <a:pPr algn="r"/>
            <a:r>
              <a:rPr lang="es-AR" dirty="0" smtClean="0">
                <a:latin typeface="Candara" panose="020E0502030303020204" pitchFamily="34" charset="0"/>
              </a:rPr>
              <a:t>Sclerandi, Wendy</a:t>
            </a:r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4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Marco Legal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2321" y="2556931"/>
            <a:ext cx="6420992" cy="3589869"/>
          </a:xfrm>
        </p:spPr>
        <p:txBody>
          <a:bodyPr>
            <a:normAutofit/>
          </a:bodyPr>
          <a:lstStyle/>
          <a:p>
            <a:r>
              <a:rPr lang="es-AR" dirty="0">
                <a:latin typeface="Candara" panose="020E0502030303020204" pitchFamily="34" charset="0"/>
              </a:rPr>
              <a:t>Código Civil y Comercial </a:t>
            </a:r>
            <a:r>
              <a:rPr lang="es-AR" dirty="0" smtClean="0">
                <a:latin typeface="Candara" panose="020E0502030303020204" pitchFamily="34" charset="0"/>
              </a:rPr>
              <a:t>– Artículos 1104 al 1116</a:t>
            </a:r>
            <a:endParaRPr lang="es-AR" dirty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Contratos </a:t>
            </a:r>
            <a:r>
              <a:rPr lang="es-AR" dirty="0">
                <a:latin typeface="Candara" panose="020E0502030303020204" pitchFamily="34" charset="0"/>
              </a:rPr>
              <a:t>celebrados fuera de los </a:t>
            </a:r>
            <a:r>
              <a:rPr lang="es-AR" dirty="0" smtClean="0">
                <a:latin typeface="Candara" panose="020E0502030303020204" pitchFamily="34" charset="0"/>
              </a:rPr>
              <a:t/>
            </a:r>
            <a:br>
              <a:rPr lang="es-AR" dirty="0" smtClean="0">
                <a:latin typeface="Candara" panose="020E0502030303020204" pitchFamily="34" charset="0"/>
              </a:rPr>
            </a:br>
            <a:r>
              <a:rPr lang="es-AR" dirty="0" smtClean="0">
                <a:latin typeface="Candara" panose="020E0502030303020204" pitchFamily="34" charset="0"/>
              </a:rPr>
              <a:t>establecimientos </a:t>
            </a:r>
            <a:r>
              <a:rPr lang="es-AR" dirty="0">
                <a:latin typeface="Candara" panose="020E0502030303020204" pitchFamily="34" charset="0"/>
              </a:rPr>
              <a:t>comerciales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Contratos </a:t>
            </a:r>
            <a:r>
              <a:rPr lang="es-AR" dirty="0">
                <a:latin typeface="Candara" panose="020E0502030303020204" pitchFamily="34" charset="0"/>
              </a:rPr>
              <a:t>celebrados a distancia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Utilización </a:t>
            </a:r>
            <a:r>
              <a:rPr lang="es-AR" dirty="0">
                <a:latin typeface="Candara" panose="020E0502030303020204" pitchFamily="34" charset="0"/>
              </a:rPr>
              <a:t>de medios electrónicos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Información </a:t>
            </a:r>
            <a:r>
              <a:rPr lang="es-AR" dirty="0">
                <a:latin typeface="Candara" panose="020E0502030303020204" pitchFamily="34" charset="0"/>
              </a:rPr>
              <a:t>sobre los medios electrónicos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Ofertas </a:t>
            </a:r>
            <a:r>
              <a:rPr lang="es-AR" dirty="0">
                <a:latin typeface="Candara" panose="020E0502030303020204" pitchFamily="34" charset="0"/>
              </a:rPr>
              <a:t>por medios electrónicos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Lugar </a:t>
            </a:r>
            <a:r>
              <a:rPr lang="es-AR" dirty="0">
                <a:latin typeface="Candara" panose="020E0502030303020204" pitchFamily="34" charset="0"/>
              </a:rPr>
              <a:t>de </a:t>
            </a:r>
            <a:r>
              <a:rPr lang="es-AR" dirty="0" smtClean="0">
                <a:latin typeface="Candara" panose="020E0502030303020204" pitchFamily="34" charset="0"/>
              </a:rPr>
              <a:t>cumplimiento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991367" y="3001267"/>
            <a:ext cx="5158854" cy="3333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AR" dirty="0" smtClean="0">
                <a:latin typeface="Candara" panose="020E0502030303020204" pitchFamily="34" charset="0"/>
              </a:rPr>
              <a:t>Revocación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Deber de informar el derecho a la revocación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Forma y plazo para notificar la revocación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Efectos del ejercicio del derecho de revocación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Imposibilidad de devolución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Gastos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Excepciones al derecho de revocar</a:t>
            </a:r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Ventajas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Rapidez.</a:t>
            </a:r>
            <a:endParaRPr lang="es-AR" dirty="0">
              <a:latin typeface="Candara" panose="020E0502030303020204" pitchFamily="34" charset="0"/>
            </a:endParaRPr>
          </a:p>
          <a:p>
            <a:r>
              <a:rPr lang="es-AR" dirty="0" smtClean="0">
                <a:latin typeface="Candara" panose="020E0502030303020204" pitchFamily="34" charset="0"/>
              </a:rPr>
              <a:t>Reducción </a:t>
            </a:r>
            <a:r>
              <a:rPr lang="es-AR" dirty="0">
                <a:latin typeface="Candara" panose="020E0502030303020204" pitchFamily="34" charset="0"/>
              </a:rPr>
              <a:t>de costos. </a:t>
            </a:r>
            <a:endParaRPr lang="es-AR" dirty="0" smtClean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Desaparición </a:t>
            </a:r>
            <a:r>
              <a:rPr lang="es-AR" dirty="0">
                <a:latin typeface="Candara" panose="020E0502030303020204" pitchFamily="34" charset="0"/>
              </a:rPr>
              <a:t>de los intermediarios y de los costos en comisiones y otros gastos.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Mayores </a:t>
            </a:r>
            <a:r>
              <a:rPr lang="es-AR" dirty="0">
                <a:latin typeface="Candara" panose="020E0502030303020204" pitchFamily="34" charset="0"/>
              </a:rPr>
              <a:t>posibilidades de elección.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Difusión </a:t>
            </a:r>
            <a:r>
              <a:rPr lang="es-AR" dirty="0">
                <a:latin typeface="Candara" panose="020E0502030303020204" pitchFamily="34" charset="0"/>
              </a:rPr>
              <a:t>publicitaria a través de internet.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Amplitud </a:t>
            </a:r>
            <a:r>
              <a:rPr lang="es-AR" dirty="0">
                <a:latin typeface="Candara" panose="020E0502030303020204" pitchFamily="34" charset="0"/>
              </a:rPr>
              <a:t>del mercado. </a:t>
            </a:r>
            <a:endParaRPr lang="es-AR" dirty="0" smtClean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Partes ubicadas en </a:t>
            </a:r>
            <a:r>
              <a:rPr lang="es-AR" dirty="0">
                <a:latin typeface="Candara" panose="020E0502030303020204" pitchFamily="34" charset="0"/>
              </a:rPr>
              <a:t>distintos sitios </a:t>
            </a:r>
            <a:endParaRPr lang="es-AR" dirty="0" smtClean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Bien </a:t>
            </a:r>
            <a:r>
              <a:rPr lang="es-AR" dirty="0">
                <a:latin typeface="Candara" panose="020E0502030303020204" pitchFamily="34" charset="0"/>
              </a:rPr>
              <a:t>o servicio </a:t>
            </a:r>
            <a:r>
              <a:rPr lang="es-AR" dirty="0" smtClean="0">
                <a:latin typeface="Candara" panose="020E0502030303020204" pitchFamily="34" charset="0"/>
              </a:rPr>
              <a:t>ofrecido </a:t>
            </a:r>
            <a:r>
              <a:rPr lang="es-AR" dirty="0">
                <a:latin typeface="Candara" panose="020E0502030303020204" pitchFamily="34" charset="0"/>
              </a:rPr>
              <a:t>a nivel nacional o mundial</a:t>
            </a:r>
            <a:r>
              <a:rPr lang="es-AR" dirty="0" smtClean="0">
                <a:latin typeface="Candara" panose="020E0502030303020204" pitchFamily="34" charset="0"/>
              </a:rPr>
              <a:t>.</a:t>
            </a:r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Desventajas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66196"/>
          </a:xfrm>
        </p:spPr>
        <p:txBody>
          <a:bodyPr>
            <a:noAutofit/>
          </a:bodyPr>
          <a:lstStyle/>
          <a:p>
            <a:r>
              <a:rPr lang="es-AR" sz="1800" dirty="0" smtClean="0">
                <a:latin typeface="Candara" panose="020E0502030303020204" pitchFamily="34" charset="0"/>
              </a:rPr>
              <a:t>Déficit </a:t>
            </a:r>
            <a:r>
              <a:rPr lang="es-AR" sz="1800" dirty="0">
                <a:latin typeface="Candara" panose="020E0502030303020204" pitchFamily="34" charset="0"/>
              </a:rPr>
              <a:t>de información sobre condiciones del servicio y calidad de </a:t>
            </a:r>
            <a:r>
              <a:rPr lang="es-AR" sz="1800" dirty="0" smtClean="0">
                <a:latin typeface="Candara" panose="020E0502030303020204" pitchFamily="34" charset="0"/>
              </a:rPr>
              <a:t>productos o servicios</a:t>
            </a:r>
            <a:r>
              <a:rPr lang="es-AR" sz="1800" dirty="0">
                <a:latin typeface="Candara" panose="020E0502030303020204" pitchFamily="34" charset="0"/>
              </a:rPr>
              <a:t>.</a:t>
            </a:r>
          </a:p>
          <a:p>
            <a:r>
              <a:rPr lang="es-AR" sz="1800" dirty="0" smtClean="0">
                <a:latin typeface="Candara" panose="020E0502030303020204" pitchFamily="34" charset="0"/>
              </a:rPr>
              <a:t>Imposibilidad de negociar cláusulas o términos en contratos de adhesión.</a:t>
            </a:r>
          </a:p>
          <a:p>
            <a:r>
              <a:rPr lang="es-AR" sz="1800" dirty="0" smtClean="0">
                <a:latin typeface="Candara" panose="020E0502030303020204" pitchFamily="34" charset="0"/>
              </a:rPr>
              <a:t>Desconfianza sobre la estabilidad empresarial de la contraparte.</a:t>
            </a:r>
          </a:p>
          <a:p>
            <a:r>
              <a:rPr lang="es-AR" sz="1800" dirty="0" smtClean="0">
                <a:latin typeface="Candara" panose="020E0502030303020204" pitchFamily="34" charset="0"/>
              </a:rPr>
              <a:t>Mayores </a:t>
            </a:r>
            <a:r>
              <a:rPr lang="es-AR" sz="1800" dirty="0">
                <a:latin typeface="Candara" panose="020E0502030303020204" pitchFamily="34" charset="0"/>
              </a:rPr>
              <a:t>riesgos de </a:t>
            </a:r>
            <a:r>
              <a:rPr lang="es-AR" sz="1800" dirty="0" smtClean="0">
                <a:latin typeface="Candara" panose="020E0502030303020204" pitchFamily="34" charset="0"/>
              </a:rPr>
              <a:t>fraude (identidad, prestaciones, medios </a:t>
            </a:r>
            <a:r>
              <a:rPr lang="es-AR" sz="1800" dirty="0">
                <a:latin typeface="Candara" panose="020E0502030303020204" pitchFamily="34" charset="0"/>
              </a:rPr>
              <a:t>de </a:t>
            </a:r>
            <a:r>
              <a:rPr lang="es-AR" sz="1800" dirty="0" smtClean="0">
                <a:latin typeface="Candara" panose="020E0502030303020204" pitchFamily="34" charset="0"/>
              </a:rPr>
              <a:t>pago).</a:t>
            </a:r>
            <a:endParaRPr lang="es-AR" sz="1800" dirty="0">
              <a:latin typeface="Candara" panose="020E0502030303020204" pitchFamily="34" charset="0"/>
            </a:endParaRPr>
          </a:p>
          <a:p>
            <a:r>
              <a:rPr lang="es-AR" sz="1800" dirty="0" smtClean="0">
                <a:latin typeface="Candara" panose="020E0502030303020204" pitchFamily="34" charset="0"/>
              </a:rPr>
              <a:t>Necesidad de desarrollar sistemas de seguridad que posibiliten la realización del negocio.</a:t>
            </a:r>
          </a:p>
          <a:p>
            <a:r>
              <a:rPr lang="es-AR" sz="1800" dirty="0" smtClean="0">
                <a:latin typeface="Candara" panose="020E0502030303020204" pitchFamily="34" charset="0"/>
              </a:rPr>
              <a:t>Mayor desocupación: los medios </a:t>
            </a:r>
            <a:r>
              <a:rPr lang="es-AR" sz="1800" dirty="0">
                <a:latin typeface="Candara" panose="020E0502030303020204" pitchFamily="34" charset="0"/>
              </a:rPr>
              <a:t>automáticos suplen funciones del hombre.</a:t>
            </a:r>
          </a:p>
          <a:p>
            <a:r>
              <a:rPr lang="es-AR" sz="1800" dirty="0" smtClean="0">
                <a:latin typeface="Candara" panose="020E0502030303020204" pitchFamily="34" charset="0"/>
              </a:rPr>
              <a:t>Dificultad </a:t>
            </a:r>
            <a:r>
              <a:rPr lang="es-AR" sz="1800" dirty="0">
                <a:latin typeface="Candara" panose="020E0502030303020204" pitchFamily="34" charset="0"/>
              </a:rPr>
              <a:t>probatoria</a:t>
            </a:r>
            <a:r>
              <a:rPr lang="es-AR" sz="1800" dirty="0" smtClean="0">
                <a:latin typeface="Candara" panose="020E0502030303020204" pitchFamily="34" charset="0"/>
              </a:rPr>
              <a:t>.</a:t>
            </a:r>
            <a:endParaRPr lang="es-AR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Ejemplos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Prácticamente </a:t>
            </a:r>
            <a:r>
              <a:rPr lang="es-AR" dirty="0">
                <a:latin typeface="Candara" panose="020E0502030303020204" pitchFamily="34" charset="0"/>
              </a:rPr>
              <a:t>todo software, red social y servicio online de la actualidad utiliza un contrato electrónico de adhesión, llamado “Términos y Condiciones</a:t>
            </a:r>
            <a:r>
              <a:rPr lang="es-AR" dirty="0" smtClean="0">
                <a:latin typeface="Candara" panose="020E0502030303020204" pitchFamily="34" charset="0"/>
              </a:rPr>
              <a:t>”.</a:t>
            </a:r>
          </a:p>
          <a:p>
            <a:r>
              <a:rPr lang="es-AR" dirty="0">
                <a:latin typeface="Candara" panose="020E0502030303020204" pitchFamily="34" charset="0"/>
              </a:rPr>
              <a:t>Mercado </a:t>
            </a:r>
            <a:r>
              <a:rPr lang="es-AR" dirty="0" smtClean="0">
                <a:latin typeface="Candara" panose="020E0502030303020204" pitchFamily="34" charset="0"/>
              </a:rPr>
              <a:t>Crédito: ofrece </a:t>
            </a:r>
            <a:r>
              <a:rPr lang="es-AR" dirty="0">
                <a:latin typeface="Candara" panose="020E0502030303020204" pitchFamily="34" charset="0"/>
              </a:rPr>
              <a:t>préstamos </a:t>
            </a:r>
            <a:r>
              <a:rPr lang="es-AR" dirty="0" smtClean="0">
                <a:latin typeface="Candara" panose="020E0502030303020204" pitchFamily="34" charset="0"/>
              </a:rPr>
              <a:t>a </a:t>
            </a:r>
            <a:r>
              <a:rPr lang="es-AR" dirty="0">
                <a:latin typeface="Candara" panose="020E0502030303020204" pitchFamily="34" charset="0"/>
              </a:rPr>
              <a:t>pequeñas y medianas empresas y emprendedores que venden a través de Mercado Libre o que procesan sus cobros con Mercado </a:t>
            </a:r>
            <a:r>
              <a:rPr lang="es-AR" dirty="0" smtClean="0">
                <a:latin typeface="Candara" panose="020E0502030303020204" pitchFamily="34" charset="0"/>
              </a:rPr>
              <a:t>Pago.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Organismos públicos y empresas </a:t>
            </a:r>
            <a:r>
              <a:rPr lang="es-AR" dirty="0">
                <a:latin typeface="Candara" panose="020E0502030303020204" pitchFamily="34" charset="0"/>
              </a:rPr>
              <a:t>privadas autorizadas para </a:t>
            </a:r>
            <a:r>
              <a:rPr lang="es-AR" dirty="0" smtClean="0">
                <a:latin typeface="Candara" panose="020E0502030303020204" pitchFamily="34" charset="0"/>
              </a:rPr>
              <a:t>certificar la firma digital: 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Públicos: AFIP, </a:t>
            </a:r>
            <a:r>
              <a:rPr lang="es-AR" dirty="0" err="1" smtClean="0">
                <a:latin typeface="Candara" panose="020E0502030303020204" pitchFamily="34" charset="0"/>
              </a:rPr>
              <a:t>Anses</a:t>
            </a:r>
            <a:r>
              <a:rPr lang="es-AR" dirty="0" smtClean="0">
                <a:latin typeface="Candara" panose="020E0502030303020204" pitchFamily="34" charset="0"/>
              </a:rPr>
              <a:t>, Oficina </a:t>
            </a:r>
            <a:r>
              <a:rPr lang="es-AR" dirty="0">
                <a:latin typeface="Candara" panose="020E0502030303020204" pitchFamily="34" charset="0"/>
              </a:rPr>
              <a:t>Nacional de Tecnologías de Información (ONTI</a:t>
            </a:r>
            <a:r>
              <a:rPr lang="es-AR" dirty="0" smtClean="0">
                <a:latin typeface="Candara" panose="020E0502030303020204" pitchFamily="34" charset="0"/>
              </a:rPr>
              <a:t>)</a:t>
            </a:r>
            <a:endParaRPr lang="es-AR" dirty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Privadas: Box </a:t>
            </a:r>
            <a:r>
              <a:rPr lang="es-AR" dirty="0">
                <a:latin typeface="Candara" panose="020E0502030303020204" pitchFamily="34" charset="0"/>
              </a:rPr>
              <a:t>Custodia de Archivos, </a:t>
            </a:r>
            <a:r>
              <a:rPr lang="es-AR" dirty="0" err="1">
                <a:latin typeface="Candara" panose="020E0502030303020204" pitchFamily="34" charset="0"/>
              </a:rPr>
              <a:t>Digilogix</a:t>
            </a:r>
            <a:r>
              <a:rPr lang="es-AR" dirty="0">
                <a:latin typeface="Candara" panose="020E0502030303020204" pitchFamily="34" charset="0"/>
              </a:rPr>
              <a:t>, </a:t>
            </a:r>
            <a:r>
              <a:rPr lang="es-AR" dirty="0" err="1">
                <a:latin typeface="Candara" panose="020E0502030303020204" pitchFamily="34" charset="0"/>
              </a:rPr>
              <a:t>Encode</a:t>
            </a:r>
            <a:r>
              <a:rPr lang="es-AR" dirty="0">
                <a:latin typeface="Candara" panose="020E0502030303020204" pitchFamily="34" charset="0"/>
              </a:rPr>
              <a:t>, </a:t>
            </a:r>
            <a:r>
              <a:rPr lang="es-AR" dirty="0" err="1">
                <a:latin typeface="Candara" panose="020E0502030303020204" pitchFamily="34" charset="0"/>
              </a:rPr>
              <a:t>Lakaut</a:t>
            </a:r>
            <a:r>
              <a:rPr lang="es-AR" dirty="0">
                <a:latin typeface="Candara" panose="020E0502030303020204" pitchFamily="34" charset="0"/>
              </a:rPr>
              <a:t>, Tecnología de Valores, Train </a:t>
            </a:r>
            <a:r>
              <a:rPr lang="es-AR" dirty="0" err="1">
                <a:latin typeface="Candara" panose="020E0502030303020204" pitchFamily="34" charset="0"/>
              </a:rPr>
              <a:t>Solutions</a:t>
            </a:r>
            <a:r>
              <a:rPr lang="es-AR" dirty="0">
                <a:latin typeface="Candara" panose="020E0502030303020204" pitchFamily="34" charset="0"/>
              </a:rPr>
              <a:t>, </a:t>
            </a:r>
            <a:r>
              <a:rPr lang="es-AR" dirty="0" smtClean="0">
                <a:latin typeface="Candara" panose="020E0502030303020204" pitchFamily="34" charset="0"/>
              </a:rPr>
              <a:t>Prisma.</a:t>
            </a:r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Concepto: Contrato electrónico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 smtClean="0">
                <a:latin typeface="Candara" panose="020E0502030303020204" pitchFamily="34" charset="0"/>
              </a:rPr>
              <a:t>Acuerdo </a:t>
            </a:r>
            <a:r>
              <a:rPr lang="es-AR" sz="2800" dirty="0">
                <a:latin typeface="Candara" panose="020E0502030303020204" pitchFamily="34" charset="0"/>
              </a:rPr>
              <a:t>de voluntad cuya celebración se perfecciona sin la presencia física de las partes contratantes y a través del uso de medios </a:t>
            </a:r>
            <a:r>
              <a:rPr lang="es-AR" sz="2800" dirty="0" smtClean="0">
                <a:latin typeface="Candara" panose="020E0502030303020204" pitchFamily="34" charset="0"/>
              </a:rPr>
              <a:t>electrónicos.</a:t>
            </a:r>
            <a:endParaRPr lang="es-AR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9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Características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Se consideran contratos </a:t>
            </a:r>
            <a:r>
              <a:rPr lang="es-AR" dirty="0">
                <a:latin typeface="Candara" panose="020E0502030303020204" pitchFamily="34" charset="0"/>
              </a:rPr>
              <a:t>a </a:t>
            </a:r>
            <a:r>
              <a:rPr lang="es-AR" dirty="0" smtClean="0">
                <a:latin typeface="Candara" panose="020E0502030303020204" pitchFamily="34" charset="0"/>
              </a:rPr>
              <a:t>distancia.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Lapso </a:t>
            </a:r>
            <a:r>
              <a:rPr lang="es-AR" dirty="0">
                <a:latin typeface="Candara" panose="020E0502030303020204" pitchFamily="34" charset="0"/>
              </a:rPr>
              <a:t>entre oferta y </a:t>
            </a:r>
            <a:r>
              <a:rPr lang="es-AR" dirty="0" smtClean="0">
                <a:latin typeface="Candara" panose="020E0502030303020204" pitchFamily="34" charset="0"/>
              </a:rPr>
              <a:t>aceptación.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Ausencia </a:t>
            </a:r>
            <a:r>
              <a:rPr lang="es-AR" dirty="0">
                <a:latin typeface="Candara" panose="020E0502030303020204" pitchFamily="34" charset="0"/>
              </a:rPr>
              <a:t>física de los </a:t>
            </a:r>
            <a:r>
              <a:rPr lang="es-AR" dirty="0" smtClean="0">
                <a:latin typeface="Candara" panose="020E0502030303020204" pitchFamily="34" charset="0"/>
              </a:rPr>
              <a:t>contratantes. </a:t>
            </a:r>
            <a:endParaRPr lang="es-AR" dirty="0">
              <a:latin typeface="Candara" panose="020E0502030303020204" pitchFamily="34" charset="0"/>
            </a:endParaRPr>
          </a:p>
          <a:p>
            <a:r>
              <a:rPr lang="es-AR" dirty="0" smtClean="0">
                <a:latin typeface="Candara" panose="020E0502030303020204" pitchFamily="34" charset="0"/>
              </a:rPr>
              <a:t>Manifestación </a:t>
            </a:r>
            <a:r>
              <a:rPr lang="es-AR" dirty="0">
                <a:latin typeface="Candara" panose="020E0502030303020204" pitchFamily="34" charset="0"/>
              </a:rPr>
              <a:t>del </a:t>
            </a:r>
            <a:r>
              <a:rPr lang="es-AR" dirty="0" smtClean="0">
                <a:latin typeface="Candara" panose="020E0502030303020204" pitchFamily="34" charset="0"/>
              </a:rPr>
              <a:t>consentimiento a </a:t>
            </a:r>
            <a:r>
              <a:rPr lang="es-AR" dirty="0">
                <a:latin typeface="Candara" panose="020E0502030303020204" pitchFamily="34" charset="0"/>
              </a:rPr>
              <a:t>través de un medio electrónico. </a:t>
            </a:r>
            <a:endParaRPr lang="es-AR" dirty="0" smtClean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Modalidad </a:t>
            </a:r>
            <a:r>
              <a:rPr lang="es-AR" dirty="0">
                <a:latin typeface="Candara" panose="020E0502030303020204" pitchFamily="34" charset="0"/>
              </a:rPr>
              <a:t>más </a:t>
            </a:r>
            <a:r>
              <a:rPr lang="es-AR" dirty="0" smtClean="0">
                <a:latin typeface="Candara" panose="020E0502030303020204" pitchFamily="34" charset="0"/>
              </a:rPr>
              <a:t>usual: “</a:t>
            </a:r>
            <a:r>
              <a:rPr lang="es-AR" dirty="0">
                <a:latin typeface="Candara" panose="020E0502030303020204" pitchFamily="34" charset="0"/>
              </a:rPr>
              <a:t>contratos </a:t>
            </a:r>
            <a:r>
              <a:rPr lang="es-AR" dirty="0" err="1">
                <a:latin typeface="Candara" panose="020E0502030303020204" pitchFamily="34" charset="0"/>
              </a:rPr>
              <a:t>click-wrap</a:t>
            </a:r>
            <a:r>
              <a:rPr lang="es-AR" dirty="0">
                <a:latin typeface="Candara" panose="020E0502030303020204" pitchFamily="34" charset="0"/>
              </a:rPr>
              <a:t>”. </a:t>
            </a:r>
            <a:endParaRPr lang="es-AR" dirty="0" smtClean="0">
              <a:latin typeface="Candara" panose="020E0502030303020204" pitchFamily="34" charset="0"/>
            </a:endParaRPr>
          </a:p>
          <a:p>
            <a:r>
              <a:rPr lang="es-AR" dirty="0" smtClean="0">
                <a:latin typeface="Candara" panose="020E0502030303020204" pitchFamily="34" charset="0"/>
              </a:rPr>
              <a:t>No existe documento escrito.</a:t>
            </a:r>
          </a:p>
        </p:txBody>
      </p:sp>
    </p:spTree>
    <p:extLst>
      <p:ext uri="{BB962C8B-B14F-4D97-AF65-F5344CB8AC3E}">
        <p14:creationId xmlns:p14="http://schemas.microsoft.com/office/powerpoint/2010/main" val="295010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Naturaleza </a:t>
            </a:r>
            <a:r>
              <a:rPr lang="es-AR" dirty="0">
                <a:latin typeface="Candara" panose="020E0502030303020204" pitchFamily="34" charset="0"/>
              </a:rPr>
              <a:t>j</a:t>
            </a:r>
            <a:r>
              <a:rPr lang="es-AR" dirty="0" smtClean="0">
                <a:latin typeface="Candara" panose="020E0502030303020204" pitchFamily="34" charset="0"/>
              </a:rPr>
              <a:t>urídica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Los </a:t>
            </a:r>
            <a:r>
              <a:rPr lang="es-AR" dirty="0">
                <a:latin typeface="Candara" panose="020E0502030303020204" pitchFamily="34" charset="0"/>
              </a:rPr>
              <a:t>contratos electrónicos toman la forma de contratos de adhesión. </a:t>
            </a:r>
            <a:endParaRPr lang="es-AR" dirty="0" smtClean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Confeccionados </a:t>
            </a:r>
            <a:r>
              <a:rPr lang="es-AR" dirty="0">
                <a:latin typeface="Candara" panose="020E0502030303020204" pitchFamily="34" charset="0"/>
              </a:rPr>
              <a:t>unilateralmente por el </a:t>
            </a:r>
            <a:r>
              <a:rPr lang="es-AR" dirty="0" smtClean="0">
                <a:latin typeface="Candara" panose="020E0502030303020204" pitchFamily="34" charset="0"/>
              </a:rPr>
              <a:t>oferente.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No </a:t>
            </a:r>
            <a:r>
              <a:rPr lang="es-AR" dirty="0">
                <a:latin typeface="Candara" panose="020E0502030303020204" pitchFamily="34" charset="0"/>
              </a:rPr>
              <a:t>permiten al consumidor </a:t>
            </a:r>
            <a:r>
              <a:rPr lang="es-AR" dirty="0" smtClean="0">
                <a:latin typeface="Candara" panose="020E0502030303020204" pitchFamily="34" charset="0"/>
              </a:rPr>
              <a:t>la </a:t>
            </a:r>
            <a:r>
              <a:rPr lang="es-AR" dirty="0">
                <a:latin typeface="Candara" panose="020E0502030303020204" pitchFamily="34" charset="0"/>
              </a:rPr>
              <a:t>posibilidad de discutir las </a:t>
            </a:r>
            <a:r>
              <a:rPr lang="es-AR" dirty="0" smtClean="0">
                <a:latin typeface="Candara" panose="020E0502030303020204" pitchFamily="34" charset="0"/>
              </a:rPr>
              <a:t>cláusulas. Solo puede aceptar </a:t>
            </a:r>
            <a:r>
              <a:rPr lang="es-AR" dirty="0">
                <a:latin typeface="Candara" panose="020E0502030303020204" pitchFamily="34" charset="0"/>
              </a:rPr>
              <a:t>o rechazar dichos términos en su totalidad</a:t>
            </a:r>
            <a:r>
              <a:rPr lang="es-AR" dirty="0" smtClean="0">
                <a:latin typeface="Candara" panose="020E05020303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7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Caracteres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latin typeface="Candara" panose="020E0502030303020204" pitchFamily="34" charset="0"/>
              </a:rPr>
              <a:t>Los contratos electrónicos de </a:t>
            </a:r>
            <a:r>
              <a:rPr lang="es-AR" dirty="0" smtClean="0">
                <a:latin typeface="Candara" panose="020E0502030303020204" pitchFamily="34" charset="0"/>
              </a:rPr>
              <a:t>adhesión deben </a:t>
            </a:r>
            <a:r>
              <a:rPr lang="es-AR" dirty="0">
                <a:latin typeface="Candara" panose="020E0502030303020204" pitchFamily="34" charset="0"/>
              </a:rPr>
              <a:t>cumplir ciertos requisitos </a:t>
            </a:r>
            <a:r>
              <a:rPr lang="es-AR" dirty="0" smtClean="0">
                <a:latin typeface="Candara" panose="020E0502030303020204" pitchFamily="34" charset="0"/>
              </a:rPr>
              <a:t>formales: </a:t>
            </a:r>
            <a:endParaRPr lang="es-AR" dirty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Comprensibles </a:t>
            </a:r>
            <a:r>
              <a:rPr lang="es-AR" dirty="0">
                <a:latin typeface="Candara" panose="020E0502030303020204" pitchFamily="34" charset="0"/>
              </a:rPr>
              <a:t>y autosuficientes.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Redacción clara</a:t>
            </a:r>
            <a:r>
              <a:rPr lang="es-AR" dirty="0">
                <a:latin typeface="Candara" panose="020E0502030303020204" pitchFamily="34" charset="0"/>
              </a:rPr>
              <a:t>, completa y fácilmente legible</a:t>
            </a:r>
            <a:r>
              <a:rPr lang="es-AR" dirty="0" smtClean="0">
                <a:latin typeface="Candara" panose="020E0502030303020204" pitchFamily="34" charset="0"/>
              </a:rPr>
              <a:t>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Sin reenvío a textos o documentos que no se facilitan a la contraparte.</a:t>
            </a:r>
          </a:p>
          <a:p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Sujetos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Estado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Particulares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Empresas </a:t>
            </a:r>
            <a:endParaRPr lang="es-AR" dirty="0">
              <a:latin typeface="Candara" panose="020E0502030303020204" pitchFamily="34" charset="0"/>
            </a:endParaRPr>
          </a:p>
          <a:p>
            <a:r>
              <a:rPr lang="es-AR" dirty="0" smtClean="0">
                <a:latin typeface="Candara" panose="020E0502030303020204" pitchFamily="34" charset="0"/>
              </a:rPr>
              <a:t>Consumidores</a:t>
            </a:r>
          </a:p>
          <a:p>
            <a:pPr marL="0" indent="0">
              <a:buNone/>
            </a:pPr>
            <a:endParaRPr lang="es-AR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s-AR" dirty="0" smtClean="0">
                <a:latin typeface="Candara" panose="020E0502030303020204" pitchFamily="34" charset="0"/>
              </a:rPr>
              <a:t>Clasificaciones del contrato según </a:t>
            </a:r>
            <a:r>
              <a:rPr lang="es-AR" dirty="0">
                <a:latin typeface="Candara" panose="020E0502030303020204" pitchFamily="34" charset="0"/>
              </a:rPr>
              <a:t>el tipo de </a:t>
            </a:r>
            <a:r>
              <a:rPr lang="es-AR" dirty="0" smtClean="0">
                <a:latin typeface="Candara" panose="020E0502030303020204" pitchFamily="34" charset="0"/>
              </a:rPr>
              <a:t>relación:</a:t>
            </a:r>
            <a:endParaRPr lang="es-AR" dirty="0">
              <a:latin typeface="Candara" panose="020E0502030303020204" pitchFamily="34" charset="0"/>
            </a:endParaRPr>
          </a:p>
          <a:p>
            <a:pPr lvl="1"/>
            <a:r>
              <a:rPr lang="es-AR" sz="2100" dirty="0" smtClean="0">
                <a:latin typeface="Candara" panose="020E0502030303020204" pitchFamily="34" charset="0"/>
              </a:rPr>
              <a:t>Relaciones </a:t>
            </a:r>
            <a:r>
              <a:rPr lang="es-AR" sz="2100" dirty="0">
                <a:latin typeface="Candara" panose="020E0502030303020204" pitchFamily="34" charset="0"/>
              </a:rPr>
              <a:t>entre comerciante y </a:t>
            </a:r>
            <a:r>
              <a:rPr lang="es-AR" sz="2100" dirty="0" smtClean="0">
                <a:latin typeface="Candara" panose="020E0502030303020204" pitchFamily="34" charset="0"/>
              </a:rPr>
              <a:t>consumidor</a:t>
            </a:r>
            <a:endParaRPr lang="es-AR" sz="2100" dirty="0">
              <a:latin typeface="Candara" panose="020E0502030303020204" pitchFamily="34" charset="0"/>
            </a:endParaRPr>
          </a:p>
          <a:p>
            <a:pPr lvl="1"/>
            <a:r>
              <a:rPr lang="es-AR" sz="2100" dirty="0" smtClean="0">
                <a:latin typeface="Candara" panose="020E0502030303020204" pitchFamily="34" charset="0"/>
              </a:rPr>
              <a:t>Relaciones </a:t>
            </a:r>
            <a:r>
              <a:rPr lang="es-AR" sz="2100" dirty="0">
                <a:latin typeface="Candara" panose="020E0502030303020204" pitchFamily="34" charset="0"/>
              </a:rPr>
              <a:t>entre </a:t>
            </a:r>
            <a:r>
              <a:rPr lang="es-AR" sz="2100" dirty="0" smtClean="0">
                <a:latin typeface="Candara" panose="020E0502030303020204" pitchFamily="34" charset="0"/>
              </a:rPr>
              <a:t>comerciantes</a:t>
            </a:r>
            <a:endParaRPr lang="es-AR" sz="2100" dirty="0">
              <a:latin typeface="Candara" panose="020E0502030303020204" pitchFamily="34" charset="0"/>
            </a:endParaRPr>
          </a:p>
          <a:p>
            <a:pPr lvl="1"/>
            <a:r>
              <a:rPr lang="es-AR" sz="2100" dirty="0" smtClean="0">
                <a:latin typeface="Candara" panose="020E0502030303020204" pitchFamily="34" charset="0"/>
              </a:rPr>
              <a:t>Relaciones </a:t>
            </a:r>
            <a:r>
              <a:rPr lang="es-AR" sz="2100" dirty="0">
                <a:latin typeface="Candara" panose="020E0502030303020204" pitchFamily="34" charset="0"/>
              </a:rPr>
              <a:t>entre </a:t>
            </a:r>
            <a:r>
              <a:rPr lang="es-AR" sz="2100" dirty="0" smtClean="0">
                <a:latin typeface="Candara" panose="020E0502030303020204" pitchFamily="34" charset="0"/>
              </a:rPr>
              <a:t>consumidores</a:t>
            </a:r>
            <a:endParaRPr lang="es-AR" sz="21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0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Objeto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Contratos informáticos: bien </a:t>
            </a:r>
            <a:r>
              <a:rPr lang="es-AR" dirty="0">
                <a:latin typeface="Candara" panose="020E0502030303020204" pitchFamily="34" charset="0"/>
              </a:rPr>
              <a:t>o servicio </a:t>
            </a:r>
            <a:r>
              <a:rPr lang="es-AR" dirty="0" smtClean="0">
                <a:latin typeface="Candara" panose="020E0502030303020204" pitchFamily="34" charset="0"/>
              </a:rPr>
              <a:t>informático.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Contratos electrónicos: no existe un objeto de contrato específico.</a:t>
            </a:r>
            <a:endParaRPr lang="es-AR" dirty="0">
              <a:latin typeface="Candara" panose="020E0502030303020204" pitchFamily="34" charset="0"/>
            </a:endParaRPr>
          </a:p>
          <a:p>
            <a:r>
              <a:rPr lang="es-AR" dirty="0" smtClean="0">
                <a:latin typeface="Candara" panose="020E0502030303020204" pitchFamily="34" charset="0"/>
              </a:rPr>
              <a:t>Podrá </a:t>
            </a:r>
            <a:r>
              <a:rPr lang="es-AR" dirty="0">
                <a:latin typeface="Candara" panose="020E0502030303020204" pitchFamily="34" charset="0"/>
              </a:rPr>
              <a:t>ser cualquiera que cumpla </a:t>
            </a:r>
            <a:r>
              <a:rPr lang="es-AR" dirty="0" smtClean="0">
                <a:latin typeface="Candara" panose="020E0502030303020204" pitchFamily="34" charset="0"/>
              </a:rPr>
              <a:t>con las siguientes condiciones generales: 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Real</a:t>
            </a:r>
            <a:r>
              <a:rPr lang="es-AR" dirty="0">
                <a:latin typeface="Candara" panose="020E0502030303020204" pitchFamily="34" charset="0"/>
              </a:rPr>
              <a:t>, posible, lícito, determinado o susceptible de determinación sin necesidad de nuevo acuerdo entre las partes</a:t>
            </a:r>
            <a:r>
              <a:rPr lang="es-AR" dirty="0" smtClean="0">
                <a:latin typeface="Candara" panose="020E0502030303020204" pitchFamily="34" charset="0"/>
              </a:rPr>
              <a:t>.</a:t>
            </a:r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6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Obligaciones de las partes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>
                <a:latin typeface="Candara" panose="020E0502030303020204" pitchFamily="34" charset="0"/>
              </a:rPr>
              <a:t>El oferente </a:t>
            </a:r>
            <a:r>
              <a:rPr lang="es-AR" dirty="0">
                <a:latin typeface="Candara" panose="020E0502030303020204" pitchFamily="34" charset="0"/>
              </a:rPr>
              <a:t>se encuentra obligado a informar </a:t>
            </a:r>
            <a:r>
              <a:rPr lang="es-AR" dirty="0" smtClean="0">
                <a:latin typeface="Candara" panose="020E0502030303020204" pitchFamily="34" charset="0"/>
              </a:rPr>
              <a:t>al consumidor:</a:t>
            </a:r>
            <a:endParaRPr lang="es-AR" dirty="0">
              <a:latin typeface="Candara" panose="020E0502030303020204" pitchFamily="34" charset="0"/>
            </a:endParaRP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Contenido </a:t>
            </a:r>
            <a:r>
              <a:rPr lang="es-AR" dirty="0">
                <a:latin typeface="Candara" panose="020E0502030303020204" pitchFamily="34" charset="0"/>
              </a:rPr>
              <a:t>mínimo del contrato.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Facultad </a:t>
            </a:r>
            <a:r>
              <a:rPr lang="es-AR" dirty="0">
                <a:latin typeface="Candara" panose="020E0502030303020204" pitchFamily="34" charset="0"/>
              </a:rPr>
              <a:t>de revocar la aceptación del contrato.</a:t>
            </a:r>
          </a:p>
          <a:p>
            <a:pPr lvl="1"/>
            <a:r>
              <a:rPr lang="es-AR" dirty="0" smtClean="0">
                <a:latin typeface="Candara" panose="020E0502030303020204" pitchFamily="34" charset="0"/>
              </a:rPr>
              <a:t>Datos </a:t>
            </a:r>
            <a:r>
              <a:rPr lang="es-AR" dirty="0">
                <a:latin typeface="Candara" panose="020E0502030303020204" pitchFamily="34" charset="0"/>
              </a:rPr>
              <a:t>necesarios para utilizar correctamente el medio elegido, </a:t>
            </a:r>
            <a:r>
              <a:rPr lang="es-AR" dirty="0" smtClean="0">
                <a:latin typeface="Candara" panose="020E0502030303020204" pitchFamily="34" charset="0"/>
              </a:rPr>
              <a:t>comprender </a:t>
            </a:r>
            <a:r>
              <a:rPr lang="es-AR" dirty="0">
                <a:latin typeface="Candara" panose="020E0502030303020204" pitchFamily="34" charset="0"/>
              </a:rPr>
              <a:t>los </a:t>
            </a:r>
            <a:r>
              <a:rPr lang="es-AR" dirty="0" smtClean="0">
                <a:latin typeface="Candara" panose="020E0502030303020204" pitchFamily="34" charset="0"/>
              </a:rPr>
              <a:t>riesgos</a:t>
            </a:r>
            <a:r>
              <a:rPr lang="es-AR" dirty="0">
                <a:latin typeface="Candara" panose="020E0502030303020204" pitchFamily="34" charset="0"/>
              </a:rPr>
              <a:t> </a:t>
            </a:r>
            <a:r>
              <a:rPr lang="es-AR" dirty="0" smtClean="0">
                <a:latin typeface="Candara" panose="020E0502030303020204" pitchFamily="34" charset="0"/>
              </a:rPr>
              <a:t>y conocer quién </a:t>
            </a:r>
            <a:r>
              <a:rPr lang="es-AR" dirty="0">
                <a:latin typeface="Candara" panose="020E0502030303020204" pitchFamily="34" charset="0"/>
              </a:rPr>
              <a:t>asume esos riesgos.</a:t>
            </a:r>
          </a:p>
          <a:p>
            <a:r>
              <a:rPr lang="es-AR" dirty="0" smtClean="0">
                <a:latin typeface="Candara" panose="020E0502030303020204" pitchFamily="34" charset="0"/>
              </a:rPr>
              <a:t>El </a:t>
            </a:r>
            <a:r>
              <a:rPr lang="es-AR" dirty="0">
                <a:latin typeface="Candara" panose="020E0502030303020204" pitchFamily="34" charset="0"/>
              </a:rPr>
              <a:t>oferente debe confirmar por vía electrónica y sin demora la llegada de la aceptación del contrato</a:t>
            </a:r>
            <a:r>
              <a:rPr lang="es-AR" dirty="0" smtClean="0">
                <a:latin typeface="Candara" panose="020E0502030303020204" pitchFamily="34" charset="0"/>
              </a:rPr>
              <a:t>.</a:t>
            </a:r>
          </a:p>
          <a:p>
            <a:r>
              <a:rPr lang="es-AR" dirty="0">
                <a:latin typeface="Candara" panose="020E0502030303020204" pitchFamily="34" charset="0"/>
              </a:rPr>
              <a:t>El consumidor tiene </a:t>
            </a:r>
            <a:r>
              <a:rPr lang="es-AR" dirty="0" smtClean="0">
                <a:latin typeface="Candara" panose="020E0502030303020204" pitchFamily="34" charset="0"/>
              </a:rPr>
              <a:t>derecho a revocar </a:t>
            </a:r>
            <a:r>
              <a:rPr lang="es-AR" dirty="0">
                <a:latin typeface="Candara" panose="020E0502030303020204" pitchFamily="34" charset="0"/>
              </a:rPr>
              <a:t>la </a:t>
            </a:r>
            <a:r>
              <a:rPr lang="es-AR" dirty="0" smtClean="0">
                <a:latin typeface="Candara" panose="020E0502030303020204" pitchFamily="34" charset="0"/>
              </a:rPr>
              <a:t>aceptación, notificando en tiempo y forma al proveedor.</a:t>
            </a:r>
            <a:endParaRPr lang="es-AR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Marco legal</a:t>
            </a:r>
            <a:endParaRPr lang="es-AR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Candara" panose="020E0502030303020204" pitchFamily="34" charset="0"/>
              </a:rPr>
              <a:t>Ley Nº 24.240</a:t>
            </a:r>
          </a:p>
          <a:p>
            <a:pPr lvl="1"/>
            <a:r>
              <a:rPr lang="es-AR" dirty="0">
                <a:latin typeface="Candara" panose="020E0502030303020204" pitchFamily="34" charset="0"/>
              </a:rPr>
              <a:t>ARTICULO 33.- Venta por Correspondencia y Otras</a:t>
            </a:r>
          </a:p>
          <a:p>
            <a:pPr lvl="1"/>
            <a:r>
              <a:rPr lang="es-AR" dirty="0">
                <a:latin typeface="Candara" panose="020E0502030303020204" pitchFamily="34" charset="0"/>
              </a:rPr>
              <a:t>ARTICULO 34.- Revocación de Aceptación</a:t>
            </a:r>
          </a:p>
          <a:p>
            <a:pPr lvl="1"/>
            <a:r>
              <a:rPr lang="es-AR" dirty="0">
                <a:latin typeface="Candara" panose="020E0502030303020204" pitchFamily="34" charset="0"/>
              </a:rPr>
              <a:t>ARTICULO 35.- </a:t>
            </a:r>
            <a:r>
              <a:rPr lang="es-AR" dirty="0" smtClean="0">
                <a:latin typeface="Candara" panose="020E0502030303020204" pitchFamily="34" charset="0"/>
              </a:rPr>
              <a:t>Prohibición</a:t>
            </a:r>
          </a:p>
        </p:txBody>
      </p:sp>
    </p:spTree>
    <p:extLst>
      <p:ext uri="{BB962C8B-B14F-4D97-AF65-F5344CB8AC3E}">
        <p14:creationId xmlns:p14="http://schemas.microsoft.com/office/powerpoint/2010/main" val="15415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619</Words>
  <Application>Microsoft Office PowerPoint</Application>
  <PresentationFormat>Panorámica</PresentationFormat>
  <Paragraphs>87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Candara</vt:lpstr>
      <vt:lpstr>Garamond</vt:lpstr>
      <vt:lpstr>Orgánico</vt:lpstr>
      <vt:lpstr>Contratos celebrados online</vt:lpstr>
      <vt:lpstr>Concepto: Contrato electrónico</vt:lpstr>
      <vt:lpstr>Características</vt:lpstr>
      <vt:lpstr>Naturaleza jurídica</vt:lpstr>
      <vt:lpstr>Caracteres</vt:lpstr>
      <vt:lpstr>Sujetos</vt:lpstr>
      <vt:lpstr>Objeto</vt:lpstr>
      <vt:lpstr>Obligaciones de las partes</vt:lpstr>
      <vt:lpstr>Marco legal</vt:lpstr>
      <vt:lpstr>Marco Legal</vt:lpstr>
      <vt:lpstr>Ventajas</vt:lpstr>
      <vt:lpstr>Desventajas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Contratos celebrados online</dc:title>
  <dc:creator>Wendy Sclerandi</dc:creator>
  <cp:lastModifiedBy>Alejandro Barsotti</cp:lastModifiedBy>
  <cp:revision>27</cp:revision>
  <dcterms:created xsi:type="dcterms:W3CDTF">2017-10-04T02:12:15Z</dcterms:created>
  <dcterms:modified xsi:type="dcterms:W3CDTF">2017-10-05T19:20:46Z</dcterms:modified>
</cp:coreProperties>
</file>