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5" r:id="rId10"/>
    <p:sldId id="264" r:id="rId11"/>
    <p:sldId id="27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ming\Bitbucket%20Repositories\ucse2017\Legislaci&#243;n%20y%20Gesti&#243;n%20Ambiental\TP%20Final\Gr&#225;fic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Roles de las víctimas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22372508055221535"/>
          <c:y val="0.22268862724946811"/>
          <c:w val="0.55254983889556941"/>
          <c:h val="0.75543589062909389"/>
        </c:manualLayout>
      </c:layout>
      <c:pieChart>
        <c:varyColors val="1"/>
        <c:ser>
          <c:idx val="0"/>
          <c:order val="0"/>
          <c:tx>
            <c:strRef>
              <c:f>Rol!$C$2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0B-4D2A-94FE-BD3A69E168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0B-4D2A-94FE-BD3A69E168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0B-4D2A-94FE-BD3A69E168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0B-4D2A-94FE-BD3A69E168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0B-4D2A-94FE-BD3A69E1681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90B-4D2A-94FE-BD3A69E1681E}"/>
                </c:ext>
              </c:extLst>
            </c:dLbl>
            <c:dLbl>
              <c:idx val="1"/>
              <c:layout>
                <c:manualLayout>
                  <c:x val="3.9177222006359293E-2"/>
                  <c:y val="-2.361816091517956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90B-4D2A-94FE-BD3A69E1681E}"/>
                </c:ext>
              </c:extLst>
            </c:dLbl>
            <c:dLbl>
              <c:idx val="2"/>
              <c:layout>
                <c:manualLayout>
                  <c:x val="-6.8134299141494423E-2"/>
                  <c:y val="-1.7319784591502121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90B-4D2A-94FE-BD3A69E1681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890B-4D2A-94FE-BD3A69E1681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890B-4D2A-94FE-BD3A69E168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Rol!$B$3:$B$7</c:f>
              <c:strCache>
                <c:ptCount val="5"/>
                <c:pt idx="0">
                  <c:v>Peatones</c:v>
                </c:pt>
                <c:pt idx="1">
                  <c:v>Conductores u ocupantes de autos</c:v>
                </c:pt>
                <c:pt idx="2">
                  <c:v>Ciclistas</c:v>
                </c:pt>
                <c:pt idx="3">
                  <c:v>Motociclistas</c:v>
                </c:pt>
                <c:pt idx="4">
                  <c:v>Otros</c:v>
                </c:pt>
              </c:strCache>
            </c:strRef>
          </c:cat>
          <c:val>
            <c:numRef>
              <c:f>Rol!$C$3:$C$7</c:f>
              <c:numCache>
                <c:formatCode>0%</c:formatCode>
                <c:ptCount val="5"/>
                <c:pt idx="0">
                  <c:v>0.22</c:v>
                </c:pt>
                <c:pt idx="1">
                  <c:v>0.32</c:v>
                </c:pt>
                <c:pt idx="2">
                  <c:v>0.06</c:v>
                </c:pt>
                <c:pt idx="3">
                  <c:v>0.39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90B-4D2A-94FE-BD3A69E1681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2000" dirty="0" err="1" smtClean="0"/>
              <a:t>FRanja</a:t>
            </a:r>
            <a:r>
              <a:rPr lang="es-AR" sz="2000" dirty="0" smtClean="0"/>
              <a:t> </a:t>
            </a:r>
            <a:r>
              <a:rPr lang="es-AR" sz="2000" dirty="0"/>
              <a:t>Etaria de las víctimas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31087693026807561"/>
          <c:y val="0.2052829558487225"/>
          <c:w val="0.37824613946384883"/>
          <c:h val="0.75590681945697935"/>
        </c:manualLayout>
      </c:layout>
      <c:pieChart>
        <c:varyColors val="1"/>
        <c:ser>
          <c:idx val="0"/>
          <c:order val="0"/>
          <c:tx>
            <c:strRef>
              <c:f>Edad!$C$2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3-4F89-89E3-EB82D408FE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3-4F89-89E3-EB82D408FE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43-4F89-89E3-EB82D408FE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743-4F89-89E3-EB82D408FE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743-4F89-89E3-EB82D408FE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743-4F89-89E3-EB82D408FE0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743-4F89-89E3-EB82D408FE0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743-4F89-89E3-EB82D408FE0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743-4F89-89E3-EB82D408FE04}"/>
                </c:ext>
              </c:extLst>
            </c:dLbl>
            <c:dLbl>
              <c:idx val="3"/>
              <c:layout>
                <c:manualLayout>
                  <c:x val="5.2000207330819496E-2"/>
                  <c:y val="-4.66443863205604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743-4F89-89E3-EB82D408FE04}"/>
                </c:ext>
              </c:extLst>
            </c:dLbl>
            <c:dLbl>
              <c:idx val="4"/>
              <c:layout>
                <c:manualLayout>
                  <c:x val="5.2218225583999654E-2"/>
                  <c:y val="0.1395242136796667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743-4F89-89E3-EB82D408FE0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1743-4F89-89E3-EB82D408FE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Edad!$B$3:$B$8</c:f>
              <c:strCache>
                <c:ptCount val="6"/>
                <c:pt idx="0">
                  <c:v>de 0 a 12 años</c:v>
                </c:pt>
                <c:pt idx="1">
                  <c:v>de 13 a 19 años</c:v>
                </c:pt>
                <c:pt idx="2">
                  <c:v>de 20 a 24 años</c:v>
                </c:pt>
                <c:pt idx="3">
                  <c:v>de 25 a 34 años</c:v>
                </c:pt>
                <c:pt idx="4">
                  <c:v>de 35 a 60 años</c:v>
                </c:pt>
                <c:pt idx="5">
                  <c:v>más de 60 años</c:v>
                </c:pt>
              </c:strCache>
            </c:strRef>
          </c:cat>
          <c:val>
            <c:numRef>
              <c:f>Edad!$C$3:$C$8</c:f>
              <c:numCache>
                <c:formatCode>0%</c:formatCode>
                <c:ptCount val="6"/>
                <c:pt idx="0">
                  <c:v>0.06</c:v>
                </c:pt>
                <c:pt idx="1">
                  <c:v>0.11</c:v>
                </c:pt>
                <c:pt idx="2">
                  <c:v>0.15</c:v>
                </c:pt>
                <c:pt idx="3">
                  <c:v>0.24</c:v>
                </c:pt>
                <c:pt idx="4">
                  <c:v>0.26</c:v>
                </c:pt>
                <c:pt idx="5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743-4F89-89E3-EB82D408FE0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Género</a:t>
            </a:r>
            <a:r>
              <a:rPr lang="en-US" sz="2000" baseline="0"/>
              <a:t> de las víctimas</a:t>
            </a:r>
            <a:endParaRPr lang="en-US" sz="2000"/>
          </a:p>
        </c:rich>
      </c:tx>
      <c:layout>
        <c:manualLayout>
          <c:xMode val="edge"/>
          <c:yMode val="edge"/>
          <c:x val="0.10590375581131987"/>
          <c:y val="5.7383638121677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26638239271469139"/>
          <c:y val="0.18214040774311838"/>
          <c:w val="0.47849335188454667"/>
          <c:h val="0.74160229971253588"/>
        </c:manualLayout>
      </c:layout>
      <c:pieChart>
        <c:varyColors val="1"/>
        <c:ser>
          <c:idx val="0"/>
          <c:order val="0"/>
          <c:tx>
            <c:strRef>
              <c:f>Genéro!$C$2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11-4EC6-B5CE-AB27DD41E7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11-4EC6-B5CE-AB27DD41E7F9}"/>
              </c:ext>
            </c:extLst>
          </c:dPt>
          <c:dLbls>
            <c:dLbl>
              <c:idx val="0"/>
              <c:layout>
                <c:manualLayout>
                  <c:x val="-3.8949195468223174E-2"/>
                  <c:y val="5.87101495975103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70013833257171"/>
                      <c:h val="0.159213467534557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011-4EC6-B5CE-AB27DD41E7F9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58226444347621"/>
                      <c:h val="0.159213467534557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011-4EC6-B5CE-AB27DD41E7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Genéro!$B$3:$B$4</c:f>
              <c:strCache>
                <c:ptCount val="2"/>
                <c:pt idx="0">
                  <c:v>Masculino</c:v>
                </c:pt>
                <c:pt idx="1">
                  <c:v>Femenino</c:v>
                </c:pt>
              </c:strCache>
            </c:strRef>
          </c:cat>
          <c:val>
            <c:numRef>
              <c:f>Genéro!$C$3:$C$4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11-4EC6-B5CE-AB27DD41E7F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Tipo</a:t>
            </a:r>
            <a:r>
              <a:rPr lang="en-US" sz="2000" baseline="0"/>
              <a:t> de día</a:t>
            </a:r>
            <a:endParaRPr 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35428849073257906"/>
          <c:y val="0.16228788502679592"/>
          <c:w val="0.44143045585465213"/>
          <c:h val="0.56888557272461771"/>
        </c:manualLayout>
      </c:layout>
      <c:pieChart>
        <c:varyColors val="1"/>
        <c:ser>
          <c:idx val="0"/>
          <c:order val="0"/>
          <c:tx>
            <c:strRef>
              <c:f>Días!$C$2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274-4BED-A012-D629739568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274-4BED-A012-D629739568CC}"/>
              </c:ext>
            </c:extLst>
          </c:dPt>
          <c:dLbls>
            <c:dLbl>
              <c:idx val="0"/>
              <c:layout>
                <c:manualLayout>
                  <c:x val="-2.5377676709417315E-2"/>
                  <c:y val="0.449921619499045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63224766750539"/>
                      <c:h val="0.227110739342200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274-4BED-A012-D629739568CC}"/>
                </c:ext>
              </c:extLst>
            </c:dLbl>
            <c:dLbl>
              <c:idx val="1"/>
              <c:layout>
                <c:manualLayout>
                  <c:x val="-1.3557743531183391E-2"/>
                  <c:y val="-0.2738421221199562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274-4BED-A012-D629739568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Días!$B$3:$B$4</c:f>
              <c:strCache>
                <c:ptCount val="2"/>
                <c:pt idx="0">
                  <c:v>Sábados y Domingos</c:v>
                </c:pt>
                <c:pt idx="1">
                  <c:v>Días hábiles</c:v>
                </c:pt>
              </c:strCache>
            </c:strRef>
          </c:cat>
          <c:val>
            <c:numRef>
              <c:f>Días!$C$3:$C$4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4-4BED-A012-D629739568C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Franja horaria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Horario!$C$2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A3-4903-8361-375A0175E1CC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A3-4903-8361-375A0175E1CC}"/>
              </c:ext>
            </c:extLst>
          </c:dPt>
          <c:dLbls>
            <c:dLbl>
              <c:idx val="0"/>
              <c:layout>
                <c:manualLayout>
                  <c:x val="4.5687699378136964E-2"/>
                  <c:y val="9.7267429451635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4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9A3-4903-8361-375A0175E1CC}"/>
                </c:ext>
              </c:extLst>
            </c:dLbl>
            <c:dLbl>
              <c:idx val="1"/>
              <c:layout>
                <c:manualLayout>
                  <c:x val="-5.2377849300997745E-2"/>
                  <c:y val="5.90448602663940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4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9A3-4903-8361-375A0175E1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Horario!$B$3:$B$4</c:f>
              <c:strCache>
                <c:ptCount val="2"/>
                <c:pt idx="0">
                  <c:v>Horario diurno</c:v>
                </c:pt>
                <c:pt idx="1">
                  <c:v>Horario nocturno</c:v>
                </c:pt>
              </c:strCache>
            </c:strRef>
          </c:cat>
          <c:val>
            <c:numRef>
              <c:f>Horario!$C$3:$C$4</c:f>
              <c:numCache>
                <c:formatCode>0%</c:formatCode>
                <c:ptCount val="2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A3-4903-8361-375A0175E1C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Zona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23453796919112835"/>
          <c:y val="0.1857670743027984"/>
          <c:w val="0.52749016502617452"/>
          <c:h val="0.63926354198899116"/>
        </c:manualLayout>
      </c:layout>
      <c:pieChart>
        <c:varyColors val="1"/>
        <c:ser>
          <c:idx val="0"/>
          <c:order val="0"/>
          <c:tx>
            <c:strRef>
              <c:f>Zona!$C$2</c:f>
              <c:strCache>
                <c:ptCount val="1"/>
                <c:pt idx="0">
                  <c:v>Porcentaje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CD-4E95-9549-6EC19A433E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CD-4E95-9549-6EC19A433EAB}"/>
              </c:ext>
            </c:extLst>
          </c:dPt>
          <c:dLbls>
            <c:dLbl>
              <c:idx val="0"/>
              <c:layout>
                <c:manualLayout>
                  <c:x val="1.1415155131077168E-2"/>
                  <c:y val="-0.2092827834022653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FCD-4E95-9549-6EC19A433EAB}"/>
                </c:ext>
              </c:extLst>
            </c:dLbl>
            <c:dLbl>
              <c:idx val="1"/>
              <c:layout>
                <c:manualLayout>
                  <c:x val="6.8092205000794534E-2"/>
                  <c:y val="0.2912732945309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38606516290728"/>
                      <c:h val="0.200170596546335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FCD-4E95-9549-6EC19A433E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Zona!$B$3:$B$4</c:f>
              <c:strCache>
                <c:ptCount val="2"/>
                <c:pt idx="0">
                  <c:v>Rural</c:v>
                </c:pt>
                <c:pt idx="1">
                  <c:v>Urbana</c:v>
                </c:pt>
              </c:strCache>
            </c:strRef>
          </c:cat>
          <c:val>
            <c:numRef>
              <c:f>Zona!$C$3:$C$4</c:f>
              <c:numCache>
                <c:formatCode>0%</c:formatCode>
                <c:ptCount val="2"/>
                <c:pt idx="0">
                  <c:v>0.49</c:v>
                </c:pt>
                <c:pt idx="1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CD-4E95-9549-6EC19A433EA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8800" dirty="0"/>
              <a:t>Accidentes in </a:t>
            </a:r>
            <a:r>
              <a:rPr lang="es-AR" sz="8800" dirty="0" err="1"/>
              <a:t>itinere</a:t>
            </a:r>
            <a:endParaRPr lang="es-A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27248" y="5385413"/>
            <a:ext cx="7891272" cy="106984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AR" dirty="0" err="1" smtClean="0"/>
              <a:t>Barsotti</a:t>
            </a:r>
            <a:r>
              <a:rPr lang="es-AR" dirty="0" smtClean="0"/>
              <a:t>, </a:t>
            </a:r>
            <a:r>
              <a:rPr lang="es-AR" dirty="0"/>
              <a:t>Alejandro </a:t>
            </a:r>
            <a:endParaRPr lang="es-AR" dirty="0" smtClean="0"/>
          </a:p>
          <a:p>
            <a:pPr algn="r"/>
            <a:r>
              <a:rPr lang="es-AR" dirty="0" err="1" smtClean="0"/>
              <a:t>Pellegrinet</a:t>
            </a:r>
            <a:r>
              <a:rPr lang="es-AR" dirty="0" smtClean="0"/>
              <a:t>, </a:t>
            </a:r>
            <a:r>
              <a:rPr lang="es-AR" dirty="0"/>
              <a:t>Nicolás </a:t>
            </a:r>
            <a:endParaRPr lang="es-AR" dirty="0" smtClean="0"/>
          </a:p>
          <a:p>
            <a:pPr algn="r"/>
            <a:r>
              <a:rPr lang="es-AR" dirty="0" smtClean="0"/>
              <a:t>Sclerandi, </a:t>
            </a:r>
            <a:r>
              <a:rPr lang="es-AR" dirty="0"/>
              <a:t>Wendy </a:t>
            </a:r>
          </a:p>
        </p:txBody>
      </p:sp>
    </p:spTree>
    <p:extLst>
      <p:ext uri="{BB962C8B-B14F-4D97-AF65-F5344CB8AC3E}">
        <p14:creationId xmlns:p14="http://schemas.microsoft.com/office/powerpoint/2010/main" val="14102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none" dirty="0" smtClean="0"/>
              <a:t>Importancia del uso del casco</a:t>
            </a:r>
            <a:endParaRPr lang="es-AR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3172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s-AR" sz="2000" dirty="0" smtClean="0"/>
              <a:t>Principal </a:t>
            </a:r>
            <a:r>
              <a:rPr lang="es-AR" sz="2000" dirty="0"/>
              <a:t>elemento de protección </a:t>
            </a:r>
            <a:r>
              <a:rPr lang="es-AR" sz="2000" dirty="0" smtClean="0"/>
              <a:t>en moto o </a:t>
            </a:r>
            <a:r>
              <a:rPr lang="es-AR" sz="2000" dirty="0"/>
              <a:t>bicicleta. </a:t>
            </a:r>
            <a:endParaRPr lang="es-AR" sz="2000" dirty="0" smtClean="0"/>
          </a:p>
          <a:p>
            <a:pPr lvl="1" algn="just">
              <a:lnSpc>
                <a:spcPct val="150000"/>
              </a:lnSpc>
            </a:pPr>
            <a:r>
              <a:rPr lang="es-AR" sz="2000" dirty="0" smtClean="0"/>
              <a:t>Reduce </a:t>
            </a:r>
            <a:r>
              <a:rPr lang="es-AR" sz="2000" dirty="0"/>
              <a:t>el riesgo de lesiones severas en la </a:t>
            </a:r>
            <a:r>
              <a:rPr lang="es-AR" sz="2000" dirty="0" smtClean="0"/>
              <a:t>cabeza.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69848" y="4975929"/>
            <a:ext cx="10058400" cy="14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s-AR" sz="2000" dirty="0" smtClean="0"/>
              <a:t>73% menos de mortalidad.</a:t>
            </a:r>
          </a:p>
          <a:p>
            <a:pPr lvl="1" algn="just">
              <a:lnSpc>
                <a:spcPct val="150000"/>
              </a:lnSpc>
            </a:pPr>
            <a:r>
              <a:rPr lang="es-AR" sz="2000" dirty="0" smtClean="0"/>
              <a:t>85% menos de lesiones graves.</a:t>
            </a:r>
          </a:p>
          <a:p>
            <a:pPr lvl="1" algn="just">
              <a:lnSpc>
                <a:spcPct val="150000"/>
              </a:lnSpc>
            </a:pPr>
            <a:endParaRPr lang="es-AR" sz="20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69848" y="3753133"/>
            <a:ext cx="10058400" cy="122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cap="none" dirty="0" smtClean="0"/>
              <a:t>Estadísticas</a:t>
            </a:r>
            <a:endParaRPr lang="es-AR" sz="4800" cap="none" dirty="0"/>
          </a:p>
        </p:txBody>
      </p:sp>
    </p:spTree>
    <p:extLst>
      <p:ext uri="{BB962C8B-B14F-4D97-AF65-F5344CB8AC3E}">
        <p14:creationId xmlns:p14="http://schemas.microsoft.com/office/powerpoint/2010/main" val="18296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none" dirty="0" smtClean="0"/>
              <a:t>Importancia del uso del cinturón de seguridad</a:t>
            </a:r>
            <a:endParaRPr lang="es-AR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298829"/>
            <a:ext cx="10058400" cy="405079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s-AR" sz="2000" dirty="0" smtClean="0"/>
              <a:t>Salvavidas </a:t>
            </a:r>
            <a:r>
              <a:rPr lang="es-AR" sz="2000" dirty="0"/>
              <a:t>en caso de accidente. </a:t>
            </a:r>
            <a:endParaRPr lang="es-AR" sz="2000" dirty="0" smtClean="0"/>
          </a:p>
          <a:p>
            <a:pPr lvl="1" algn="just">
              <a:lnSpc>
                <a:spcPct val="150000"/>
              </a:lnSpc>
            </a:pPr>
            <a:r>
              <a:rPr lang="es-AR" sz="2000" dirty="0" smtClean="0"/>
              <a:t>Hace </a:t>
            </a:r>
            <a:r>
              <a:rPr lang="es-AR" sz="2000" dirty="0"/>
              <a:t>de freno de nuestro </a:t>
            </a:r>
            <a:r>
              <a:rPr lang="es-AR" sz="2000" dirty="0" smtClean="0"/>
              <a:t>cuerpo en caso de impacto.</a:t>
            </a:r>
          </a:p>
          <a:p>
            <a:pPr lvl="1" algn="just">
              <a:lnSpc>
                <a:spcPct val="150000"/>
              </a:lnSpc>
            </a:pPr>
            <a:r>
              <a:rPr lang="es-AR" sz="2000" dirty="0"/>
              <a:t>En </a:t>
            </a:r>
            <a:r>
              <a:rPr lang="es-AR" sz="2000" dirty="0" smtClean="0"/>
              <a:t>colisiones frontales:</a:t>
            </a:r>
          </a:p>
          <a:p>
            <a:pPr lvl="2" algn="just">
              <a:lnSpc>
                <a:spcPct val="150000"/>
              </a:lnSpc>
            </a:pPr>
            <a:r>
              <a:rPr lang="es-AR" sz="1800" dirty="0" smtClean="0"/>
              <a:t>Disminuye nueve veces el </a:t>
            </a:r>
            <a:r>
              <a:rPr lang="es-AR" sz="1800" dirty="0"/>
              <a:t>riesgo de fallecimiento y de heridas graves en la </a:t>
            </a:r>
            <a:r>
              <a:rPr lang="es-AR" sz="1800" dirty="0" smtClean="0"/>
              <a:t>cabeza.</a:t>
            </a:r>
          </a:p>
          <a:p>
            <a:pPr lvl="2" algn="just">
              <a:lnSpc>
                <a:spcPct val="150000"/>
              </a:lnSpc>
            </a:pPr>
            <a:r>
              <a:rPr lang="es-AR" sz="1800" dirty="0" smtClean="0"/>
              <a:t>Reduce </a:t>
            </a:r>
            <a:r>
              <a:rPr lang="es-AR" sz="1800" dirty="0"/>
              <a:t>a una cuarta parte el riesgo de heridas, fracturas y lesiones de otro tipo. </a:t>
            </a:r>
            <a:endParaRPr lang="es-AR" sz="1800" dirty="0" smtClean="0"/>
          </a:p>
          <a:p>
            <a:pPr lvl="1" algn="just">
              <a:lnSpc>
                <a:spcPct val="150000"/>
              </a:lnSpc>
            </a:pPr>
            <a:r>
              <a:rPr lang="es-AR" sz="2000" dirty="0" smtClean="0"/>
              <a:t>En colisiones </a:t>
            </a:r>
            <a:r>
              <a:rPr lang="es-AR" sz="2000" dirty="0"/>
              <a:t>por </a:t>
            </a:r>
            <a:r>
              <a:rPr lang="es-AR" sz="2000" dirty="0" smtClean="0"/>
              <a:t>alcance:</a:t>
            </a:r>
          </a:p>
          <a:p>
            <a:pPr lvl="2" algn="just">
              <a:lnSpc>
                <a:spcPct val="150000"/>
              </a:lnSpc>
            </a:pPr>
            <a:r>
              <a:rPr lang="es-AR" sz="1800" dirty="0" smtClean="0"/>
              <a:t>Reduce </a:t>
            </a:r>
            <a:r>
              <a:rPr lang="es-AR" sz="1800" dirty="0"/>
              <a:t>a la mitad el riesgo de muerte o de heridas graves.</a:t>
            </a:r>
          </a:p>
        </p:txBody>
      </p:sp>
    </p:spTree>
    <p:extLst>
      <p:ext uri="{BB962C8B-B14F-4D97-AF65-F5344CB8AC3E}">
        <p14:creationId xmlns:p14="http://schemas.microsoft.com/office/powerpoint/2010/main" val="290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none" dirty="0" smtClean="0"/>
              <a:t>Ley de Tránsito Nº 24.449</a:t>
            </a:r>
            <a:endParaRPr lang="es-AR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7533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REQUISITOS </a:t>
            </a:r>
            <a:r>
              <a:rPr lang="es-AR" dirty="0"/>
              <a:t>PARA </a:t>
            </a:r>
            <a:r>
              <a:rPr lang="es-AR" dirty="0" smtClean="0"/>
              <a:t>CIRCULAR</a:t>
            </a:r>
            <a:endParaRPr lang="es-AR" dirty="0"/>
          </a:p>
          <a:p>
            <a:pPr lvl="1">
              <a:lnSpc>
                <a:spcPct val="150000"/>
              </a:lnSpc>
            </a:pPr>
            <a:r>
              <a:rPr lang="es-AR" dirty="0" smtClean="0"/>
              <a:t>Los automóviles deben tener los sistemas </a:t>
            </a:r>
            <a:r>
              <a:rPr lang="es-AR" dirty="0"/>
              <a:t>de seguridad </a:t>
            </a:r>
            <a:r>
              <a:rPr lang="es-AR" dirty="0" smtClean="0"/>
              <a:t>en funcionamiento.</a:t>
            </a:r>
            <a:endParaRPr lang="es-AR" dirty="0"/>
          </a:p>
          <a:p>
            <a:pPr lvl="1">
              <a:lnSpc>
                <a:spcPct val="150000"/>
              </a:lnSpc>
            </a:pPr>
            <a:r>
              <a:rPr lang="es-AR" dirty="0" smtClean="0"/>
              <a:t>Los ocupantes de vehículos deben usar cinturones de seguridad.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Los ocupantes de motocicletas y bicicletas deben usar cascos.</a:t>
            </a:r>
            <a:endParaRPr lang="es-AR" dirty="0"/>
          </a:p>
          <a:p>
            <a:pPr>
              <a:lnSpc>
                <a:spcPct val="150000"/>
              </a:lnSpc>
            </a:pPr>
            <a:r>
              <a:rPr lang="es-AR" dirty="0" smtClean="0"/>
              <a:t>SANCIONES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Violación de las normas que </a:t>
            </a:r>
            <a:r>
              <a:rPr lang="es-AR" dirty="0" smtClean="0"/>
              <a:t>atenten </a:t>
            </a:r>
            <a:r>
              <a:rPr lang="es-AR" dirty="0"/>
              <a:t>a la seguridad del </a:t>
            </a:r>
            <a:r>
              <a:rPr lang="es-AR" dirty="0" smtClean="0"/>
              <a:t>tránsito.</a:t>
            </a:r>
            <a:endParaRPr lang="es-AR" dirty="0"/>
          </a:p>
          <a:p>
            <a:pPr lvl="1">
              <a:lnSpc>
                <a:spcPct val="150000"/>
              </a:lnSpc>
            </a:pPr>
            <a:r>
              <a:rPr lang="es-AR" dirty="0" smtClean="0"/>
              <a:t>Conducción </a:t>
            </a:r>
            <a:r>
              <a:rPr lang="es-AR" dirty="0"/>
              <a:t>en estado de intoxicación alcohólica, estupefacientes u otra </a:t>
            </a:r>
            <a:r>
              <a:rPr lang="es-AR" dirty="0" smtClean="0"/>
              <a:t>sustancia.</a:t>
            </a:r>
            <a:endParaRPr lang="es-AR" dirty="0"/>
          </a:p>
          <a:p>
            <a:pPr lvl="1">
              <a:lnSpc>
                <a:spcPct val="150000"/>
              </a:lnSpc>
            </a:pPr>
            <a:r>
              <a:rPr lang="es-AR" dirty="0" smtClean="0"/>
              <a:t>Conducción </a:t>
            </a:r>
            <a:r>
              <a:rPr lang="es-AR" dirty="0"/>
              <a:t>de motocicletas sin </a:t>
            </a:r>
            <a:r>
              <a:rPr lang="es-AR" dirty="0" smtClean="0"/>
              <a:t>usar casco.</a:t>
            </a:r>
            <a:endParaRPr lang="es-AR" dirty="0"/>
          </a:p>
          <a:p>
            <a:pPr lvl="1">
              <a:lnSpc>
                <a:spcPct val="150000"/>
              </a:lnSpc>
            </a:pPr>
            <a:r>
              <a:rPr lang="es-AR" dirty="0"/>
              <a:t>C</a:t>
            </a:r>
            <a:r>
              <a:rPr lang="es-AR" dirty="0" smtClean="0"/>
              <a:t>onducción </a:t>
            </a:r>
            <a:r>
              <a:rPr lang="es-AR" dirty="0"/>
              <a:t>de vehículos sin </a:t>
            </a:r>
            <a:r>
              <a:rPr lang="es-AR" dirty="0" smtClean="0"/>
              <a:t>usar cinturones de </a:t>
            </a:r>
            <a:r>
              <a:rPr lang="es-AR" dirty="0"/>
              <a:t>seguridad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58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none" dirty="0"/>
              <a:t>Conclusión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045252"/>
            <a:ext cx="10058400" cy="4683094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es-AR" dirty="0" smtClean="0"/>
              <a:t>Accidentes </a:t>
            </a:r>
            <a:r>
              <a:rPr lang="es-AR" dirty="0"/>
              <a:t>de </a:t>
            </a:r>
            <a:r>
              <a:rPr lang="es-AR" dirty="0" smtClean="0"/>
              <a:t>tránsito: gran </a:t>
            </a:r>
            <a:r>
              <a:rPr lang="es-AR" dirty="0"/>
              <a:t>peligro para la comunidad en general. </a:t>
            </a:r>
          </a:p>
          <a:p>
            <a:pPr lvl="1">
              <a:lnSpc>
                <a:spcPct val="120000"/>
              </a:lnSpc>
            </a:pPr>
            <a:r>
              <a:rPr lang="es-AR" dirty="0" smtClean="0"/>
              <a:t>Necesidad de trasladarnos cada día a nuestros puestos de trabajo.</a:t>
            </a:r>
          </a:p>
          <a:p>
            <a:pPr lvl="1">
              <a:lnSpc>
                <a:spcPct val="120000"/>
              </a:lnSpc>
            </a:pPr>
            <a:r>
              <a:rPr lang="es-AR" dirty="0" smtClean="0"/>
              <a:t>Accidentes in </a:t>
            </a:r>
            <a:r>
              <a:rPr lang="es-AR" dirty="0" err="1" smtClean="0"/>
              <a:t>itinere</a:t>
            </a:r>
            <a:r>
              <a:rPr lang="es-AR" dirty="0" smtClean="0"/>
              <a:t>: uno de los principales riesgos de los trabajadores.</a:t>
            </a:r>
          </a:p>
          <a:p>
            <a:pPr lvl="1">
              <a:lnSpc>
                <a:spcPct val="120000"/>
              </a:lnSpc>
            </a:pPr>
            <a:r>
              <a:rPr lang="es-AR" dirty="0" smtClean="0"/>
              <a:t>Gran </a:t>
            </a:r>
            <a:r>
              <a:rPr lang="es-AR" dirty="0"/>
              <a:t>variedad de factores </a:t>
            </a:r>
            <a:r>
              <a:rPr lang="es-AR" dirty="0" smtClean="0"/>
              <a:t>pueden </a:t>
            </a:r>
            <a:r>
              <a:rPr lang="es-AR" dirty="0"/>
              <a:t>incidir o desencadenar un siniestro. </a:t>
            </a:r>
            <a:endParaRPr lang="es-AR" dirty="0" smtClean="0"/>
          </a:p>
          <a:p>
            <a:pPr lvl="2">
              <a:lnSpc>
                <a:spcPct val="120000"/>
              </a:lnSpc>
            </a:pPr>
            <a:r>
              <a:rPr lang="es-AR" dirty="0" smtClean="0"/>
              <a:t>Descuidos</a:t>
            </a:r>
            <a:r>
              <a:rPr lang="es-AR" dirty="0"/>
              <a:t>, distracciones, impericia, conducción </a:t>
            </a:r>
            <a:r>
              <a:rPr lang="es-AR" dirty="0" smtClean="0"/>
              <a:t>en </a:t>
            </a:r>
            <a:r>
              <a:rPr lang="es-AR" dirty="0"/>
              <a:t>estado de </a:t>
            </a:r>
            <a:r>
              <a:rPr lang="es-AR" dirty="0" smtClean="0"/>
              <a:t>ebriedad.</a:t>
            </a:r>
            <a:endParaRPr lang="es-AR" dirty="0"/>
          </a:p>
          <a:p>
            <a:pPr lvl="1">
              <a:lnSpc>
                <a:spcPct val="120000"/>
              </a:lnSpc>
            </a:pPr>
            <a:r>
              <a:rPr lang="es-AR" dirty="0" smtClean="0"/>
              <a:t>La </a:t>
            </a:r>
            <a:r>
              <a:rPr lang="es-AR" dirty="0"/>
              <a:t>ley </a:t>
            </a:r>
            <a:r>
              <a:rPr lang="es-AR" dirty="0" smtClean="0"/>
              <a:t>ampara al </a:t>
            </a:r>
            <a:r>
              <a:rPr lang="es-AR" dirty="0"/>
              <a:t>trabajador </a:t>
            </a:r>
            <a:r>
              <a:rPr lang="es-AR" dirty="0" smtClean="0"/>
              <a:t>y </a:t>
            </a:r>
            <a:r>
              <a:rPr lang="es-AR" dirty="0"/>
              <a:t>a la </a:t>
            </a:r>
            <a:r>
              <a:rPr lang="es-AR" dirty="0" smtClean="0"/>
              <a:t>ART. Exige el uso de medidas de protección.</a:t>
            </a:r>
            <a:endParaRPr lang="es-AR" dirty="0"/>
          </a:p>
          <a:p>
            <a:pPr lvl="1">
              <a:lnSpc>
                <a:spcPct val="120000"/>
              </a:lnSpc>
            </a:pPr>
            <a:r>
              <a:rPr lang="es-AR" dirty="0" smtClean="0"/>
              <a:t>Lograr </a:t>
            </a:r>
            <a:r>
              <a:rPr lang="es-AR" dirty="0"/>
              <a:t>un cambio en la </a:t>
            </a:r>
            <a:r>
              <a:rPr lang="es-AR" dirty="0" smtClean="0"/>
              <a:t>sociedad: fundamentales las campañas </a:t>
            </a:r>
            <a:r>
              <a:rPr lang="es-AR" dirty="0"/>
              <a:t>de capacitación y prevención respecto a los peligros del tránsito. </a:t>
            </a:r>
            <a:endParaRPr lang="es-AR" dirty="0" smtClean="0"/>
          </a:p>
          <a:p>
            <a:pPr lvl="1">
              <a:lnSpc>
                <a:spcPct val="120000"/>
              </a:lnSpc>
            </a:pPr>
            <a:r>
              <a:rPr lang="es-AR" dirty="0" smtClean="0"/>
              <a:t>Gran importancia de los </a:t>
            </a:r>
            <a:r>
              <a:rPr lang="es-AR" dirty="0"/>
              <a:t>controles y la exigencia en el uso de las medidas de </a:t>
            </a:r>
            <a:r>
              <a:rPr lang="es-AR" dirty="0" smtClean="0"/>
              <a:t>protección.</a:t>
            </a:r>
          </a:p>
          <a:p>
            <a:pPr lvl="1">
              <a:lnSpc>
                <a:spcPct val="120000"/>
              </a:lnSpc>
            </a:pPr>
            <a:r>
              <a:rPr lang="es-AR" dirty="0"/>
              <a:t>S</a:t>
            </a:r>
            <a:r>
              <a:rPr lang="es-AR" dirty="0" smtClean="0"/>
              <a:t>e aprecia una reducción en el número de muertes por accidentes.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13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none" dirty="0" smtClean="0"/>
              <a:t>Ley de Riesgos de Trabajo N°</a:t>
            </a:r>
            <a:r>
              <a:rPr lang="es-AR" dirty="0"/>
              <a:t>24.557</a:t>
            </a:r>
            <a:endParaRPr lang="es-AR" baseline="30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s-AR" sz="2400" dirty="0" smtClean="0"/>
              <a:t>“Se </a:t>
            </a:r>
            <a:r>
              <a:rPr lang="es-AR" sz="2400" dirty="0"/>
              <a:t>considera accidente de trabajo a todo acontecimiento súbito y violento ocurrido por el hecho o en ocasión del trabajo, o en el trayecto entre el domicilio del trabajador y el lugar de trabajo, siempre y cuando el damnificado no hubiere interrumpido o alterado dicho trayecto por causas ajenas al trabajo</a:t>
            </a:r>
            <a:r>
              <a:rPr lang="es-AR" sz="2400" dirty="0" smtClean="0"/>
              <a:t>.”</a:t>
            </a:r>
            <a:endParaRPr lang="es-AR" sz="2200" dirty="0" smtClean="0"/>
          </a:p>
        </p:txBody>
      </p:sp>
    </p:spTree>
    <p:extLst>
      <p:ext uri="{BB962C8B-B14F-4D97-AF65-F5344CB8AC3E}">
        <p14:creationId xmlns:p14="http://schemas.microsoft.com/office/powerpoint/2010/main" val="8469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none" dirty="0" smtClean="0"/>
              <a:t>Trayecto cubierto por la ART</a:t>
            </a:r>
            <a:endParaRPr lang="es-AR" cap="non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s-AR" sz="2400" dirty="0"/>
              <a:t>Más corto, lógico y directo.</a:t>
            </a:r>
          </a:p>
          <a:p>
            <a:pPr lvl="1">
              <a:lnSpc>
                <a:spcPct val="110000"/>
              </a:lnSpc>
            </a:pPr>
            <a:r>
              <a:rPr lang="es-AR" sz="2400" dirty="0" smtClean="0"/>
              <a:t>Une </a:t>
            </a:r>
            <a:r>
              <a:rPr lang="es-AR" sz="2400" dirty="0"/>
              <a:t>el domicilio </a:t>
            </a:r>
            <a:r>
              <a:rPr lang="es-AR" sz="2400" dirty="0" smtClean="0"/>
              <a:t>y el lugar </a:t>
            </a:r>
            <a:r>
              <a:rPr lang="es-AR" sz="2400" dirty="0"/>
              <a:t>de trabajo.</a:t>
            </a:r>
          </a:p>
          <a:p>
            <a:pPr lvl="1">
              <a:lnSpc>
                <a:spcPct val="110000"/>
              </a:lnSpc>
            </a:pPr>
            <a:r>
              <a:rPr lang="es-AR" sz="2400" dirty="0"/>
              <a:t>La normativa actual no regula ni especifica el tiempo que debe tardar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401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none" dirty="0" smtClean="0"/>
              <a:t>Modificación del trayecto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542413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s-AR" sz="2400" dirty="0" smtClean="0"/>
              <a:t>Estudio.</a:t>
            </a:r>
          </a:p>
          <a:p>
            <a:pPr lvl="1">
              <a:lnSpc>
                <a:spcPct val="110000"/>
              </a:lnSpc>
            </a:pPr>
            <a:r>
              <a:rPr lang="es-AR" sz="2400" dirty="0" smtClean="0"/>
              <a:t>Concurrencia </a:t>
            </a:r>
            <a:r>
              <a:rPr lang="es-AR" sz="2400" dirty="0"/>
              <a:t>a otro </a:t>
            </a:r>
            <a:r>
              <a:rPr lang="es-AR" sz="2400" dirty="0" smtClean="0"/>
              <a:t>empleo.</a:t>
            </a:r>
          </a:p>
          <a:p>
            <a:pPr lvl="1">
              <a:lnSpc>
                <a:spcPct val="110000"/>
              </a:lnSpc>
            </a:pPr>
            <a:r>
              <a:rPr lang="es-AR" sz="2400" dirty="0" smtClean="0"/>
              <a:t>Atención </a:t>
            </a:r>
            <a:r>
              <a:rPr lang="es-AR" sz="2400" dirty="0"/>
              <a:t>de familiar directo enfermo y no </a:t>
            </a:r>
            <a:r>
              <a:rPr lang="es-AR" sz="2400" dirty="0" smtClean="0"/>
              <a:t>conviviente.</a:t>
            </a:r>
          </a:p>
          <a:p>
            <a:pPr lvl="1">
              <a:lnSpc>
                <a:spcPct val="110000"/>
              </a:lnSpc>
            </a:pPr>
            <a:endParaRPr lang="es-AR" sz="2400" dirty="0" smtClean="0"/>
          </a:p>
          <a:p>
            <a:pPr lvl="1">
              <a:lnSpc>
                <a:spcPct val="110000"/>
              </a:lnSpc>
            </a:pPr>
            <a:endParaRPr lang="es-AR" sz="2400" dirty="0" smtClean="0"/>
          </a:p>
          <a:p>
            <a:pPr lvl="1">
              <a:lnSpc>
                <a:spcPct val="110000"/>
              </a:lnSpc>
            </a:pPr>
            <a:r>
              <a:rPr lang="es-AR" sz="2400" dirty="0" smtClean="0"/>
              <a:t>Declarar por escrito ante el empleador dentro de las 72 horas.</a:t>
            </a:r>
          </a:p>
          <a:p>
            <a:pPr lvl="1">
              <a:lnSpc>
                <a:spcPct val="110000"/>
              </a:lnSpc>
            </a:pPr>
            <a:r>
              <a:rPr lang="es-AR" sz="2400" dirty="0" smtClean="0"/>
              <a:t>Presentar certificado dentro </a:t>
            </a:r>
            <a:r>
              <a:rPr lang="es-AR" sz="2400" dirty="0"/>
              <a:t>de los </a:t>
            </a:r>
            <a:r>
              <a:rPr lang="es-AR" sz="2400" dirty="0" smtClean="0"/>
              <a:t>3 </a:t>
            </a:r>
            <a:r>
              <a:rPr lang="es-AR" sz="2400" dirty="0"/>
              <a:t>días hábiles de requerido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68277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cap="none" dirty="0" smtClean="0"/>
              <a:t>Accionar ante un accidente in </a:t>
            </a:r>
            <a:r>
              <a:rPr lang="es-AR" cap="none" dirty="0" err="1" smtClean="0"/>
              <a:t>itinere</a:t>
            </a:r>
            <a:endParaRPr lang="es-AR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AR" sz="2400" dirty="0" smtClean="0"/>
              <a:t>Comunicar al </a:t>
            </a:r>
            <a:r>
              <a:rPr lang="es-AR" sz="2400" dirty="0"/>
              <a:t>empleador, quien </a:t>
            </a:r>
            <a:r>
              <a:rPr lang="es-AR" sz="2400" dirty="0" smtClean="0"/>
              <a:t>deberá </a:t>
            </a:r>
            <a:r>
              <a:rPr lang="es-AR" sz="2400" dirty="0"/>
              <a:t>informar a la ART.</a:t>
            </a:r>
          </a:p>
          <a:p>
            <a:pPr>
              <a:lnSpc>
                <a:spcPct val="100000"/>
              </a:lnSpc>
            </a:pPr>
            <a:r>
              <a:rPr lang="es-AR" sz="2400" dirty="0" smtClean="0"/>
              <a:t>La </a:t>
            </a:r>
            <a:r>
              <a:rPr lang="es-AR" sz="2400" dirty="0"/>
              <a:t>empresa aseguradora </a:t>
            </a:r>
            <a:r>
              <a:rPr lang="es-AR" sz="2400" dirty="0" smtClean="0"/>
              <a:t>contactará al empleado para </a:t>
            </a:r>
            <a:r>
              <a:rPr lang="es-AR" sz="2400" dirty="0"/>
              <a:t>informarle a qué centro médico debe acudir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794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none" dirty="0" smtClean="0"/>
              <a:t>Causas más frecuentes</a:t>
            </a:r>
            <a:endParaRPr lang="es-AR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066816"/>
            <a:ext cx="10058400" cy="423845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s-AR" sz="2400" dirty="0" smtClean="0"/>
              <a:t>Conducir: </a:t>
            </a:r>
          </a:p>
          <a:p>
            <a:pPr lvl="2">
              <a:lnSpc>
                <a:spcPct val="100000"/>
              </a:lnSpc>
            </a:pPr>
            <a:r>
              <a:rPr lang="es-AR" sz="2000" dirty="0" smtClean="0"/>
              <a:t>A velocidades superiores a las permitidas.</a:t>
            </a:r>
            <a:endParaRPr lang="es-AR" sz="2000" dirty="0"/>
          </a:p>
          <a:p>
            <a:pPr lvl="2">
              <a:lnSpc>
                <a:spcPct val="100000"/>
              </a:lnSpc>
            </a:pPr>
            <a:r>
              <a:rPr lang="es-AR" sz="2000" dirty="0"/>
              <a:t>D</a:t>
            </a:r>
            <a:r>
              <a:rPr lang="es-AR" sz="2000" dirty="0" smtClean="0"/>
              <a:t>istraído</a:t>
            </a:r>
            <a:r>
              <a:rPr lang="es-AR" sz="2000" dirty="0"/>
              <a:t>.</a:t>
            </a:r>
          </a:p>
          <a:p>
            <a:pPr lvl="2">
              <a:lnSpc>
                <a:spcPct val="100000"/>
              </a:lnSpc>
            </a:pPr>
            <a:r>
              <a:rPr lang="es-AR" sz="2000" dirty="0" smtClean="0"/>
              <a:t>Somnoliento</a:t>
            </a:r>
            <a:r>
              <a:rPr lang="es-AR" sz="2000" dirty="0"/>
              <a:t>, bajo los efectos de medicamentos o alcoholizado.</a:t>
            </a:r>
          </a:p>
          <a:p>
            <a:pPr lvl="1">
              <a:lnSpc>
                <a:spcPct val="100000"/>
              </a:lnSpc>
            </a:pPr>
            <a:r>
              <a:rPr lang="es-AR" sz="2400" dirty="0"/>
              <a:t>No </a:t>
            </a:r>
            <a:r>
              <a:rPr lang="es-AR" sz="2400" dirty="0" smtClean="0"/>
              <a:t>respetar: </a:t>
            </a:r>
          </a:p>
          <a:p>
            <a:pPr lvl="2">
              <a:lnSpc>
                <a:spcPct val="100000"/>
              </a:lnSpc>
            </a:pPr>
            <a:r>
              <a:rPr lang="es-AR" sz="2000" dirty="0" smtClean="0"/>
              <a:t>Distancias entre </a:t>
            </a:r>
            <a:r>
              <a:rPr lang="es-AR" sz="2000" dirty="0"/>
              <a:t>vehículos.</a:t>
            </a:r>
          </a:p>
          <a:p>
            <a:pPr lvl="2">
              <a:lnSpc>
                <a:spcPct val="100000"/>
              </a:lnSpc>
            </a:pPr>
            <a:r>
              <a:rPr lang="es-AR" sz="2000" dirty="0" smtClean="0"/>
              <a:t>Leyes </a:t>
            </a:r>
            <a:r>
              <a:rPr lang="es-AR" sz="2000" dirty="0"/>
              <a:t>de tránsito.</a:t>
            </a:r>
          </a:p>
          <a:p>
            <a:pPr lvl="1">
              <a:lnSpc>
                <a:spcPct val="100000"/>
              </a:lnSpc>
            </a:pPr>
            <a:r>
              <a:rPr lang="es-AR" sz="2400" dirty="0"/>
              <a:t>No tener en cuenta complicaciones </a:t>
            </a:r>
            <a:r>
              <a:rPr lang="es-AR" sz="2400" dirty="0" smtClean="0"/>
              <a:t>climáticas.</a:t>
            </a:r>
            <a:endParaRPr lang="es-AR" sz="2400" dirty="0"/>
          </a:p>
          <a:p>
            <a:pPr lvl="1">
              <a:lnSpc>
                <a:spcPct val="100000"/>
              </a:lnSpc>
            </a:pPr>
            <a:r>
              <a:rPr lang="es-AR" sz="2400" dirty="0"/>
              <a:t>No utilizar </a:t>
            </a:r>
            <a:r>
              <a:rPr lang="es-AR" sz="2400" dirty="0" smtClean="0"/>
              <a:t>elementos de seguridad.</a:t>
            </a:r>
          </a:p>
          <a:p>
            <a:pPr lvl="1">
              <a:lnSpc>
                <a:spcPct val="100000"/>
              </a:lnSpc>
            </a:pPr>
            <a:r>
              <a:rPr lang="es-AR" sz="2400" dirty="0" smtClean="0"/>
              <a:t>Utilizar </a:t>
            </a:r>
            <a:r>
              <a:rPr lang="es-AR" sz="2400" dirty="0"/>
              <a:t>un vehículo con fallas mecánicas o de mantenimiento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8054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1905"/>
          </a:xfrm>
        </p:spPr>
        <p:txBody>
          <a:bodyPr>
            <a:normAutofit/>
          </a:bodyPr>
          <a:lstStyle/>
          <a:p>
            <a:r>
              <a:rPr lang="es-AR" sz="4800" cap="none" dirty="0" smtClean="0"/>
              <a:t>Estadísticas sobre accidentes </a:t>
            </a:r>
            <a:r>
              <a:rPr lang="es-AR" sz="4800" cap="none" dirty="0"/>
              <a:t>de tránsito (</a:t>
            </a:r>
            <a:r>
              <a:rPr lang="es-AR" sz="4800" cap="none" dirty="0" smtClean="0"/>
              <a:t>2016)</a:t>
            </a:r>
            <a:endParaRPr lang="es-AR" sz="4800" cap="none"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427509"/>
              </p:ext>
            </p:extLst>
          </p:nvPr>
        </p:nvGraphicFramePr>
        <p:xfrm>
          <a:off x="1847475" y="1296537"/>
          <a:ext cx="8503146" cy="537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5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1905"/>
          </a:xfrm>
        </p:spPr>
        <p:txBody>
          <a:bodyPr>
            <a:normAutofit/>
          </a:bodyPr>
          <a:lstStyle/>
          <a:p>
            <a:r>
              <a:rPr lang="es-AR" sz="4800" cap="none" dirty="0" smtClean="0"/>
              <a:t>Estadísticas sobre accidentes </a:t>
            </a:r>
            <a:r>
              <a:rPr lang="es-AR" sz="4800" cap="none" dirty="0"/>
              <a:t>de tránsito (</a:t>
            </a:r>
            <a:r>
              <a:rPr lang="es-AR" sz="4800" cap="none" dirty="0" smtClean="0"/>
              <a:t>2016)</a:t>
            </a:r>
            <a:endParaRPr lang="es-AR" sz="4800" cap="none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883161"/>
              </p:ext>
            </p:extLst>
          </p:nvPr>
        </p:nvGraphicFramePr>
        <p:xfrm>
          <a:off x="-1564169" y="1487606"/>
          <a:ext cx="9485194" cy="537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802426"/>
              </p:ext>
            </p:extLst>
          </p:nvPr>
        </p:nvGraphicFramePr>
        <p:xfrm>
          <a:off x="7679686" y="1900450"/>
          <a:ext cx="4512314" cy="399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78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1905"/>
          </a:xfrm>
        </p:spPr>
        <p:txBody>
          <a:bodyPr>
            <a:normAutofit/>
          </a:bodyPr>
          <a:lstStyle/>
          <a:p>
            <a:r>
              <a:rPr lang="es-AR" sz="4800" cap="none" dirty="0" smtClean="0"/>
              <a:t>Estadísticas sobre accidentes </a:t>
            </a:r>
            <a:r>
              <a:rPr lang="es-AR" sz="4800" cap="none" dirty="0"/>
              <a:t>de tránsito (</a:t>
            </a:r>
            <a:r>
              <a:rPr lang="es-AR" sz="4800" cap="none" dirty="0" smtClean="0"/>
              <a:t>2016)</a:t>
            </a:r>
            <a:endParaRPr lang="es-AR" sz="4800" cap="none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654083"/>
              </p:ext>
            </p:extLst>
          </p:nvPr>
        </p:nvGraphicFramePr>
        <p:xfrm>
          <a:off x="6851178" y="1473958"/>
          <a:ext cx="4995079" cy="3875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71670"/>
              </p:ext>
            </p:extLst>
          </p:nvPr>
        </p:nvGraphicFramePr>
        <p:xfrm>
          <a:off x="3151132" y="3844403"/>
          <a:ext cx="5895832" cy="2956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634606"/>
              </p:ext>
            </p:extLst>
          </p:nvPr>
        </p:nvGraphicFramePr>
        <p:xfrm>
          <a:off x="-150129" y="1473958"/>
          <a:ext cx="4449173" cy="367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58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218</TotalTime>
  <Words>625</Words>
  <Application>Microsoft Office PowerPoint</Application>
  <PresentationFormat>Panorámica</PresentationFormat>
  <Paragraphs>94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Tipo de madera</vt:lpstr>
      <vt:lpstr>Accidentes in itinere</vt:lpstr>
      <vt:lpstr>Ley de Riesgos de Trabajo N°24.557</vt:lpstr>
      <vt:lpstr>Trayecto cubierto por la ART</vt:lpstr>
      <vt:lpstr>Modificación del trayecto</vt:lpstr>
      <vt:lpstr>Accionar ante un accidente in itinere</vt:lpstr>
      <vt:lpstr>Causas más frecuentes</vt:lpstr>
      <vt:lpstr>Estadísticas sobre accidentes de tránsito (2016)</vt:lpstr>
      <vt:lpstr>Estadísticas sobre accidentes de tránsito (2016)</vt:lpstr>
      <vt:lpstr>Estadísticas sobre accidentes de tránsito (2016)</vt:lpstr>
      <vt:lpstr>Importancia del uso del casco</vt:lpstr>
      <vt:lpstr>Importancia del uso del cinturón de seguridad</vt:lpstr>
      <vt:lpstr>Ley de Tránsito Nº 24.449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</dc:creator>
  <cp:lastModifiedBy>Wendy Sclerandi</cp:lastModifiedBy>
  <cp:revision>32</cp:revision>
  <dcterms:created xsi:type="dcterms:W3CDTF">2017-10-29T22:01:18Z</dcterms:created>
  <dcterms:modified xsi:type="dcterms:W3CDTF">2017-10-30T19:17:18Z</dcterms:modified>
</cp:coreProperties>
</file>