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7" r:id="rId12"/>
    <p:sldId id="266" r:id="rId13"/>
    <p:sldId id="264" r:id="rId14"/>
    <p:sldId id="271" r:id="rId15"/>
    <p:sldId id="272" r:id="rId16"/>
    <p:sldId id="273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A2A"/>
    <a:srgbClr val="D1CC00"/>
    <a:srgbClr val="FFFF97"/>
    <a:srgbClr val="F4EE00"/>
    <a:srgbClr val="FF5353"/>
    <a:srgbClr val="ADDB7B"/>
    <a:srgbClr val="008000"/>
    <a:srgbClr val="0099FF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\ucse2017\Trabajo%20Final\Clase-3-Gr&#225;fic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empresas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1.4326103260852326E-2"/>
          <c:y val="0.14327950965400757"/>
          <c:w val="0.97507408189832367"/>
          <c:h val="0.69827172645086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Hoja1!$B$38</c:f>
              <c:strCache>
                <c:ptCount val="1"/>
                <c:pt idx="0">
                  <c:v>Cantidad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41-4C41-9F52-B1CDF1E225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E41-4C41-9F52-B1CDF1E225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Hoja1!$A$39:$A$41</c:f>
              <c:numCache>
                <c:formatCode>General</c:formatCode>
                <c:ptCount val="3"/>
                <c:pt idx="0">
                  <c:v>2006</c:v>
                </c:pt>
                <c:pt idx="1">
                  <c:v>2009</c:v>
                </c:pt>
                <c:pt idx="2">
                  <c:v>2014</c:v>
                </c:pt>
              </c:numCache>
            </c:numRef>
          </c:cat>
          <c:val>
            <c:numRef>
              <c:f>Hoja1!$B$39:$B$41</c:f>
              <c:numCache>
                <c:formatCode>General</c:formatCode>
                <c:ptCount val="3"/>
                <c:pt idx="0">
                  <c:v>39</c:v>
                </c:pt>
                <c:pt idx="1">
                  <c:v>45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1-4C41-9F52-B1CDF1E225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485430680"/>
        <c:axId val="485429040"/>
      </c:barChart>
      <c:catAx>
        <c:axId val="48543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AR"/>
          </a:p>
        </c:txPr>
        <c:crossAx val="485429040"/>
        <c:crosses val="autoZero"/>
        <c:auto val="1"/>
        <c:lblAlgn val="ctr"/>
        <c:lblOffset val="100"/>
        <c:noMultiLvlLbl val="0"/>
      </c:catAx>
      <c:valAx>
        <c:axId val="48542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430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Realiza actividades de I+D+i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4161636045494314"/>
          <c:y val="0.18964676290463692"/>
          <c:w val="0.48621194225721787"/>
          <c:h val="0.81035323709536311"/>
        </c:manualLayout>
      </c:layout>
      <c:pieChart>
        <c:varyColors val="1"/>
        <c:ser>
          <c:idx val="0"/>
          <c:order val="0"/>
          <c:tx>
            <c:strRef>
              <c:f>Hoja4!$C$2</c:f>
              <c:strCache>
                <c:ptCount val="1"/>
                <c:pt idx="0">
                  <c:v>Porcentaje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tint val="96000"/>
                      <a:lumMod val="102000"/>
                    </a:schemeClr>
                  </a:gs>
                  <a:gs pos="100000">
                    <a:schemeClr val="accent6">
                      <a:tint val="77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8901-4689-8312-1BA964C77AB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tint val="96000"/>
                      <a:lumMod val="102000"/>
                    </a:schemeClr>
                  </a:gs>
                  <a:gs pos="100000">
                    <a:schemeClr val="accent6">
                      <a:shade val="76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8901-4689-8312-1BA964C77ABE}"/>
              </c:ext>
            </c:extLst>
          </c:dPt>
          <c:dLbls>
            <c:dLbl>
              <c:idx val="0"/>
              <c:layout>
                <c:manualLayout>
                  <c:x val="9.5106189851268591E-2"/>
                  <c:y val="-6.47728929717119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01-4689-8312-1BA964C77ABE}"/>
                </c:ext>
              </c:extLst>
            </c:dLbl>
            <c:dLbl>
              <c:idx val="1"/>
              <c:layout>
                <c:manualLayout>
                  <c:x val="-5.3094050743657042E-2"/>
                  <c:y val="1.70421405657626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01-4689-8312-1BA964C77A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Hoja4!$B$3:$B$4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Hoja4!$C$3:$C$4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01-4689-8312-1BA964C77AB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Costos totales afrontados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Hoja4!$C$20</c:f>
              <c:strCache>
                <c:ptCount val="1"/>
                <c:pt idx="0">
                  <c:v>Porcentaje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tint val="77000"/>
                      <a:tint val="96000"/>
                      <a:lumMod val="102000"/>
                    </a:schemeClr>
                  </a:gs>
                  <a:gs pos="100000">
                    <a:schemeClr val="accent3">
                      <a:tint val="77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04CE-4422-990E-A60AA22BA5C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tint val="96000"/>
                      <a:lumMod val="102000"/>
                    </a:schemeClr>
                  </a:gs>
                  <a:gs pos="100000">
                    <a:schemeClr val="accent3">
                      <a:shade val="76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04CE-4422-990E-A60AA22BA5CF}"/>
              </c:ext>
            </c:extLst>
          </c:dPt>
          <c:dLbls>
            <c:dLbl>
              <c:idx val="0"/>
              <c:layout>
                <c:manualLayout>
                  <c:x val="6.0726324872041597E-2"/>
                  <c:y val="8.720005851517122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417982390755374"/>
                      <c:h val="0.217297160280179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4CE-4422-990E-A60AA22BA5CF}"/>
                </c:ext>
              </c:extLst>
            </c:dLbl>
            <c:dLbl>
              <c:idx val="1"/>
              <c:layout>
                <c:manualLayout>
                  <c:x val="-0.10823044709772724"/>
                  <c:y val="-6.8973339340386478E-2"/>
                </c:manualLayout>
              </c:layout>
              <c:tx>
                <c:rich>
                  <a:bodyPr/>
                  <a:lstStyle/>
                  <a:p>
                    <a:r>
                      <a:rPr lang="es-AR" baseline="0" dirty="0"/>
                      <a:t>Resto de los costos
</a:t>
                    </a:r>
                    <a:fld id="{819D3CCB-4E28-4132-8E38-097AE294A1EC}" type="VALUE">
                      <a:rPr lang="es-AR" baseline="0" dirty="0"/>
                      <a:pPr/>
                      <a:t>[VALOR]</a:t>
                    </a:fld>
                    <a:endParaRPr lang="es-AR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618473895582331"/>
                      <c:h val="0.2172971602801791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CE-4422-990E-A60AA22BA5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Hoja4!$B$21:$B$22</c:f>
              <c:strCache>
                <c:ptCount val="2"/>
                <c:pt idx="0">
                  <c:v>Gasto en I+D+i</c:v>
                </c:pt>
                <c:pt idx="1">
                  <c:v>Resto de gastos</c:v>
                </c:pt>
              </c:strCache>
            </c:strRef>
          </c:cat>
          <c:val>
            <c:numRef>
              <c:f>Hoja4!$C$21:$C$22</c:f>
              <c:numCache>
                <c:formatCode>0.0%</c:formatCode>
                <c:ptCount val="2"/>
                <c:pt idx="0">
                  <c:v>0.247</c:v>
                </c:pt>
                <c:pt idx="1">
                  <c:v>0.753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CE-4422-990E-A60AA22BA5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AR" sz="1800" b="0"/>
              <a:t>Posee registros de propiedad intelectual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Hoja5!$C$2</c:f>
              <c:strCache>
                <c:ptCount val="1"/>
                <c:pt idx="0">
                  <c:v>Porcentaje</c:v>
                </c:pt>
              </c:strCache>
            </c:strRef>
          </c:tx>
          <c:spPr>
            <a:gradFill>
              <a:gsLst>
                <a:gs pos="0">
                  <a:srgbClr val="008000"/>
                </a:gs>
                <a:gs pos="50000">
                  <a:srgbClr val="009900"/>
                </a:gs>
                <a:gs pos="100000">
                  <a:srgbClr val="2FBB2F"/>
                </a:gs>
              </a:gsLst>
              <a:lin ang="5400000" scaled="0"/>
            </a:gradFill>
          </c:spPr>
          <c:explosion val="6"/>
          <c:dPt>
            <c:idx val="0"/>
            <c:bubble3D val="0"/>
            <c:spPr>
              <a:gradFill rotWithShape="1">
                <a:gsLst>
                  <a:gs pos="0">
                    <a:srgbClr val="003399"/>
                  </a:gs>
                  <a:gs pos="50000">
                    <a:srgbClr val="0033CC"/>
                  </a:gs>
                  <a:gs pos="100000">
                    <a:srgbClr val="0066FF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CB0A-4A99-9C78-14D3E62088C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rgbClr val="008000"/>
                  </a:gs>
                  <a:gs pos="50000">
                    <a:srgbClr val="009900"/>
                  </a:gs>
                  <a:gs pos="100000">
                    <a:srgbClr val="2FBB2F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CB0A-4A99-9C78-14D3E62088CF}"/>
              </c:ext>
            </c:extLst>
          </c:dPt>
          <c:dLbls>
            <c:dLbl>
              <c:idx val="0"/>
              <c:layout>
                <c:manualLayout>
                  <c:x val="0.12736592300962379"/>
                  <c:y val="-8.994860017497817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0A-4A99-9C78-14D3E62088CF}"/>
                </c:ext>
              </c:extLst>
            </c:dLbl>
            <c:dLbl>
              <c:idx val="1"/>
              <c:layout>
                <c:manualLayout>
                  <c:x val="-0.17910389326334211"/>
                  <c:y val="6.393117526975794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0A-4A99-9C78-14D3E62088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Hoja5!$B$3:$B$4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Hoja5!$C$3:$C$4</c:f>
              <c:numCache>
                <c:formatCode>0.0%</c:formatCode>
                <c:ptCount val="2"/>
                <c:pt idx="0">
                  <c:v>0.28799999999999998</c:v>
                </c:pt>
                <c:pt idx="1">
                  <c:v>0.71199999999999997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0A-4A99-9C78-14D3E62088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AR" sz="1800" b="0" dirty="0"/>
              <a:t>Principales tipos de registros de propiedad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Hoja5!$C$17</c:f>
              <c:strCache>
                <c:ptCount val="1"/>
                <c:pt idx="0">
                  <c:v>Porcentaje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Hoja5!$B$18:$B$20</c:f>
              <c:strCache>
                <c:ptCount val="3"/>
                <c:pt idx="0">
                  <c:v>Marca</c:v>
                </c:pt>
                <c:pt idx="1">
                  <c:v>Dominio</c:v>
                </c:pt>
                <c:pt idx="2">
                  <c:v>Patente</c:v>
                </c:pt>
              </c:strCache>
            </c:strRef>
          </c:cat>
          <c:val>
            <c:numRef>
              <c:f>Hoja5!$C$18:$C$20</c:f>
              <c:numCache>
                <c:formatCode>0%</c:formatCode>
                <c:ptCount val="3"/>
                <c:pt idx="0">
                  <c:v>0.8</c:v>
                </c:pt>
                <c:pt idx="1">
                  <c:v>0.73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6-4280-90E9-94D5E4AC36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0"/>
        <c:overlap val="-20"/>
        <c:axId val="573016808"/>
        <c:axId val="573017136"/>
      </c:barChart>
      <c:catAx>
        <c:axId val="573016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73017136"/>
        <c:crosses val="autoZero"/>
        <c:auto val="1"/>
        <c:lblAlgn val="ctr"/>
        <c:lblOffset val="100"/>
        <c:noMultiLvlLbl val="0"/>
      </c:catAx>
      <c:valAx>
        <c:axId val="57301713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57301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Realización de alguna experiencia asociativa con otras empresas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Hoja6!$C$3</c:f>
              <c:strCache>
                <c:ptCount val="1"/>
                <c:pt idx="0">
                  <c:v>Porcentaje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7538-4235-B359-8A70606463F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7538-4235-B359-8A70606463F1}"/>
              </c:ext>
            </c:extLst>
          </c:dPt>
          <c:dLbls>
            <c:dLbl>
              <c:idx val="0"/>
              <c:layout>
                <c:manualLayout>
                  <c:x val="7.8551618547681543E-2"/>
                  <c:y val="-0.1143839311752697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38-4235-B359-8A70606463F1}"/>
                </c:ext>
              </c:extLst>
            </c:dLbl>
            <c:dLbl>
              <c:idx val="1"/>
              <c:layout>
                <c:manualLayout>
                  <c:x val="-3.2566052583085585E-2"/>
                  <c:y val="8.93926631264115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38-4235-B359-8A7060646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Hoja6!$B$4:$B$5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Hoja6!$C$4:$C$5</c:f>
              <c:numCache>
                <c:formatCode>0.0%</c:formatCode>
                <c:ptCount val="2"/>
                <c:pt idx="0">
                  <c:v>0.40400000000000003</c:v>
                </c:pt>
                <c:pt idx="1">
                  <c:v>0.59599999999999997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38-4235-B359-8A70606463F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Motivos por los que no se realizaron inversiones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3130178051573112"/>
          <c:y val="0.18392234060840376"/>
          <c:w val="0.38283638043136237"/>
          <c:h val="0.7230590806691416"/>
        </c:manualLayout>
      </c:layout>
      <c:radarChart>
        <c:radarStyle val="marker"/>
        <c:varyColors val="0"/>
        <c:ser>
          <c:idx val="0"/>
          <c:order val="0"/>
          <c:tx>
            <c:strRef>
              <c:f>Hoja7!$B$3</c:f>
              <c:strCache>
                <c:ptCount val="1"/>
                <c:pt idx="0">
                  <c:v>Porcentaje</c:v>
                </c:pt>
              </c:strCache>
            </c:strRef>
          </c:tx>
          <c:spPr>
            <a:ln w="34925" cap="rnd">
              <a:solidFill>
                <a:srgbClr val="0099FF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7.4847683388131636E-2"/>
                  <c:y val="3.89700680069330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EE-4201-AB63-4747187F2B41}"/>
                </c:ext>
              </c:extLst>
            </c:dLbl>
            <c:dLbl>
              <c:idx val="1"/>
              <c:layout>
                <c:manualLayout>
                  <c:x val="8.6185052960994379E-2"/>
                  <c:y val="-7.53295519611777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EE-4201-AB63-4747187F2B41}"/>
                </c:ext>
              </c:extLst>
            </c:dLbl>
            <c:dLbl>
              <c:idx val="2"/>
              <c:layout>
                <c:manualLayout>
                  <c:x val="0.1204055886955068"/>
                  <c:y val="0.16823599937996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EE-4201-AB63-4747187F2B41}"/>
                </c:ext>
              </c:extLst>
            </c:dLbl>
            <c:dLbl>
              <c:idx val="3"/>
              <c:layout>
                <c:manualLayout>
                  <c:x val="7.7313062215009665E-2"/>
                  <c:y val="0.146223185931982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7EE-4201-AB63-4747187F2B41}"/>
                </c:ext>
              </c:extLst>
            </c:dLbl>
            <c:dLbl>
              <c:idx val="4"/>
              <c:layout>
                <c:manualLayout>
                  <c:x val="-3.8022817482791682E-2"/>
                  <c:y val="7.556368068251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EE-4201-AB63-4747187F2B41}"/>
                </c:ext>
              </c:extLst>
            </c:dLbl>
            <c:dLbl>
              <c:idx val="5"/>
              <c:layout>
                <c:manualLayout>
                  <c:x val="-0.11406845244837509"/>
                  <c:y val="-5.6063375990249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7EE-4201-AB63-4747187F2B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Hoja7!$A$4:$A$9</c:f>
              <c:strCache>
                <c:ptCount val="6"/>
                <c:pt idx="0">
                  <c:v>Dificultades de acceso a financiamiento</c:v>
                </c:pt>
                <c:pt idx="1">
                  <c:v>Problemas de infraestructura</c:v>
                </c:pt>
                <c:pt idx="2">
                  <c:v>Restricciones tecnológicas</c:v>
                </c:pt>
                <c:pt idx="3">
                  <c:v>Falencias de Management y comercialización</c:v>
                </c:pt>
                <c:pt idx="4">
                  <c:v>Limitaciones del mercado</c:v>
                </c:pt>
                <c:pt idx="5">
                  <c:v>Otras</c:v>
                </c:pt>
              </c:strCache>
            </c:strRef>
          </c:cat>
          <c:val>
            <c:numRef>
              <c:f>Hoja7!$B$4:$B$9</c:f>
              <c:numCache>
                <c:formatCode>0.0%</c:formatCode>
                <c:ptCount val="6"/>
                <c:pt idx="0">
                  <c:v>0.312</c:v>
                </c:pt>
                <c:pt idx="1">
                  <c:v>0.16700000000000001</c:v>
                </c:pt>
                <c:pt idx="2">
                  <c:v>6.8000000000000005E-2</c:v>
                </c:pt>
                <c:pt idx="3">
                  <c:v>0.124</c:v>
                </c:pt>
                <c:pt idx="4">
                  <c:v>0.23100000000000001</c:v>
                </c:pt>
                <c:pt idx="5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EE-4201-AB63-4747187F2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773504"/>
        <c:axId val="481774160"/>
      </c:radarChart>
      <c:catAx>
        <c:axId val="48177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81774160"/>
        <c:crosses val="autoZero"/>
        <c:auto val="1"/>
        <c:lblAlgn val="ctr"/>
        <c:lblOffset val="100"/>
        <c:noMultiLvlLbl val="0"/>
      </c:catAx>
      <c:valAx>
        <c:axId val="481774160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numFmt formatCode="0.0%" sourceLinked="1"/>
        <c:majorTickMark val="out"/>
        <c:minorTickMark val="none"/>
        <c:tickLblPos val="nextTo"/>
        <c:crossAx val="4817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AR" sz="1800"/>
              <a:t>Facturación total - Valor constante (millones de $ de 1993)</a:t>
            </a:r>
          </a:p>
        </c:rich>
      </c:tx>
      <c:layout>
        <c:manualLayout>
          <c:xMode val="edge"/>
          <c:yMode val="edge"/>
          <c:x val="0.11353807518246266"/>
          <c:y val="2.197802197802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Hoja8!$B$2</c:f>
              <c:strCache>
                <c:ptCount val="1"/>
                <c:pt idx="0">
                  <c:v>Año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Hoja8!$B$3:$B$5</c:f>
              <c:numCache>
                <c:formatCode>General</c:formatCode>
                <c:ptCount val="3"/>
                <c:pt idx="0">
                  <c:v>2003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Hoja8!$B$3:$B$5</c:f>
              <c:numCache>
                <c:formatCode>General</c:formatCode>
                <c:ptCount val="3"/>
                <c:pt idx="0">
                  <c:v>2003</c:v>
                </c:pt>
                <c:pt idx="1">
                  <c:v>2008</c:v>
                </c:pt>
                <c:pt idx="2">
                  <c:v>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3D-4133-A452-53429D7A0363}"/>
            </c:ext>
          </c:extLst>
        </c:ser>
        <c:ser>
          <c:idx val="1"/>
          <c:order val="1"/>
          <c:tx>
            <c:strRef>
              <c:f>Hoja8!$C$2</c:f>
              <c:strCache>
                <c:ptCount val="1"/>
                <c:pt idx="0">
                  <c:v>Valor constante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Hoja8!$B$3:$B$5</c:f>
              <c:numCache>
                <c:formatCode>General</c:formatCode>
                <c:ptCount val="3"/>
                <c:pt idx="0">
                  <c:v>2003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Hoja8!$C$3:$C$5</c:f>
              <c:numCache>
                <c:formatCode>_-"$"\ * #,##0_-;\-"$"\ * #,##0_-;_-"$"\ * "-"??_-;_-@_-</c:formatCode>
                <c:ptCount val="3"/>
                <c:pt idx="0">
                  <c:v>514571</c:v>
                </c:pt>
                <c:pt idx="1">
                  <c:v>1313347</c:v>
                </c:pt>
                <c:pt idx="2">
                  <c:v>4035653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3D-4133-A452-53429D7A03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5024376"/>
        <c:axId val="525025032"/>
      </c:barChart>
      <c:catAx>
        <c:axId val="525024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25025032"/>
        <c:crosses val="autoZero"/>
        <c:auto val="1"/>
        <c:lblAlgn val="ctr"/>
        <c:lblOffset val="100"/>
        <c:noMultiLvlLbl val="0"/>
      </c:catAx>
      <c:valAx>
        <c:axId val="52502503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2502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Evolución</a:t>
            </a:r>
            <a:r>
              <a:rPr lang="en-US" sz="1800" baseline="0" dirty="0"/>
              <a:t> de la </a:t>
            </a:r>
            <a:r>
              <a:rPr lang="en-US" sz="1800" baseline="0" dirty="0" err="1"/>
              <a:t>facturación</a:t>
            </a:r>
            <a:r>
              <a:rPr lang="en-US" sz="1800" baseline="0" dirty="0"/>
              <a:t> sectorial (</a:t>
            </a:r>
            <a:r>
              <a:rPr lang="en-US" sz="1800" dirty="0" err="1"/>
              <a:t>millones</a:t>
            </a:r>
            <a:r>
              <a:rPr lang="en-US" sz="1800" baseline="0" dirty="0"/>
              <a:t> de $ </a:t>
            </a:r>
            <a:r>
              <a:rPr lang="en-US" sz="1800" baseline="0" dirty="0" err="1"/>
              <a:t>corrientes</a:t>
            </a:r>
            <a:r>
              <a:rPr lang="en-US" sz="1800" baseline="0" dirty="0"/>
              <a:t>)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Hoja8!$C$36</c:f>
              <c:strCache>
                <c:ptCount val="1"/>
                <c:pt idx="0">
                  <c:v>Facturación</c:v>
                </c:pt>
              </c:strCache>
            </c:strRef>
          </c:tx>
          <c:spPr>
            <a:ln w="28575" cap="rnd">
              <a:solidFill>
                <a:srgbClr val="008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8000"/>
              </a:solidFill>
              <a:ln w="9525">
                <a:solidFill>
                  <a:srgbClr val="008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Hoja8!$B$37:$B$41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Hoja8!$C$37:$C$41</c:f>
              <c:numCache>
                <c:formatCode>_-"$"\ * #,##0.0_-;\-"$"\ * #,##0.0_-;_-"$"\ * "-"??_-;_-@_-</c:formatCode>
                <c:ptCount val="5"/>
                <c:pt idx="0">
                  <c:v>6.4</c:v>
                </c:pt>
                <c:pt idx="1">
                  <c:v>10.5</c:v>
                </c:pt>
                <c:pt idx="2">
                  <c:v>15.6</c:v>
                </c:pt>
                <c:pt idx="3">
                  <c:v>21.2</c:v>
                </c:pt>
                <c:pt idx="4">
                  <c:v>25.4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E3-47DD-B678-3CE8A03EEE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320824"/>
        <c:axId val="213322792"/>
      </c:lineChart>
      <c:catAx>
        <c:axId val="21332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13322792"/>
        <c:crosses val="autoZero"/>
        <c:auto val="1"/>
        <c:lblAlgn val="ctr"/>
        <c:lblOffset val="100"/>
        <c:noMultiLvlLbl val="0"/>
      </c:catAx>
      <c:valAx>
        <c:axId val="213322792"/>
        <c:scaling>
          <c:orientation val="minMax"/>
        </c:scaling>
        <c:delete val="1"/>
        <c:axPos val="l"/>
        <c:numFmt formatCode="_-&quot;$&quot;\ * #,##0.0_-;\-&quot;$&quot;\ * #,##0.0_-;_-&quot;$&quot;\ * &quot;-&quot;??_-;_-@_-" sourceLinked="1"/>
        <c:majorTickMark val="none"/>
        <c:minorTickMark val="none"/>
        <c:tickLblPos val="nextTo"/>
        <c:crossAx val="213320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Evolución en la cantidad de clientes (2013-2014)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31255770953841872"/>
          <c:y val="0.20525666849783308"/>
          <c:w val="0.37488458092316262"/>
          <c:h val="0.72274259903558569"/>
        </c:manualLayout>
      </c:layout>
      <c:doughnutChart>
        <c:varyColors val="1"/>
        <c:ser>
          <c:idx val="0"/>
          <c:order val="0"/>
          <c:tx>
            <c:strRef>
              <c:f>Hoja8!$C$19</c:f>
              <c:strCache>
                <c:ptCount val="1"/>
                <c:pt idx="0">
                  <c:v>Porcentaje</c:v>
                </c:pt>
              </c:strCache>
            </c:strRef>
          </c:tx>
          <c:spPr>
            <a:scene3d>
              <a:camera prst="orthographicFront"/>
              <a:lightRig rig="threePt" dir="tl"/>
            </a:scene3d>
            <a:sp3d prstMaterial="matte">
              <a:bevelT w="25400" h="12700"/>
            </a:sp3d>
          </c:spPr>
          <c:dPt>
            <c:idx val="0"/>
            <c:bubble3D val="0"/>
            <c:explosion val="1"/>
            <c:spPr>
              <a:solidFill>
                <a:srgbClr val="659A2A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l"/>
              </a:scene3d>
              <a:sp3d prstMaterial="matte"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A985-440F-B72B-2D5AEF1B3129}"/>
              </c:ext>
            </c:extLst>
          </c:dPt>
          <c:dPt>
            <c:idx val="1"/>
            <c:bubble3D val="0"/>
            <c:spPr>
              <a:solidFill>
                <a:srgbClr val="D1CC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l"/>
              </a:scene3d>
              <a:sp3d prstMaterial="matte"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A985-440F-B72B-2D5AEF1B3129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l"/>
              </a:scene3d>
              <a:sp3d prstMaterial="matte"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A985-440F-B72B-2D5AEF1B3129}"/>
              </c:ext>
            </c:extLst>
          </c:dPt>
          <c:dLbls>
            <c:dLbl>
              <c:idx val="0"/>
              <c:layout>
                <c:manualLayout>
                  <c:x val="0.1093687173301166"/>
                  <c:y val="-5.581395348837209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85-440F-B72B-2D5AEF1B3129}"/>
                </c:ext>
              </c:extLst>
            </c:dLbl>
            <c:dLbl>
              <c:idx val="1"/>
              <c:layout>
                <c:manualLayout>
                  <c:x val="-0.16083634901487739"/>
                  <c:y val="6.51162790697673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85-440F-B72B-2D5AEF1B3129}"/>
                </c:ext>
              </c:extLst>
            </c:dLbl>
            <c:dLbl>
              <c:idx val="2"/>
              <c:layout>
                <c:manualLayout>
                  <c:x val="-0.17531162042621631"/>
                  <c:y val="-0.1302325581395348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85-440F-B72B-2D5AEF1B3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Hoja8!$B$20:$B$22</c:f>
              <c:strCache>
                <c:ptCount val="3"/>
                <c:pt idx="0">
                  <c:v>Aumento</c:v>
                </c:pt>
                <c:pt idx="1">
                  <c:v>Sin modificaciones</c:v>
                </c:pt>
                <c:pt idx="2">
                  <c:v>Disminución</c:v>
                </c:pt>
              </c:strCache>
            </c:strRef>
          </c:cat>
          <c:val>
            <c:numRef>
              <c:f>Hoja8!$C$20:$C$22</c:f>
              <c:numCache>
                <c:formatCode>0.0%</c:formatCode>
                <c:ptCount val="3"/>
                <c:pt idx="0">
                  <c:v>0.51900000000000002</c:v>
                </c:pt>
                <c:pt idx="1">
                  <c:v>0.38500000000000001</c:v>
                </c:pt>
                <c:pt idx="2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85-440F-B72B-2D5AEF1B31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Realización de operaciones en el exterior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Hoja9!$C$2</c:f>
              <c:strCache>
                <c:ptCount val="1"/>
                <c:pt idx="0">
                  <c:v>Porcentaje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tint val="77000"/>
                      <a:tint val="96000"/>
                      <a:lumMod val="102000"/>
                    </a:schemeClr>
                  </a:gs>
                  <a:gs pos="100000">
                    <a:schemeClr val="accent5">
                      <a:tint val="77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E800-4154-9311-72D3AECBD4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tint val="96000"/>
                      <a:lumMod val="102000"/>
                    </a:schemeClr>
                  </a:gs>
                  <a:gs pos="100000">
                    <a:schemeClr val="accent5">
                      <a:shade val="76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E800-4154-9311-72D3AECBD41E}"/>
              </c:ext>
            </c:extLst>
          </c:dPt>
          <c:dLbls>
            <c:dLbl>
              <c:idx val="0"/>
              <c:layout>
                <c:manualLayout>
                  <c:x val="5.3966097987751531E-2"/>
                  <c:y val="3.25437445319335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0-4154-9311-72D3AECBD41E}"/>
                </c:ext>
              </c:extLst>
            </c:dLbl>
            <c:dLbl>
              <c:idx val="1"/>
              <c:layout>
                <c:manualLayout>
                  <c:x val="-0.14007917760279964"/>
                  <c:y val="-0.1624500583260425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00-4154-9311-72D3AECBD4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Hoja9!$B$3:$B$4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Hoja9!$C$3:$C$4</c:f>
              <c:numCache>
                <c:formatCode>0.0%</c:formatCode>
                <c:ptCount val="2"/>
                <c:pt idx="0">
                  <c:v>0.21199999999999999</c:v>
                </c:pt>
                <c:pt idx="1">
                  <c:v>0.78800000000000003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00-4154-9311-72D3AECBD4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AR" sz="2000"/>
              <a:t>Evolución en el empleo sectorial (2006 - 2014)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Hoja1!$B$54</c:f>
              <c:strCache>
                <c:ptCount val="1"/>
                <c:pt idx="0">
                  <c:v>Cantidad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49D-4C87-9B60-4BF909B8280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Hoja1!$A$55:$A$57</c:f>
              <c:numCache>
                <c:formatCode>General</c:formatCode>
                <c:ptCount val="3"/>
                <c:pt idx="0">
                  <c:v>2006</c:v>
                </c:pt>
                <c:pt idx="1">
                  <c:v>2009</c:v>
                </c:pt>
                <c:pt idx="2">
                  <c:v>2014</c:v>
                </c:pt>
              </c:numCache>
            </c:numRef>
          </c:cat>
          <c:val>
            <c:numRef>
              <c:f>Hoja1!$B$55:$B$57</c:f>
              <c:numCache>
                <c:formatCode>General</c:formatCode>
                <c:ptCount val="3"/>
                <c:pt idx="0">
                  <c:v>108</c:v>
                </c:pt>
                <c:pt idx="1">
                  <c:v>155</c:v>
                </c:pt>
                <c:pt idx="2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D-4C87-9B60-4BF909B82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9272312"/>
        <c:axId val="488468520"/>
      </c:barChart>
      <c:catAx>
        <c:axId val="479272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88468520"/>
        <c:crosses val="autoZero"/>
        <c:auto val="1"/>
        <c:lblAlgn val="ctr"/>
        <c:lblOffset val="100"/>
        <c:noMultiLvlLbl val="0"/>
      </c:catAx>
      <c:valAx>
        <c:axId val="488468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9272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0">
                <a:solidFill>
                  <a:schemeClr val="tx1"/>
                </a:solidFill>
              </a:rPr>
              <a:t>Participación según género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34405074365704286"/>
          <c:y val="0.27328078581915438"/>
          <c:w val="0.36431249665220422"/>
          <c:h val="0.4913308160035138"/>
        </c:manualLayout>
      </c:layout>
      <c:pieChart>
        <c:varyColors val="1"/>
        <c:ser>
          <c:idx val="0"/>
          <c:order val="0"/>
          <c:tx>
            <c:strRef>
              <c:f>Hoja1!$B$20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02A9-4D61-AC52-659E10313F22}"/>
              </c:ext>
            </c:extLst>
          </c:dPt>
          <c:dPt>
            <c:idx val="1"/>
            <c:bubble3D val="0"/>
            <c:explosion val="6"/>
            <c:spPr>
              <a:solidFill>
                <a:srgbClr val="9999FF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02A9-4D61-AC52-659E10313F22}"/>
              </c:ext>
            </c:extLst>
          </c:dPt>
          <c:dLbls>
            <c:dLbl>
              <c:idx val="0"/>
              <c:layout>
                <c:manualLayout>
                  <c:x val="9.0125924367317783E-2"/>
                  <c:y val="-9.0521862098853559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A9-4D61-AC52-659E10313F22}"/>
                </c:ext>
              </c:extLst>
            </c:dLbl>
            <c:dLbl>
              <c:idx val="1"/>
              <c:layout>
                <c:manualLayout>
                  <c:x val="-0.10364481302241549"/>
                  <c:y val="-2.263046552471320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A9-4D61-AC52-659E10313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Hoja1!$A$21:$A$22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Hoja1!$B$21:$B$22</c:f>
              <c:numCache>
                <c:formatCode>0.0%</c:formatCode>
                <c:ptCount val="2"/>
                <c:pt idx="0">
                  <c:v>0.78900000000000003</c:v>
                </c:pt>
                <c:pt idx="1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A9-4D61-AC52-659E10313F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D6E3-4839-80F1-0957D7168D8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D6E3-4839-80F1-0957D7168D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D6E3-4839-80F1-0957D7168D8B}"/>
              </c:ext>
            </c:extLst>
          </c:dPt>
          <c:dPt>
            <c:idx val="3"/>
            <c:bubble3D val="0"/>
            <c:spPr>
              <a:solidFill>
                <a:srgbClr val="7EC23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D6E3-4839-80F1-0957D7168D8B}"/>
              </c:ext>
            </c:extLst>
          </c:dPt>
          <c:dLbls>
            <c:dLbl>
              <c:idx val="0"/>
              <c:layout>
                <c:manualLayout>
                  <c:x val="9.9266779469824984E-2"/>
                  <c:y val="-0.1671641791044775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E3-4839-80F1-0957D7168D8B}"/>
                </c:ext>
              </c:extLst>
            </c:dLbl>
            <c:dLbl>
              <c:idx val="1"/>
              <c:layout>
                <c:manualLayout>
                  <c:x val="-3.8353073886068817E-2"/>
                  <c:y val="9.95024875621889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E3-4839-80F1-0957D7168D8B}"/>
                </c:ext>
              </c:extLst>
            </c:dLbl>
            <c:dLbl>
              <c:idx val="2"/>
              <c:layout>
                <c:manualLayout>
                  <c:x val="-6.3169768753525105E-2"/>
                  <c:y val="-9.552238805970156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E3-4839-80F1-0957D7168D8B}"/>
                </c:ext>
              </c:extLst>
            </c:dLbl>
            <c:dLbl>
              <c:idx val="3"/>
              <c:layout>
                <c:manualLayout>
                  <c:x val="-1.3536379018612541E-2"/>
                  <c:y val="-2.786069651741293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E3-4839-80F1-0957D7168D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19050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Unipersonal</c:v>
                </c:pt>
                <c:pt idx="1">
                  <c:v>Sociedad de Hecho</c:v>
                </c:pt>
                <c:pt idx="2">
                  <c:v>Sociedad de responsabilidad limitada</c:v>
                </c:pt>
                <c:pt idx="3">
                  <c:v>Sociedad Anónima</c:v>
                </c:pt>
              </c:strCache>
            </c:strRef>
          </c:cat>
          <c:val>
            <c:numRef>
              <c:f>Hoja1!$B$2:$B$5</c:f>
              <c:numCache>
                <c:formatCode>0.0%</c:formatCode>
                <c:ptCount val="4"/>
                <c:pt idx="0">
                  <c:v>0.71199999999999997</c:v>
                </c:pt>
                <c:pt idx="1">
                  <c:v>3.7999999999999999E-2</c:v>
                </c:pt>
                <c:pt idx="2">
                  <c:v>1.9E-2</c:v>
                </c:pt>
                <c:pt idx="3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E3-4839-80F1-0957D7168D8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0"/>
              <a:t>Productos y Servicios ofrecidos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Porcentaje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rgbClr val="0070C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BDD7-485F-9B17-2F04730EF4D1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rgbClr val="0070C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2-BDD7-485F-9B17-2F04730EF4D1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rgbClr val="0070C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BDD7-485F-9B17-2F04730EF4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Hoja2!$A$2:$A$17</c:f>
              <c:strCache>
                <c:ptCount val="16"/>
                <c:pt idx="0">
                  <c:v>Aplicaciones para internet</c:v>
                </c:pt>
                <c:pt idx="1">
                  <c:v>Producción</c:v>
                </c:pt>
                <c:pt idx="2">
                  <c:v>Administración/Gestión</c:v>
                </c:pt>
                <c:pt idx="3">
                  <c:v>Aplicaciones sobre internet</c:v>
                </c:pt>
                <c:pt idx="4">
                  <c:v>Aplicaciones para la industria</c:v>
                </c:pt>
                <c:pt idx="5">
                  <c:v>Servicios técnicos</c:v>
                </c:pt>
                <c:pt idx="6">
                  <c:v>Instalaciones a usuarios</c:v>
                </c:pt>
                <c:pt idx="7">
                  <c:v>Entrenamiento a usuarios</c:v>
                </c:pt>
                <c:pt idx="8">
                  <c:v>Aplicaciones para Agro</c:v>
                </c:pt>
                <c:pt idx="9">
                  <c:v>Aplicaciones Sector Financiero</c:v>
                </c:pt>
                <c:pt idx="10">
                  <c:v>Otros tipos de productos o servicios</c:v>
                </c:pt>
                <c:pt idx="11">
                  <c:v>Aplicaciones para Salud</c:v>
                </c:pt>
                <c:pt idx="12">
                  <c:v>Aplicaciones para Educación</c:v>
                </c:pt>
                <c:pt idx="13">
                  <c:v>Aplicaciones para las Telecomunicaciones</c:v>
                </c:pt>
                <c:pt idx="14">
                  <c:v>Aplicaciones para el Gobierno</c:v>
                </c:pt>
                <c:pt idx="15">
                  <c:v>Aplicaciones para Turismo</c:v>
                </c:pt>
              </c:strCache>
            </c:strRef>
          </c:cat>
          <c:val>
            <c:numRef>
              <c:f>Hoja2!$B$2:$B$17</c:f>
              <c:numCache>
                <c:formatCode>0.0%</c:formatCode>
                <c:ptCount val="16"/>
                <c:pt idx="0">
                  <c:v>0.53800000000000003</c:v>
                </c:pt>
                <c:pt idx="1">
                  <c:v>0.51900000000000002</c:v>
                </c:pt>
                <c:pt idx="2">
                  <c:v>0.5</c:v>
                </c:pt>
                <c:pt idx="3">
                  <c:v>0.42299999999999999</c:v>
                </c:pt>
                <c:pt idx="4">
                  <c:v>0.40400000000000003</c:v>
                </c:pt>
                <c:pt idx="5">
                  <c:v>0.308</c:v>
                </c:pt>
                <c:pt idx="6">
                  <c:v>0.26900000000000002</c:v>
                </c:pt>
                <c:pt idx="7">
                  <c:v>0.25</c:v>
                </c:pt>
                <c:pt idx="8">
                  <c:v>0.192</c:v>
                </c:pt>
                <c:pt idx="9">
                  <c:v>0.192</c:v>
                </c:pt>
                <c:pt idx="10">
                  <c:v>0.17299999999999999</c:v>
                </c:pt>
                <c:pt idx="11">
                  <c:v>0.154</c:v>
                </c:pt>
                <c:pt idx="12">
                  <c:v>0.154</c:v>
                </c:pt>
                <c:pt idx="13">
                  <c:v>0.13500000000000001</c:v>
                </c:pt>
                <c:pt idx="14">
                  <c:v>7.6999999999999999E-2</c:v>
                </c:pt>
                <c:pt idx="1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7-485F-9B17-2F04730EF4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7471088"/>
        <c:axId val="487474368"/>
      </c:barChart>
      <c:catAx>
        <c:axId val="4874710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87474368"/>
        <c:crosses val="autoZero"/>
        <c:auto val="1"/>
        <c:lblAlgn val="ctr"/>
        <c:lblOffset val="100"/>
        <c:noMultiLvlLbl val="0"/>
      </c:catAx>
      <c:valAx>
        <c:axId val="487474368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48747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Certifica normas de calidad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8172195233643932"/>
          <c:y val="0.13871612429279292"/>
          <c:w val="0.45203727478092931"/>
          <c:h val="0.76586928273310095"/>
        </c:manualLayout>
      </c:layout>
      <c:pieChart>
        <c:varyColors val="1"/>
        <c:ser>
          <c:idx val="0"/>
          <c:order val="0"/>
          <c:tx>
            <c:strRef>
              <c:f>Hoja2!$B$28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325C-4809-AA73-B31C96A48DAB}"/>
              </c:ext>
            </c:extLst>
          </c:dPt>
          <c:dPt>
            <c:idx val="1"/>
            <c:bubble3D val="0"/>
            <c:explosion val="7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325C-4809-AA73-B31C96A48D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Hoja2!$A$29:$A$30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Hoja2!$B$29:$B$30</c:f>
              <c:numCache>
                <c:formatCode>0.0%</c:formatCode>
                <c:ptCount val="2"/>
                <c:pt idx="0">
                  <c:v>0.21199999999999999</c:v>
                </c:pt>
                <c:pt idx="1">
                  <c:v>0.78800000000000003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5C-4809-AA73-B31C96A48DA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/>
              <a:t>Realización de inversiones durante 2013-2014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Hoja3!$B$3</c:f>
              <c:strCache>
                <c:ptCount val="1"/>
                <c:pt idx="0">
                  <c:v>Procentaje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2000"/>
                    </a:schemeClr>
                  </a:gs>
                  <a:gs pos="100000">
                    <a:schemeClr val="accent6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0D74-40D4-9B4D-D8AEBE3E056B}"/>
              </c:ext>
            </c:extLst>
          </c:dPt>
          <c:dPt>
            <c:idx val="1"/>
            <c:bubble3D val="0"/>
            <c:explosion val="4"/>
            <c:spPr>
              <a:solidFill>
                <a:srgbClr val="439B88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0D74-40D4-9B4D-D8AEBE3E056B}"/>
              </c:ext>
            </c:extLst>
          </c:dPt>
          <c:dLbls>
            <c:dLbl>
              <c:idx val="0"/>
              <c:layout>
                <c:manualLayout>
                  <c:x val="6.9435695538057739E-3"/>
                  <c:y val="0.1472488334791484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74-40D4-9B4D-D8AEBE3E056B}"/>
                </c:ext>
              </c:extLst>
            </c:dLbl>
            <c:dLbl>
              <c:idx val="1"/>
              <c:layout>
                <c:manualLayout>
                  <c:x val="6.8632983377077865E-3"/>
                  <c:y val="-0.1465766258384368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74-40D4-9B4D-D8AEBE3E05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Hoja3!$A$4:$A$5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Hoja3!$B$4:$B$5</c:f>
              <c:numCache>
                <c:formatCode>0.0%</c:formatCode>
                <c:ptCount val="2"/>
                <c:pt idx="0">
                  <c:v>0.61499999999999999</c:v>
                </c:pt>
                <c:pt idx="1">
                  <c:v>0.38500000000000001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74-40D4-9B4D-D8AEBE3E05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0"/>
              <a:t>Tipos de inversiones desarrolladas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Hoja3!$B$8</c:f>
              <c:strCache>
                <c:ptCount val="1"/>
                <c:pt idx="0">
                  <c:v>Porcentaje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Hoja3!$A$9:$A$16</c:f>
              <c:strCache>
                <c:ptCount val="8"/>
                <c:pt idx="0">
                  <c:v>Investigación, desarrollo e innovación</c:v>
                </c:pt>
                <c:pt idx="1">
                  <c:v>Equipamiento y nuevas tecnologías</c:v>
                </c:pt>
                <c:pt idx="2">
                  <c:v>Capacitación</c:v>
                </c:pt>
                <c:pt idx="3">
                  <c:v>Adquisición de Software</c:v>
                </c:pt>
                <c:pt idx="4">
                  <c:v>Incorporación de RRHH</c:v>
                </c:pt>
                <c:pt idx="5">
                  <c:v>Publicidad</c:v>
                </c:pt>
                <c:pt idx="6">
                  <c:v>Construcción/ampliación edilicia</c:v>
                </c:pt>
                <c:pt idx="7">
                  <c:v>Vehículos</c:v>
                </c:pt>
              </c:strCache>
            </c:strRef>
          </c:cat>
          <c:val>
            <c:numRef>
              <c:f>Hoja3!$B$9:$B$16</c:f>
              <c:numCache>
                <c:formatCode>0.0%</c:formatCode>
                <c:ptCount val="8"/>
                <c:pt idx="0">
                  <c:v>0.75</c:v>
                </c:pt>
                <c:pt idx="1">
                  <c:v>0.71899999999999997</c:v>
                </c:pt>
                <c:pt idx="2">
                  <c:v>0.59399999999999997</c:v>
                </c:pt>
                <c:pt idx="3">
                  <c:v>0.46899999999999997</c:v>
                </c:pt>
                <c:pt idx="4">
                  <c:v>0.25</c:v>
                </c:pt>
                <c:pt idx="5">
                  <c:v>0.219</c:v>
                </c:pt>
                <c:pt idx="6">
                  <c:v>9.4E-2</c:v>
                </c:pt>
                <c:pt idx="7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4-478E-81E0-31F3537127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16005432"/>
        <c:axId val="516003136"/>
      </c:barChart>
      <c:catAx>
        <c:axId val="51600543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6003136"/>
        <c:crosses val="autoZero"/>
        <c:auto val="1"/>
        <c:lblAlgn val="ctr"/>
        <c:lblOffset val="100"/>
        <c:noMultiLvlLbl val="0"/>
      </c:catAx>
      <c:valAx>
        <c:axId val="516003136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51600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AR" sz="2000"/>
              <a:t>Fuentes de financiamiento de las inversiones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46975317928064314"/>
          <c:y val="0.10353156030321385"/>
          <c:w val="0.51972743995894122"/>
          <c:h val="0.870827414055760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Hoja3!$B$37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Hoja3!$A$38:$A$43</c:f>
              <c:strCache>
                <c:ptCount val="6"/>
                <c:pt idx="0">
                  <c:v>Recursos propios</c:v>
                </c:pt>
                <c:pt idx="1">
                  <c:v>Bancario</c:v>
                </c:pt>
                <c:pt idx="2">
                  <c:v>FONTAR (Fondo Tecnológico Argentino )</c:v>
                </c:pt>
                <c:pt idx="3">
                  <c:v>FONSOFT (Fondo Fiduciario de Promoción de la Industria del Software)</c:v>
                </c:pt>
                <c:pt idx="4">
                  <c:v>Sepyme</c:v>
                </c:pt>
                <c:pt idx="5">
                  <c:v>Otras fuentes (externas)</c:v>
                </c:pt>
              </c:strCache>
            </c:strRef>
          </c:cat>
          <c:val>
            <c:numRef>
              <c:f>Hoja3!$B$38:$B$43</c:f>
              <c:numCache>
                <c:formatCode>0.0%</c:formatCode>
                <c:ptCount val="6"/>
                <c:pt idx="0">
                  <c:v>0.90600000000000003</c:v>
                </c:pt>
                <c:pt idx="1">
                  <c:v>0.156</c:v>
                </c:pt>
                <c:pt idx="2">
                  <c:v>0.125</c:v>
                </c:pt>
                <c:pt idx="3">
                  <c:v>0.188</c:v>
                </c:pt>
                <c:pt idx="4">
                  <c:v>6.3E-2</c:v>
                </c:pt>
                <c:pt idx="5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7-470C-8357-B0C47E3362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7123480"/>
        <c:axId val="527125776"/>
      </c:barChart>
      <c:catAx>
        <c:axId val="527123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27125776"/>
        <c:crosses val="autoZero"/>
        <c:auto val="0"/>
        <c:lblAlgn val="ctr"/>
        <c:lblOffset val="100"/>
        <c:noMultiLvlLbl val="0"/>
      </c:catAx>
      <c:valAx>
        <c:axId val="527125776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52712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4335" y="1136787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3er Censo de Empresas de Software y Servicios Informáticos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51312" y="4633830"/>
            <a:ext cx="6987645" cy="1388534"/>
          </a:xfrm>
        </p:spPr>
        <p:txBody>
          <a:bodyPr>
            <a:normAutofit/>
          </a:bodyPr>
          <a:lstStyle/>
          <a:p>
            <a:r>
              <a:rPr lang="es-AR" sz="3600" b="1" dirty="0"/>
              <a:t>Ciudad de Rafaela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68690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FA62D03-D53A-4A17-A49E-F325CC9D1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37211"/>
              </p:ext>
            </p:extLst>
          </p:nvPr>
        </p:nvGraphicFramePr>
        <p:xfrm>
          <a:off x="2437448" y="475655"/>
          <a:ext cx="8193405" cy="590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03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12824ED-1E44-4F8F-AEEE-2E1927075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224628"/>
              </p:ext>
            </p:extLst>
          </p:nvPr>
        </p:nvGraphicFramePr>
        <p:xfrm>
          <a:off x="1657350" y="709613"/>
          <a:ext cx="9820275" cy="543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00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471611"/>
            <a:ext cx="10612440" cy="857250"/>
          </a:xfrm>
        </p:spPr>
        <p:txBody>
          <a:bodyPr/>
          <a:lstStyle/>
          <a:p>
            <a:pPr lvl="0"/>
            <a:r>
              <a:rPr lang="es-AR" dirty="0"/>
              <a:t>Se destina en promedio ¼ del personal para la realización de actividades I+D+i.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Investigación y Desarrollo</a:t>
            </a:r>
            <a:endParaRPr lang="es-A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F0BA74E-3CD4-41AC-BC71-75A14644E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731670"/>
              </p:ext>
            </p:extLst>
          </p:nvPr>
        </p:nvGraphicFramePr>
        <p:xfrm>
          <a:off x="1484310" y="2824160"/>
          <a:ext cx="4572000" cy="3200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7833E28-3BFC-46E6-B9FA-0098616CC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658846"/>
              </p:ext>
            </p:extLst>
          </p:nvPr>
        </p:nvGraphicFramePr>
        <p:xfrm>
          <a:off x="6391275" y="2838448"/>
          <a:ext cx="5534025" cy="3171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88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2435" y="5324475"/>
            <a:ext cx="10018713" cy="1190626"/>
          </a:xfrm>
        </p:spPr>
        <p:txBody>
          <a:bodyPr>
            <a:normAutofit/>
          </a:bodyPr>
          <a:lstStyle/>
          <a:p>
            <a:r>
              <a:rPr lang="es-AR" sz="2000" dirty="0"/>
              <a:t>El 65,4% de la industria considera que la incidencia de la imitación y la piratería en el desarrollo comercial de las firmas es irrelevante.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Registros de propiedad intelectual</a:t>
            </a:r>
            <a:endParaRPr lang="es-AR" u="sng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114A907-E192-48AF-A7F5-2AE094FD5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4149"/>
              </p:ext>
            </p:extLst>
          </p:nvPr>
        </p:nvGraphicFramePr>
        <p:xfrm>
          <a:off x="945832" y="1715452"/>
          <a:ext cx="6359843" cy="364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04D72E9-EC96-4870-AE3E-A04D02281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41367"/>
              </p:ext>
            </p:extLst>
          </p:nvPr>
        </p:nvGraphicFramePr>
        <p:xfrm>
          <a:off x="6493666" y="1715453"/>
          <a:ext cx="5400675" cy="3549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101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52599"/>
            <a:ext cx="5792790" cy="416242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s-AR" sz="2000" dirty="0"/>
              <a:t>Participación en cámaras empresariales.</a:t>
            </a:r>
          </a:p>
          <a:p>
            <a:pPr lvl="0">
              <a:lnSpc>
                <a:spcPct val="150000"/>
              </a:lnSpc>
            </a:pPr>
            <a:r>
              <a:rPr lang="es-AR" sz="2000" dirty="0"/>
              <a:t>Actividades conjuntas de capacitación y la contratación de servicios.</a:t>
            </a:r>
          </a:p>
          <a:p>
            <a:pPr lvl="0">
              <a:lnSpc>
                <a:spcPct val="150000"/>
              </a:lnSpc>
            </a:pPr>
            <a:r>
              <a:rPr lang="es-AR" sz="2000" dirty="0"/>
              <a:t>Desarrollo de acciones comerciales.</a:t>
            </a:r>
          </a:p>
          <a:p>
            <a:pPr lvl="0">
              <a:lnSpc>
                <a:spcPct val="150000"/>
              </a:lnSpc>
            </a:pPr>
            <a:r>
              <a:rPr lang="es-AR" sz="2000" dirty="0"/>
              <a:t>Generación de unidades de negocio que involucran a dos o más empresas.</a:t>
            </a:r>
          </a:p>
          <a:p>
            <a:pPr lvl="0">
              <a:lnSpc>
                <a:spcPct val="150000"/>
              </a:lnSpc>
            </a:pPr>
            <a:r>
              <a:rPr lang="es-AR" sz="2000" dirty="0"/>
              <a:t>Un cuarto de las firmas estableció algún vínculo con instituciones de educación superior.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Asociatividad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D7989A8-FCAD-439A-95C6-0A43AD4AD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611325"/>
              </p:ext>
            </p:extLst>
          </p:nvPr>
        </p:nvGraphicFramePr>
        <p:xfrm>
          <a:off x="7172325" y="1785937"/>
          <a:ext cx="5019675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38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Limitaciones de la industria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5A3D5F7-D4A9-4AA6-B2E7-ED4B44CBA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895449"/>
              </p:ext>
            </p:extLst>
          </p:nvPr>
        </p:nvGraphicFramePr>
        <p:xfrm>
          <a:off x="1482724" y="1362076"/>
          <a:ext cx="10020299" cy="530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090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43025" y="0"/>
            <a:ext cx="10436223" cy="1752599"/>
          </a:xfrm>
        </p:spPr>
        <p:txBody>
          <a:bodyPr>
            <a:normAutofit/>
          </a:bodyPr>
          <a:lstStyle/>
          <a:p>
            <a:r>
              <a:rPr lang="es-AR" b="1" u="sng" dirty="0"/>
              <a:t>Facturación, comercialización y exportaciones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E3D1AF1-BCD1-4B75-A07E-48A7FE1ED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408314"/>
              </p:ext>
            </p:extLst>
          </p:nvPr>
        </p:nvGraphicFramePr>
        <p:xfrm>
          <a:off x="1152525" y="2247899"/>
          <a:ext cx="52292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0574198-FF97-41A7-AA6F-964215825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00619"/>
              </p:ext>
            </p:extLst>
          </p:nvPr>
        </p:nvGraphicFramePr>
        <p:xfrm>
          <a:off x="6705599" y="2247899"/>
          <a:ext cx="5235574" cy="34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059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9560" y="342899"/>
            <a:ext cx="10326690" cy="1695451"/>
          </a:xfrm>
        </p:spPr>
        <p:txBody>
          <a:bodyPr/>
          <a:lstStyle/>
          <a:p>
            <a:pPr lvl="0"/>
            <a:r>
              <a:rPr lang="es-AR" dirty="0"/>
              <a:t>El 68,8% de las empresas declaró operar regularmente con 10 clientes o más.</a:t>
            </a:r>
          </a:p>
          <a:p>
            <a:pPr lvl="0"/>
            <a:r>
              <a:rPr lang="es-AR" dirty="0"/>
              <a:t>Un tercio de las firmas comercializa con un mínimo de 30 clientes estables.</a:t>
            </a:r>
          </a:p>
          <a:p>
            <a:pPr lvl="0"/>
            <a:r>
              <a:rPr lang="es-ES" dirty="0"/>
              <a:t>Sectores de principal demanda de SSI: industria, comercio y servicios.</a:t>
            </a:r>
            <a:endParaRPr lang="es-A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757155E-37B1-45B6-911D-0B492969B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598443"/>
              </p:ext>
            </p:extLst>
          </p:nvPr>
        </p:nvGraphicFramePr>
        <p:xfrm>
          <a:off x="2794792" y="2162175"/>
          <a:ext cx="78962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090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C05806A-8D4D-472B-9E28-D14D01428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33861"/>
              </p:ext>
            </p:extLst>
          </p:nvPr>
        </p:nvGraphicFramePr>
        <p:xfrm>
          <a:off x="2794011" y="914400"/>
          <a:ext cx="7581881" cy="393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400151" y="4977992"/>
            <a:ext cx="10369603" cy="142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/>
              <a:t>Principales destinos: Brasil, Uruguay, Estados Unidos, España y otras naciones de América Latina.</a:t>
            </a:r>
          </a:p>
        </p:txBody>
      </p:sp>
    </p:spTree>
    <p:extLst>
      <p:ext uri="{BB962C8B-B14F-4D97-AF65-F5344CB8AC3E}">
        <p14:creationId xmlns:p14="http://schemas.microsoft.com/office/powerpoint/2010/main" val="23610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Introducción</a:t>
            </a:r>
            <a:endParaRPr lang="es-AR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3819" y="1499882"/>
            <a:ext cx="10018713" cy="2100044"/>
          </a:xfrm>
        </p:spPr>
        <p:txBody>
          <a:bodyPr>
            <a:normAutofit/>
          </a:bodyPr>
          <a:lstStyle/>
          <a:p>
            <a:pPr lvl="0"/>
            <a:r>
              <a:rPr lang="es-AR" dirty="0"/>
              <a:t>Innovación y rápido crecimiento.</a:t>
            </a:r>
          </a:p>
          <a:p>
            <a:pPr lvl="0"/>
            <a:r>
              <a:rPr lang="es-AR" dirty="0"/>
              <a:t>Tres realizados a la fecha: 2006, 2009 y 2014.</a:t>
            </a:r>
          </a:p>
          <a:p>
            <a:pPr lvl="0"/>
            <a:r>
              <a:rPr lang="es-AR" dirty="0"/>
              <a:t>Relevamiento: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502493" y="3425505"/>
            <a:ext cx="9680039" cy="2181138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1800" dirty="0"/>
              <a:t>Facturación</a:t>
            </a:r>
          </a:p>
          <a:p>
            <a:pPr lvl="1"/>
            <a:r>
              <a:rPr lang="es-AR" sz="1800" dirty="0"/>
              <a:t>Exportaciones</a:t>
            </a:r>
          </a:p>
          <a:p>
            <a:pPr lvl="1"/>
            <a:r>
              <a:rPr lang="es-AR" sz="1800" dirty="0"/>
              <a:t>Recursos humanos</a:t>
            </a:r>
          </a:p>
          <a:p>
            <a:pPr lvl="1"/>
            <a:r>
              <a:rPr lang="es-AR" sz="1800" dirty="0"/>
              <a:t>Personal ocupado</a:t>
            </a:r>
          </a:p>
          <a:p>
            <a:pPr lvl="1"/>
            <a:r>
              <a:rPr lang="es-AR" sz="1800" dirty="0"/>
              <a:t>Demandas de capacitación</a:t>
            </a:r>
          </a:p>
          <a:p>
            <a:pPr lvl="1"/>
            <a:r>
              <a:rPr lang="es-AR" sz="1800" dirty="0"/>
              <a:t>Formas de gestión</a:t>
            </a:r>
          </a:p>
          <a:p>
            <a:pPr lvl="1"/>
            <a:r>
              <a:rPr lang="es-AR" sz="1800" dirty="0"/>
              <a:t>Innovación</a:t>
            </a:r>
          </a:p>
          <a:p>
            <a:pPr lvl="1"/>
            <a:r>
              <a:rPr lang="es-AR" sz="1800" dirty="0"/>
              <a:t>Relación con otras instituciones</a:t>
            </a:r>
          </a:p>
          <a:p>
            <a:pPr lvl="1"/>
            <a:r>
              <a:rPr lang="es-AR" sz="1800" dirty="0"/>
              <a:t>Inversiones</a:t>
            </a:r>
          </a:p>
          <a:p>
            <a:pPr lvl="1"/>
            <a:r>
              <a:rPr lang="es-AR" sz="1800" dirty="0"/>
              <a:t>Concreción de alianzas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378090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568042"/>
            <a:ext cx="10018713" cy="93187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Proceso de continua expansión.</a:t>
            </a:r>
          </a:p>
          <a:p>
            <a:r>
              <a:rPr lang="es-AR" dirty="0"/>
              <a:t>Cuarto lugar entre los sectores con mayor presencia en la industria local.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36CDA59-C0BF-4EF7-9179-67227A69C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091167"/>
              </p:ext>
            </p:extLst>
          </p:nvPr>
        </p:nvGraphicFramePr>
        <p:xfrm>
          <a:off x="3498327" y="2857949"/>
          <a:ext cx="5990673" cy="30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b="1" u="sng" dirty="0"/>
              <a:t>Estructura local del sector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43751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248745"/>
            <a:ext cx="10018713" cy="1121231"/>
          </a:xfrm>
        </p:spPr>
        <p:txBody>
          <a:bodyPr/>
          <a:lstStyle/>
          <a:p>
            <a:r>
              <a:rPr lang="es-AR"/>
              <a:t>Ocupación promedio: 3,5 personas por empresa (2,8 en 2006).</a:t>
            </a:r>
            <a:endParaRPr lang="es-A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Personal ocupado</a:t>
            </a:r>
            <a:endParaRPr lang="es-AR" u="sng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2303A2FF-AFE8-41DC-8DD0-494363AB3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21248"/>
              </p:ext>
            </p:extLst>
          </p:nvPr>
        </p:nvGraphicFramePr>
        <p:xfrm>
          <a:off x="1029425" y="2369976"/>
          <a:ext cx="6089779" cy="3578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990C2711-99BF-4022-8630-AD099CD0D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800737"/>
              </p:ext>
            </p:extLst>
          </p:nvPr>
        </p:nvGraphicFramePr>
        <p:xfrm>
          <a:off x="6591300" y="2368061"/>
          <a:ext cx="5600700" cy="41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372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Forma Jurídica de las Empresas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90ADA06-D8C0-45AE-A4D6-103708D35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645774"/>
              </p:ext>
            </p:extLst>
          </p:nvPr>
        </p:nvGraphicFramePr>
        <p:xfrm>
          <a:off x="2743200" y="1752599"/>
          <a:ext cx="7877175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04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15301" y="1285875"/>
            <a:ext cx="9356729" cy="5143500"/>
          </a:xfrm>
        </p:spPr>
        <p:txBody>
          <a:bodyPr>
            <a:normAutofit/>
          </a:bodyPr>
          <a:lstStyle/>
          <a:p>
            <a:r>
              <a:rPr lang="es-AR" sz="2800" dirty="0"/>
              <a:t>Oferta de la industria local:</a:t>
            </a:r>
          </a:p>
          <a:p>
            <a:pPr lvl="1"/>
            <a:r>
              <a:rPr lang="es-AR" sz="2400" dirty="0"/>
              <a:t>Productos: licencias para la utilización de paquetes de software.</a:t>
            </a:r>
          </a:p>
          <a:p>
            <a:pPr lvl="1"/>
            <a:r>
              <a:rPr lang="es-AR" sz="2400" dirty="0"/>
              <a:t>Servicios: </a:t>
            </a:r>
          </a:p>
          <a:p>
            <a:pPr lvl="2"/>
            <a:r>
              <a:rPr lang="es-AR" sz="2000" dirty="0"/>
              <a:t>Diseño de soluciones a medida</a:t>
            </a:r>
          </a:p>
          <a:p>
            <a:pPr lvl="2"/>
            <a:r>
              <a:rPr lang="es-AR" sz="2000" dirty="0"/>
              <a:t>Instalación y mantenimiento</a:t>
            </a:r>
          </a:p>
          <a:p>
            <a:pPr lvl="2"/>
            <a:r>
              <a:rPr lang="es-AR" sz="2000" dirty="0"/>
              <a:t>Capacitación</a:t>
            </a:r>
          </a:p>
          <a:p>
            <a:pPr lvl="2"/>
            <a:r>
              <a:rPr lang="es-AR" sz="2000" dirty="0"/>
              <a:t>Implementación y adaptación de productos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Producción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166973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1205E2-ED30-4760-9151-2A6EF7613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935181"/>
              </p:ext>
            </p:extLst>
          </p:nvPr>
        </p:nvGraphicFramePr>
        <p:xfrm>
          <a:off x="1781175" y="71438"/>
          <a:ext cx="10058400" cy="671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92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323975"/>
            <a:ext cx="6821491" cy="4410075"/>
          </a:xfrm>
        </p:spPr>
        <p:txBody>
          <a:bodyPr>
            <a:normAutofit/>
          </a:bodyPr>
          <a:lstStyle/>
          <a:p>
            <a:pPr lvl="0"/>
            <a:r>
              <a:rPr lang="es-AR" dirty="0"/>
              <a:t>21,2% de las firmas ha certificado normas de calidad.</a:t>
            </a:r>
          </a:p>
          <a:p>
            <a:pPr lvl="0"/>
            <a:r>
              <a:rPr lang="es-AR" dirty="0"/>
              <a:t>Familia ISO 9001: calidad, tiempos de entrega y niveles de servicio.</a:t>
            </a:r>
          </a:p>
          <a:p>
            <a:pPr lvl="0"/>
            <a:r>
              <a:rPr lang="es-AR" dirty="0"/>
              <a:t>Mejoras: procesos de gestión, etapas de producción y áreas comerciales.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Calidad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83259A7-F86D-42DC-A631-1AF8C674E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777275"/>
              </p:ext>
            </p:extLst>
          </p:nvPr>
        </p:nvGraphicFramePr>
        <p:xfrm>
          <a:off x="7248525" y="1678780"/>
          <a:ext cx="5645941" cy="370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82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295400"/>
            <a:ext cx="10018713" cy="1362076"/>
          </a:xfrm>
        </p:spPr>
        <p:txBody>
          <a:bodyPr/>
          <a:lstStyle/>
          <a:p>
            <a:r>
              <a:rPr lang="es-AR" dirty="0"/>
              <a:t>Actividad intensiva en trabajo calificado. Requerimientos bajos en términos de capital físico.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b="1" u="sng" dirty="0"/>
              <a:t>Inversiones</a:t>
            </a:r>
            <a:endParaRPr lang="es-AR" u="sng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C9E8DA6-91D9-45FF-A968-33472B4FF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88704"/>
              </p:ext>
            </p:extLst>
          </p:nvPr>
        </p:nvGraphicFramePr>
        <p:xfrm>
          <a:off x="3334939" y="2657476"/>
          <a:ext cx="6317452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1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</TotalTime>
  <Words>498</Words>
  <Application>Microsoft Office PowerPoint</Application>
  <PresentationFormat>Panorámica</PresentationFormat>
  <Paragraphs>99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3er Censo de Empresas de Software y Servicios Informáticos</vt:lpstr>
      <vt:lpstr>Introducción</vt:lpstr>
      <vt:lpstr>Presentación de PowerPoint</vt:lpstr>
      <vt:lpstr>Personal ocupado</vt:lpstr>
      <vt:lpstr>Forma Jurídica de las Empresas</vt:lpstr>
      <vt:lpstr>Producción</vt:lpstr>
      <vt:lpstr>Presentación de PowerPoint</vt:lpstr>
      <vt:lpstr>Calidad</vt:lpstr>
      <vt:lpstr>Inversiones</vt:lpstr>
      <vt:lpstr>Presentación de PowerPoint</vt:lpstr>
      <vt:lpstr>Presentación de PowerPoint</vt:lpstr>
      <vt:lpstr>Investigación y Desarrollo</vt:lpstr>
      <vt:lpstr>Registros de propiedad intelectual</vt:lpstr>
      <vt:lpstr>Asociatividad</vt:lpstr>
      <vt:lpstr>Limitaciones de la industria</vt:lpstr>
      <vt:lpstr>Facturación, comercialización y exportaciones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Barsotti</dc:creator>
  <cp:lastModifiedBy>Alejandro Barsotti</cp:lastModifiedBy>
  <cp:revision>24</cp:revision>
  <dcterms:created xsi:type="dcterms:W3CDTF">2017-05-01T19:23:09Z</dcterms:created>
  <dcterms:modified xsi:type="dcterms:W3CDTF">2017-05-01T21:30:05Z</dcterms:modified>
</cp:coreProperties>
</file>