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77" r:id="rId2"/>
    <p:sldId id="278" r:id="rId3"/>
    <p:sldId id="279" r:id="rId4"/>
    <p:sldId id="280" r:id="rId5"/>
    <p:sldId id="281" r:id="rId6"/>
    <p:sldId id="282" r:id="rId7"/>
    <p:sldId id="283" r:id="rId8"/>
    <p:sldId id="284" r:id="rId9"/>
    <p:sldId id="286" r:id="rId10"/>
    <p:sldId id="287" r:id="rId11"/>
    <p:sldId id="288" r:id="rId12"/>
    <p:sldId id="289" r:id="rId13"/>
    <p:sldId id="296" r:id="rId14"/>
    <p:sldId id="297" r:id="rId15"/>
    <p:sldId id="298" r:id="rId16"/>
    <p:sldId id="285" r:id="rId17"/>
    <p:sldId id="299" r:id="rId18"/>
    <p:sldId id="300" r:id="rId19"/>
    <p:sldId id="325" r:id="rId20"/>
    <p:sldId id="302" r:id="rId21"/>
    <p:sldId id="304" r:id="rId22"/>
    <p:sldId id="305" r:id="rId23"/>
    <p:sldId id="306" r:id="rId24"/>
    <p:sldId id="326" r:id="rId25"/>
    <p:sldId id="308" r:id="rId26"/>
    <p:sldId id="309" r:id="rId27"/>
    <p:sldId id="313" r:id="rId28"/>
    <p:sldId id="314" r:id="rId29"/>
    <p:sldId id="315" r:id="rId30"/>
    <p:sldId id="316" r:id="rId31"/>
    <p:sldId id="317" r:id="rId32"/>
    <p:sldId id="318" r:id="rId33"/>
    <p:sldId id="319" r:id="rId34"/>
    <p:sldId id="291" r:id="rId35"/>
    <p:sldId id="320" r:id="rId36"/>
    <p:sldId id="321" r:id="rId37"/>
    <p:sldId id="322" r:id="rId38"/>
    <p:sldId id="323"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619" userDrawn="1">
          <p15:clr>
            <a:srgbClr val="A4A3A4"/>
          </p15:clr>
        </p15:guide>
        <p15:guide id="4" pos="70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918"/>
    <a:srgbClr val="026CD5"/>
    <a:srgbClr val="DD485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8"/>
    <p:restoredTop sz="95056" autoAdjust="0"/>
  </p:normalViewPr>
  <p:slideViewPr>
    <p:cSldViewPr snapToGrid="0" showGuides="1">
      <p:cViewPr varScale="1">
        <p:scale>
          <a:sx n="115" d="100"/>
          <a:sy n="115" d="100"/>
        </p:scale>
        <p:origin x="200" y="384"/>
      </p:cViewPr>
      <p:guideLst>
        <p:guide pos="3840"/>
        <p:guide orient="horz" pos="2160"/>
        <p:guide pos="619"/>
        <p:guide pos="7061"/>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CC481-39AB-4035-8EAE-6873A3C1CE83}" type="datetimeFigureOut">
              <a:rPr lang="zh-CN" altLang="en-US" smtClean="0"/>
              <a:t>2023/12/12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19ADF-0A5F-4769-85CB-C52337976F6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1 P </a:t>
            </a:r>
            <a:r>
              <a:rPr lang="en-US" altLang="zh-CN" dirty="0" err="1"/>
              <a:t>P</a:t>
            </a:r>
            <a:r>
              <a:rPr lang="en-US" altLang="zh-CN" dirty="0"/>
              <a:t> T </a:t>
            </a:r>
            <a:r>
              <a:rPr lang="zh-CN" altLang="en-US" dirty="0"/>
              <a:t>模 板 网   </a:t>
            </a:r>
            <a:r>
              <a:rPr lang="en-US" altLang="zh-CN" dirty="0"/>
              <a:t>w </a:t>
            </a:r>
            <a:r>
              <a:rPr lang="en-US" altLang="zh-CN" dirty="0" err="1"/>
              <a:t>w</a:t>
            </a:r>
            <a:r>
              <a:rPr lang="en-US" altLang="zh-CN" dirty="0"/>
              <a:t> w.5 1 p </a:t>
            </a:r>
            <a:r>
              <a:rPr lang="en-US" altLang="zh-CN" dirty="0" err="1"/>
              <a:t>p</a:t>
            </a:r>
            <a:r>
              <a:rPr lang="en-US" altLang="zh-CN" dirty="0"/>
              <a:t> </a:t>
            </a:r>
            <a:r>
              <a:rPr lang="en-US" altLang="zh-CN" dirty="0" err="1"/>
              <a:t>tmoban.c</a:t>
            </a:r>
            <a:r>
              <a:rPr lang="en-US" altLang="zh-CN" dirty="0"/>
              <a:t> om</a:t>
            </a:r>
            <a:endParaRPr lang="zh-CN" altLang="en-US" dirty="0"/>
          </a:p>
        </p:txBody>
      </p:sp>
      <p:sp>
        <p:nvSpPr>
          <p:cNvPr id="4" name="灯片编号占位符 3"/>
          <p:cNvSpPr>
            <a:spLocks noGrp="1"/>
          </p:cNvSpPr>
          <p:nvPr>
            <p:ph type="sldNum" sz="quarter" idx="5"/>
          </p:nvPr>
        </p:nvSpPr>
        <p:spPr/>
        <p:txBody>
          <a:bodyPr/>
          <a:lstStyle/>
          <a:p>
            <a:fld id="{AA719ADF-0A5F-4769-85CB-C52337976F6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1 P </a:t>
            </a:r>
            <a:r>
              <a:rPr lang="en-US" altLang="zh-CN" dirty="0" err="1"/>
              <a:t>P</a:t>
            </a:r>
            <a:r>
              <a:rPr lang="en-US" altLang="zh-CN" dirty="0"/>
              <a:t> T </a:t>
            </a:r>
            <a:r>
              <a:rPr lang="zh-CN" altLang="en-US" dirty="0"/>
              <a:t>模 板 网   </a:t>
            </a:r>
            <a:r>
              <a:rPr lang="en-US" altLang="zh-CN" dirty="0"/>
              <a:t>w </a:t>
            </a:r>
            <a:r>
              <a:rPr lang="en-US" altLang="zh-CN" dirty="0" err="1"/>
              <a:t>w</a:t>
            </a:r>
            <a:r>
              <a:rPr lang="en-US" altLang="zh-CN" dirty="0"/>
              <a:t> w.5 1 p </a:t>
            </a:r>
            <a:r>
              <a:rPr lang="en-US" altLang="zh-CN" dirty="0" err="1"/>
              <a:t>p</a:t>
            </a:r>
            <a:r>
              <a:rPr lang="en-US" altLang="zh-CN" dirty="0"/>
              <a:t> </a:t>
            </a:r>
            <a:r>
              <a:rPr lang="en-US" altLang="zh-CN" dirty="0" err="1"/>
              <a:t>tmoban.c</a:t>
            </a:r>
            <a:r>
              <a:rPr lang="en-US" altLang="zh-CN" dirty="0"/>
              <a:t> om</a:t>
            </a:r>
            <a:endParaRPr lang="zh-CN" altLang="en-US" dirty="0"/>
          </a:p>
        </p:txBody>
      </p:sp>
      <p:sp>
        <p:nvSpPr>
          <p:cNvPr id="4" name="灯片编号占位符 3"/>
          <p:cNvSpPr>
            <a:spLocks noGrp="1"/>
          </p:cNvSpPr>
          <p:nvPr>
            <p:ph type="sldNum" sz="quarter" idx="5"/>
          </p:nvPr>
        </p:nvSpPr>
        <p:spPr/>
        <p:txBody>
          <a:bodyPr/>
          <a:lstStyle/>
          <a:p>
            <a:fld id="{AA719ADF-0A5F-4769-85CB-C52337976F6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en-US" sz="2800" kern="100" dirty="0">
                <a:effectLst/>
                <a:latin typeface="Cambria" panose="02040503050406030204" pitchFamily="18" charset="0"/>
                <a:ea typeface="等线" panose="02010600030101010101" charset="-122"/>
                <a:cs typeface="Times New Roman" panose="02020603050405020304" pitchFamily="18" charset="0"/>
              </a:rPr>
              <a:t>Now that we have our customers segmented into 6 different categories, we can gain further insight into customer behavior by using predictive models in conjunction without RFM algorithms. Here we use K-Means since we already have our distinct groups determined. K-means has also been widely used for market segmentation and has the advantage of being simple to implement.</a:t>
            </a:r>
            <a:endParaRPr lang="en-US" sz="2800" kern="100" dirty="0">
              <a:effectLst/>
              <a:latin typeface="等线" panose="02010600030101010101" charset="-122"/>
              <a:ea typeface="等线" panose="02010600030101010101"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A719ADF-0A5F-4769-85CB-C52337976F6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1 P </a:t>
            </a:r>
            <a:r>
              <a:rPr lang="en-US" altLang="zh-CN" dirty="0" err="1"/>
              <a:t>P</a:t>
            </a:r>
            <a:r>
              <a:rPr lang="en-US" altLang="zh-CN" dirty="0"/>
              <a:t> T </a:t>
            </a:r>
            <a:r>
              <a:rPr lang="zh-CN" altLang="en-US" dirty="0"/>
              <a:t>模 板 网   </a:t>
            </a:r>
            <a:r>
              <a:rPr lang="en-US" altLang="zh-CN" dirty="0"/>
              <a:t>w </a:t>
            </a:r>
            <a:r>
              <a:rPr lang="en-US" altLang="zh-CN" dirty="0" err="1"/>
              <a:t>w</a:t>
            </a:r>
            <a:r>
              <a:rPr lang="en-US" altLang="zh-CN" dirty="0"/>
              <a:t> w.5 1 p </a:t>
            </a:r>
            <a:r>
              <a:rPr lang="en-US" altLang="zh-CN" dirty="0" err="1"/>
              <a:t>p</a:t>
            </a:r>
            <a:r>
              <a:rPr lang="en-US" altLang="zh-CN" dirty="0"/>
              <a:t> </a:t>
            </a:r>
            <a:r>
              <a:rPr lang="en-US" altLang="zh-CN" dirty="0" err="1"/>
              <a:t>tmoban.c</a:t>
            </a:r>
            <a:r>
              <a:rPr lang="en-US" altLang="zh-CN" dirty="0"/>
              <a:t> om</a:t>
            </a:r>
            <a:endParaRPr lang="zh-CN" altLang="en-US" dirty="0"/>
          </a:p>
        </p:txBody>
      </p:sp>
      <p:sp>
        <p:nvSpPr>
          <p:cNvPr id="4" name="灯片编号占位符 3"/>
          <p:cNvSpPr>
            <a:spLocks noGrp="1"/>
          </p:cNvSpPr>
          <p:nvPr>
            <p:ph type="sldNum" sz="quarter" idx="5"/>
          </p:nvPr>
        </p:nvSpPr>
        <p:spPr/>
        <p:txBody>
          <a:bodyPr/>
          <a:lstStyle/>
          <a:p>
            <a:fld id="{AA719ADF-0A5F-4769-85CB-C52337976F6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719ADF-0A5F-4769-85CB-C52337976F6C}"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719ADF-0A5F-4769-85CB-C52337976F6C}"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AA719ADF-0A5F-4769-85CB-C52337976F6C}"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719ADF-0A5F-4769-85CB-C52337976F6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alphaModFix amt="35000"/>
            <a:duotone>
              <a:schemeClr val="bg2">
                <a:shade val="45000"/>
                <a:satMod val="135000"/>
              </a:schemeClr>
              <a:prstClr val="white"/>
            </a:duotone>
          </a:blip>
          <a:stretch>
            <a:fillRect/>
          </a:stretch>
        </p:blipFill>
        <p:spPr>
          <a:xfrm>
            <a:off x="0" y="0"/>
            <a:ext cx="12192000" cy="6858000"/>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6FF9BE7-F275-4F3A-8731-B9CA0B18DED6}" type="datetimeFigureOut">
              <a:rPr lang="zh-CN" altLang="en-US" smtClean="0"/>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E0319-2105-4FFD-B2A8-7ACB101214D4}" type="slidenum">
              <a:rPr lang="zh-CN" altLang="en-US" smtClean="0"/>
              <a:t>‹#›</a:t>
            </a:fld>
            <a:endParaRPr lang="zh-CN" altLang="en-US"/>
          </a:p>
        </p:txBody>
      </p:sp>
    </p:spTree>
  </p:cSld>
  <p:clrMapOvr>
    <a:masterClrMapping/>
  </p:clrMapOvr>
  <p:transition spd="slow" advTm="300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screen">
            <a:alphaModFix amt="35000"/>
            <a:duotone>
              <a:schemeClr val="bg2">
                <a:shade val="45000"/>
                <a:satMod val="135000"/>
              </a:schemeClr>
              <a:prstClr val="white"/>
            </a:duotone>
          </a:blip>
          <a:stretch>
            <a:fillRect/>
          </a:stretch>
        </p:blipFill>
        <p:spPr>
          <a:xfrm>
            <a:off x="0" y="0"/>
            <a:ext cx="12192000" cy="6858000"/>
          </a:xfrm>
          <a:prstGeom prst="rect">
            <a:avLst/>
          </a:prstGeom>
        </p:spPr>
      </p:pic>
      <p:grpSp>
        <p:nvGrpSpPr>
          <p:cNvPr id="2" name="组合 1"/>
          <p:cNvGrpSpPr/>
          <p:nvPr userDrawn="1"/>
        </p:nvGrpSpPr>
        <p:grpSpPr>
          <a:xfrm>
            <a:off x="114835" y="5384801"/>
            <a:ext cx="3572726" cy="1473200"/>
            <a:chOff x="-590015" y="3754937"/>
            <a:chExt cx="7525386" cy="3103064"/>
          </a:xfrm>
        </p:grpSpPr>
        <p:sp>
          <p:nvSpPr>
            <p:cNvPr id="3" name="等腰三角形 2"/>
            <p:cNvSpPr/>
            <p:nvPr/>
          </p:nvSpPr>
          <p:spPr>
            <a:xfrm>
              <a:off x="2667419"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590015" y="3754937"/>
              <a:ext cx="6114184" cy="3103064"/>
            </a:xfrm>
            <a:prstGeom prst="triangle">
              <a:avLst/>
            </a:pr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9855200" y="-1"/>
            <a:ext cx="2147937" cy="895782"/>
            <a:chOff x="7689250" y="-2"/>
            <a:chExt cx="3912519" cy="1631688"/>
          </a:xfrm>
        </p:grpSpPr>
        <p:sp>
          <p:nvSpPr>
            <p:cNvPr id="6" name="等腰三角形 5"/>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8386742" y="-2"/>
              <a:ext cx="3215027" cy="1631688"/>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Tm="3000">
    <p:comb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F9BE7-F275-4F3A-8731-B9CA0B18DED6}" type="datetimeFigureOut">
              <a:rPr lang="zh-CN" altLang="en-US" smtClean="0"/>
              <a:t>2023/12/12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E0319-2105-4FFD-B2A8-7ACB101214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3000">
    <p:comb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xml"/><Relationship Id="rId7" Type="http://schemas.openxmlformats.org/officeDocument/2006/relationships/notesSlide" Target="../notesSlides/notesSlide1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11" Type="http://schemas.openxmlformats.org/officeDocument/2006/relationships/image" Target="../media/image19.png"/><Relationship Id="rId5" Type="http://schemas.openxmlformats.org/officeDocument/2006/relationships/tags" Target="../tags/tag7.xml"/><Relationship Id="rId10" Type="http://schemas.openxmlformats.org/officeDocument/2006/relationships/image" Target="../media/image18.png"/><Relationship Id="rId4" Type="http://schemas.openxmlformats.org/officeDocument/2006/relationships/tags" Target="../tags/tag6.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image" Target="../media/image2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7.xml"/><Relationship Id="rId7" Type="http://schemas.openxmlformats.org/officeDocument/2006/relationships/image" Target="../media/image2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5.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notesSlide" Target="../notesSlides/notesSlide19.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33.xml"/><Relationship Id="rId7" Type="http://schemas.openxmlformats.org/officeDocument/2006/relationships/notesSlide" Target="../notesSlides/notesSlide21.xml"/><Relationship Id="rId12" Type="http://schemas.openxmlformats.org/officeDocument/2006/relationships/image" Target="../media/image3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35.xml"/><Relationship Id="rId10" Type="http://schemas.openxmlformats.org/officeDocument/2006/relationships/image" Target="../media/image31.png"/><Relationship Id="rId4" Type="http://schemas.openxmlformats.org/officeDocument/2006/relationships/tags" Target="../tags/tag34.xml"/><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38.xml"/><Relationship Id="rId7" Type="http://schemas.openxmlformats.org/officeDocument/2006/relationships/image" Target="../media/image34.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22.xml"/><Relationship Id="rId11" Type="http://schemas.openxmlformats.org/officeDocument/2006/relationships/image" Target="../media/image38.png"/><Relationship Id="rId5" Type="http://schemas.openxmlformats.org/officeDocument/2006/relationships/slideLayout" Target="../slideLayouts/slideLayout2.xml"/><Relationship Id="rId10" Type="http://schemas.openxmlformats.org/officeDocument/2006/relationships/image" Target="../media/image37.png"/><Relationship Id="rId4" Type="http://schemas.openxmlformats.org/officeDocument/2006/relationships/tags" Target="../tags/tag39.xml"/><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slideLayout" Target="../slideLayouts/slideLayout2.xml"/><Relationship Id="rId7" Type="http://schemas.openxmlformats.org/officeDocument/2006/relationships/image" Target="../media/image41.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notesSlide" Target="../notesSlides/notesSlide23.xml"/><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2" name="直接连接符 91"/>
          <p:cNvCxnSpPr/>
          <p:nvPr/>
        </p:nvCxnSpPr>
        <p:spPr>
          <a:xfrm flipV="1">
            <a:off x="6265820" y="859600"/>
            <a:ext cx="5907480" cy="5996313"/>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0800000">
            <a:off x="5063162" y="-1"/>
            <a:ext cx="3021335" cy="153338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5435600" y="0"/>
            <a:ext cx="6756400" cy="3429000"/>
          </a:xfrm>
          <a:prstGeom prst="triangle">
            <a:avLst/>
          </a:pr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00198" y="979899"/>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10047662" y="5138051"/>
            <a:ext cx="3388938" cy="1719949"/>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7209115" y="4348127"/>
            <a:ext cx="4945378" cy="2509873"/>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427344" y="4528817"/>
            <a:ext cx="3977061" cy="1477328"/>
          </a:xfrm>
          <a:prstGeom prst="rect">
            <a:avLst/>
          </a:prstGeom>
          <a:noFill/>
        </p:spPr>
        <p:txBody>
          <a:bodyPr wrap="square" rtlCol="0">
            <a:spAutoFit/>
          </a:bodyPr>
          <a:lstStyle/>
          <a:p>
            <a:r>
              <a:rPr lang="en-US" altLang="zh-CN" b="1" dirty="0" err="1">
                <a:solidFill>
                  <a:schemeClr val="tx1">
                    <a:lumMod val="75000"/>
                    <a:lumOff val="25000"/>
                  </a:schemeClr>
                </a:solidFill>
                <a:latin typeface="+mn-ea"/>
                <a:cs typeface="+mn-ea"/>
                <a:sym typeface="+mn-lt"/>
              </a:rPr>
              <a:t>Ruoxin</a:t>
            </a:r>
            <a:r>
              <a:rPr lang="en-US" altLang="zh-CN" b="1" dirty="0">
                <a:solidFill>
                  <a:schemeClr val="tx1">
                    <a:lumMod val="75000"/>
                    <a:lumOff val="25000"/>
                  </a:schemeClr>
                </a:solidFill>
                <a:latin typeface="+mn-ea"/>
                <a:cs typeface="+mn-ea"/>
                <a:sym typeface="+mn-lt"/>
              </a:rPr>
              <a:t> WANG (2030026150)</a:t>
            </a:r>
          </a:p>
          <a:p>
            <a:r>
              <a:rPr lang="en-US" altLang="zh-CN" b="1" dirty="0">
                <a:solidFill>
                  <a:schemeClr val="tx1">
                    <a:lumMod val="75000"/>
                    <a:lumOff val="25000"/>
                  </a:schemeClr>
                </a:solidFill>
                <a:latin typeface="+mn-ea"/>
                <a:cs typeface="+mn-ea"/>
                <a:sym typeface="+mn-lt"/>
              </a:rPr>
              <a:t>Zhen HUANG (2030026066)</a:t>
            </a:r>
          </a:p>
          <a:p>
            <a:r>
              <a:rPr lang="en-US" altLang="zh-CN" b="1" dirty="0" err="1">
                <a:solidFill>
                  <a:schemeClr val="tx1">
                    <a:lumMod val="75000"/>
                    <a:lumOff val="25000"/>
                  </a:schemeClr>
                </a:solidFill>
                <a:latin typeface="+mn-ea"/>
                <a:cs typeface="+mn-ea"/>
                <a:sym typeface="+mn-lt"/>
              </a:rPr>
              <a:t>Wenhao</a:t>
            </a:r>
            <a:r>
              <a:rPr lang="en-US" altLang="zh-CN" b="1" dirty="0">
                <a:solidFill>
                  <a:schemeClr val="tx1">
                    <a:lumMod val="75000"/>
                    <a:lumOff val="25000"/>
                  </a:schemeClr>
                </a:solidFill>
                <a:latin typeface="+mn-ea"/>
                <a:cs typeface="+mn-ea"/>
                <a:sym typeface="+mn-lt"/>
              </a:rPr>
              <a:t> LI (2030026075)</a:t>
            </a:r>
          </a:p>
          <a:p>
            <a:r>
              <a:rPr lang="en-US" altLang="zh-CN" b="1" dirty="0">
                <a:solidFill>
                  <a:schemeClr val="tx1">
                    <a:lumMod val="75000"/>
                    <a:lumOff val="25000"/>
                  </a:schemeClr>
                </a:solidFill>
                <a:latin typeface="+mn-ea"/>
                <a:cs typeface="+mn-ea"/>
                <a:sym typeface="+mn-lt"/>
              </a:rPr>
              <a:t>Ailing HOU (2030026052)</a:t>
            </a:r>
          </a:p>
          <a:p>
            <a:r>
              <a:rPr lang="en-US" altLang="zh-CN" b="1" dirty="0" err="1">
                <a:solidFill>
                  <a:schemeClr val="tx1">
                    <a:lumMod val="75000"/>
                    <a:lumOff val="25000"/>
                  </a:schemeClr>
                </a:solidFill>
                <a:latin typeface="+mn-ea"/>
                <a:cs typeface="+mn-ea"/>
                <a:sym typeface="+mn-lt"/>
              </a:rPr>
              <a:t>Mincong</a:t>
            </a:r>
            <a:r>
              <a:rPr lang="en-US" altLang="zh-CN" b="1" dirty="0">
                <a:solidFill>
                  <a:schemeClr val="tx1">
                    <a:lumMod val="75000"/>
                    <a:lumOff val="25000"/>
                  </a:schemeClr>
                </a:solidFill>
                <a:latin typeface="+mn-ea"/>
                <a:cs typeface="+mn-ea"/>
                <a:sym typeface="+mn-lt"/>
              </a:rPr>
              <a:t> ZHU (2030031273)</a:t>
            </a:r>
          </a:p>
        </p:txBody>
      </p:sp>
      <p:grpSp>
        <p:nvGrpSpPr>
          <p:cNvPr id="49" name="组合 48"/>
          <p:cNvGrpSpPr/>
          <p:nvPr/>
        </p:nvGrpSpPr>
        <p:grpSpPr>
          <a:xfrm>
            <a:off x="7727697" y="2365972"/>
            <a:ext cx="2172206" cy="2172208"/>
            <a:chOff x="8278751" y="2618191"/>
            <a:chExt cx="2172206" cy="2172208"/>
          </a:xfrm>
        </p:grpSpPr>
        <p:sp>
          <p:nvSpPr>
            <p:cNvPr id="48" name="矩形 47"/>
            <p:cNvSpPr/>
            <p:nvPr/>
          </p:nvSpPr>
          <p:spPr>
            <a:xfrm rot="2700000">
              <a:off x="8278750" y="2618192"/>
              <a:ext cx="2172208" cy="2172206"/>
            </a:xfrm>
            <a:prstGeom prst="rect">
              <a:avLst/>
            </a:prstGeom>
            <a:noFill/>
            <a:ln w="25400">
              <a:solidFill>
                <a:srgbClr val="F5A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675169" y="2743678"/>
            <a:ext cx="1350338" cy="1370644"/>
            <a:chOff x="-675169" y="2743678"/>
            <a:chExt cx="1350338" cy="1370644"/>
          </a:xfrm>
        </p:grpSpPr>
        <p:sp>
          <p:nvSpPr>
            <p:cNvPr id="50" name="等腰三角形 49"/>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p:nvSpPr>
        <p:spPr>
          <a:xfrm>
            <a:off x="675169" y="1144205"/>
            <a:ext cx="11381193" cy="3139321"/>
          </a:xfrm>
          <a:prstGeom prst="rect">
            <a:avLst/>
          </a:prstGeom>
          <a:noFill/>
        </p:spPr>
        <p:txBody>
          <a:bodyPr wrap="none" rtlCol="0">
            <a:spAutoFit/>
          </a:bodyPr>
          <a:lstStyle/>
          <a:p>
            <a:r>
              <a:rPr lang="en-US" altLang="zh-CN" sz="6600" dirty="0">
                <a:solidFill>
                  <a:schemeClr val="tx1">
                    <a:lumMod val="95000"/>
                    <a:lumOff val="5000"/>
                  </a:schemeClr>
                </a:solidFill>
                <a:latin typeface="Cambria" panose="02040503050406030204" pitchFamily="18" charset="0"/>
                <a:ea typeface="优设标题黑" panose="00000500000000000000" pitchFamily="2" charset="-122"/>
                <a:cs typeface="+mn-ea"/>
                <a:sym typeface="+mn-lt"/>
              </a:rPr>
              <a:t>Customer</a:t>
            </a:r>
          </a:p>
          <a:p>
            <a:r>
              <a:rPr lang="en-US" altLang="zh-CN" sz="6600" dirty="0">
                <a:solidFill>
                  <a:schemeClr val="tx1">
                    <a:lumMod val="95000"/>
                    <a:lumOff val="5000"/>
                  </a:schemeClr>
                </a:solidFill>
                <a:latin typeface="Cambria" panose="02040503050406030204" pitchFamily="18" charset="0"/>
                <a:ea typeface="优设标题黑" panose="00000500000000000000" pitchFamily="2" charset="-122"/>
                <a:cs typeface="+mn-ea"/>
                <a:sym typeface="+mn-lt"/>
              </a:rPr>
              <a:t>Segmentation</a:t>
            </a:r>
            <a:r>
              <a:rPr lang="zh-CN" altLang="en-US" sz="6600" dirty="0">
                <a:solidFill>
                  <a:schemeClr val="tx1">
                    <a:lumMod val="95000"/>
                    <a:lumOff val="5000"/>
                  </a:schemeClr>
                </a:solidFill>
                <a:latin typeface="Cambria" panose="02040503050406030204" pitchFamily="18" charset="0"/>
                <a:ea typeface="优设标题黑" panose="00000500000000000000" pitchFamily="2" charset="-122"/>
                <a:cs typeface="+mn-ea"/>
                <a:sym typeface="+mn-lt"/>
              </a:rPr>
              <a:t> </a:t>
            </a:r>
            <a:r>
              <a:rPr lang="en-US" altLang="zh-CN" sz="6600" dirty="0">
                <a:solidFill>
                  <a:schemeClr val="tx1">
                    <a:lumMod val="95000"/>
                    <a:lumOff val="5000"/>
                  </a:schemeClr>
                </a:solidFill>
                <a:latin typeface="Cambria" panose="02040503050406030204" pitchFamily="18" charset="0"/>
                <a:ea typeface="优设标题黑" panose="00000500000000000000" pitchFamily="2" charset="-122"/>
                <a:cs typeface="+mn-ea"/>
                <a:sym typeface="+mn-lt"/>
              </a:rPr>
              <a:t>Using</a:t>
            </a:r>
          </a:p>
          <a:p>
            <a:r>
              <a:rPr lang="en-US" altLang="zh-CN" sz="6600" dirty="0">
                <a:solidFill>
                  <a:schemeClr val="tx1">
                    <a:lumMod val="95000"/>
                    <a:lumOff val="5000"/>
                  </a:schemeClr>
                </a:solidFill>
                <a:latin typeface="Cambria" panose="02040503050406030204" pitchFamily="18" charset="0"/>
                <a:ea typeface="优设标题黑" panose="00000500000000000000" pitchFamily="2" charset="-122"/>
                <a:cs typeface="+mn-ea"/>
                <a:sym typeface="+mn-lt"/>
              </a:rPr>
              <a:t>RFM, K-Means, Cohort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a:off x="2078906"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0015"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8068310" y="2745740"/>
            <a:ext cx="923290" cy="39243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8355965" y="2744470"/>
            <a:ext cx="1433830" cy="608965"/>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065145" y="2746375"/>
            <a:ext cx="5408295"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3327056" y="2799888"/>
            <a:ext cx="4873625" cy="521970"/>
          </a:xfrm>
          <a:prstGeom prst="rect">
            <a:avLst/>
          </a:prstGeom>
          <a:noFill/>
        </p:spPr>
        <p:txBody>
          <a:bodyPr wrap="none" rtlCol="0">
            <a:spAutoFit/>
          </a:bodyPr>
          <a:lstStyle/>
          <a:p>
            <a:pPr algn="l"/>
            <a:r>
              <a:rPr lang="en-US" altLang="zh-CN" sz="2800" b="1" dirty="0">
                <a:latin typeface="+mn-ea"/>
              </a:rPr>
              <a:t>Exploratory Data Analysis</a:t>
            </a:r>
          </a:p>
        </p:txBody>
      </p:sp>
      <p:grpSp>
        <p:nvGrpSpPr>
          <p:cNvPr id="49" name="组合 48"/>
          <p:cNvGrpSpPr/>
          <p:nvPr/>
        </p:nvGrpSpPr>
        <p:grpSpPr>
          <a:xfrm>
            <a:off x="5198498" y="1056606"/>
            <a:ext cx="1795004" cy="1269258"/>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7" name="文本框 46"/>
            <p:cNvSpPr txBox="1"/>
            <p:nvPr/>
          </p:nvSpPr>
          <p:spPr>
            <a:xfrm>
              <a:off x="8326019" y="3110575"/>
              <a:ext cx="2077667" cy="1282476"/>
            </a:xfrm>
            <a:prstGeom prst="rect">
              <a:avLst/>
            </a:prstGeom>
            <a:noFill/>
          </p:spPr>
          <p:txBody>
            <a:bodyPr wrap="square" rtlCol="0">
              <a:spAutoFit/>
            </a:bodyPr>
            <a:lstStyle/>
            <a:p>
              <a:pPr algn="ctr"/>
              <a:r>
                <a:rPr lang="en-US" altLang="zh-CN" sz="6600" b="1" dirty="0">
                  <a:solidFill>
                    <a:schemeClr val="bg1"/>
                  </a:solidFill>
                  <a:ea typeface="DOUYUFont2.0" pitchFamily="2" charset="-128"/>
                  <a:cs typeface="+mn-ea"/>
                  <a:sym typeface="+mn-lt"/>
                </a:rPr>
                <a:t>02</a:t>
              </a:r>
              <a:endParaRPr lang="zh-CN" altLang="en-US" sz="6600" b="1" dirty="0">
                <a:solidFill>
                  <a:schemeClr val="bg1"/>
                </a:solidFill>
                <a:ea typeface="DOUYUFont2.0" pitchFamily="2" charset="-128"/>
                <a:cs typeface="+mn-ea"/>
                <a:sym typeface="+mn-lt"/>
              </a:endParaRPr>
            </a:p>
          </p:txBody>
        </p:sp>
      </p:grpSp>
      <p:sp>
        <p:nvSpPr>
          <p:cNvPr id="59" name="等腰三角形 58"/>
          <p:cNvSpPr/>
          <p:nvPr/>
        </p:nvSpPr>
        <p:spPr>
          <a:xfrm rot="16200000">
            <a:off x="11000198" y="4920967"/>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068525" y="-1"/>
            <a:ext cx="3215026" cy="16316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4596765"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173435" y="360192"/>
            <a:ext cx="3745865" cy="521970"/>
          </a:xfrm>
          <a:prstGeom prst="rect">
            <a:avLst/>
          </a:prstGeom>
          <a:noFill/>
        </p:spPr>
        <p:txBody>
          <a:bodyPr wrap="none" rtlCol="0">
            <a:spAutoFit/>
          </a:bodyPr>
          <a:lstStyle/>
          <a:p>
            <a:r>
              <a:rPr lang="en-US" altLang="zh-CN" sz="2800" b="1" dirty="0">
                <a:latin typeface="+mn-ea"/>
              </a:rPr>
              <a:t>Descriptive Statistic</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3" name="图片 2"/>
          <p:cNvPicPr>
            <a:picLocks noChangeAspect="1"/>
          </p:cNvPicPr>
          <p:nvPr>
            <p:custDataLst>
              <p:tags r:id="rId1"/>
            </p:custDataLst>
          </p:nvPr>
        </p:nvPicPr>
        <p:blipFill>
          <a:blip r:embed="rId4"/>
          <a:stretch>
            <a:fillRect/>
          </a:stretch>
        </p:blipFill>
        <p:spPr>
          <a:xfrm>
            <a:off x="677545" y="2252345"/>
            <a:ext cx="10629265" cy="3119120"/>
          </a:xfrm>
          <a:prstGeom prst="rect">
            <a:avLst/>
          </a:prstGeom>
        </p:spPr>
      </p:pic>
      <p:sp>
        <p:nvSpPr>
          <p:cNvPr id="35" name="文本框 34"/>
          <p:cNvSpPr txBox="1"/>
          <p:nvPr/>
        </p:nvSpPr>
        <p:spPr>
          <a:xfrm>
            <a:off x="828040" y="1316990"/>
            <a:ext cx="7291070" cy="501650"/>
          </a:xfrm>
          <a:prstGeom prst="rect">
            <a:avLst/>
          </a:prstGeom>
          <a:noFill/>
        </p:spPr>
        <p:txBody>
          <a:bodyPr wrap="square" rtlCol="0">
            <a:noAutofit/>
          </a:bodyPr>
          <a:lstStyle/>
          <a:p>
            <a:r>
              <a:rPr lang="en-US" altLang="zh-CN">
                <a:latin typeface="微软雅黑" panose="020B0503020204020204" pitchFamily="34" charset="-122"/>
                <a:ea typeface="微软雅黑" panose="020B0503020204020204" pitchFamily="34" charset="-122"/>
              </a:rPr>
              <a:t>Data Overview</a:t>
            </a:r>
          </a:p>
          <a:p>
            <a:pPr indent="457200"/>
            <a:r>
              <a:rPr lang="en-US" altLang="zh-CN">
                <a:latin typeface="微软雅黑" panose="020B0503020204020204" pitchFamily="34" charset="-122"/>
                <a:ea typeface="微软雅黑" panose="020B0503020204020204" pitchFamily="34" charset="-122"/>
              </a:rPr>
              <a:t>- 5 catagorical variable &amp; 3 numerical varibale</a:t>
            </a:r>
          </a:p>
          <a:p>
            <a:endParaRPr lang="en-US" altLang="zh-C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5041900"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4164330" cy="521970"/>
          </a:xfrm>
          <a:prstGeom prst="rect">
            <a:avLst/>
          </a:prstGeom>
          <a:noFill/>
        </p:spPr>
        <p:txBody>
          <a:bodyPr wrap="none" rtlCol="0">
            <a:spAutoFit/>
          </a:bodyPr>
          <a:lstStyle/>
          <a:p>
            <a:r>
              <a:rPr lang="en-US" altLang="zh-CN" sz="2800" b="1" dirty="0">
                <a:latin typeface="+mn-ea"/>
              </a:rPr>
              <a:t>Quantity vs. UnitPrice</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02</a:t>
            </a:r>
            <a:endParaRPr lang="zh-CN" altLang="en-US" sz="3200" b="1" dirty="0">
              <a:solidFill>
                <a:schemeClr val="bg1"/>
              </a:solidFill>
              <a:ea typeface="DOUYUFont2.0" pitchFamily="2" charset="-128"/>
              <a:cs typeface="+mn-ea"/>
              <a:sym typeface="+mn-lt"/>
            </a:endParaRPr>
          </a:p>
        </p:txBody>
      </p:sp>
      <p:pic>
        <p:nvPicPr>
          <p:cNvPr id="12" name="图片 11"/>
          <p:cNvPicPr>
            <a:picLocks noChangeAspect="1"/>
          </p:cNvPicPr>
          <p:nvPr>
            <p:custDataLst>
              <p:tags r:id="rId1"/>
            </p:custDataLst>
          </p:nvPr>
        </p:nvPicPr>
        <p:blipFill>
          <a:blip r:embed="rId8"/>
          <a:stretch>
            <a:fillRect/>
          </a:stretch>
        </p:blipFill>
        <p:spPr>
          <a:xfrm>
            <a:off x="1063625" y="1404620"/>
            <a:ext cx="6034405" cy="3813175"/>
          </a:xfrm>
          <a:prstGeom prst="rect">
            <a:avLst/>
          </a:prstGeom>
        </p:spPr>
      </p:pic>
      <p:sp>
        <p:nvSpPr>
          <p:cNvPr id="15" name="îṡlíďê"/>
          <p:cNvSpPr/>
          <p:nvPr>
            <p:custDataLst>
              <p:tags r:id="rId2"/>
            </p:custDataLst>
          </p:nvPr>
        </p:nvSpPr>
        <p:spPr>
          <a:xfrm>
            <a:off x="1291590" y="5556093"/>
            <a:ext cx="586874" cy="546828"/>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tx1">
              <a:lumMod val="95000"/>
              <a:lumOff val="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i="1">
              <a:solidFill>
                <a:schemeClr val="tx1"/>
              </a:solidFill>
              <a:cs typeface="+mn-ea"/>
              <a:sym typeface="+mn-lt"/>
            </a:endParaRPr>
          </a:p>
        </p:txBody>
      </p:sp>
      <p:pic>
        <p:nvPicPr>
          <p:cNvPr id="16" name="图片 15"/>
          <p:cNvPicPr>
            <a:picLocks noChangeAspect="1"/>
          </p:cNvPicPr>
          <p:nvPr>
            <p:custDataLst>
              <p:tags r:id="rId3"/>
            </p:custDataLst>
          </p:nvPr>
        </p:nvPicPr>
        <p:blipFill>
          <a:blip r:embed="rId9"/>
          <a:stretch>
            <a:fillRect/>
          </a:stretch>
        </p:blipFill>
        <p:spPr>
          <a:xfrm>
            <a:off x="2185670" y="5710555"/>
            <a:ext cx="7686040" cy="409575"/>
          </a:xfrm>
          <a:prstGeom prst="rect">
            <a:avLst/>
          </a:prstGeom>
        </p:spPr>
      </p:pic>
      <p:pic>
        <p:nvPicPr>
          <p:cNvPr id="51" name="图片 50"/>
          <p:cNvPicPr>
            <a:picLocks noChangeAspect="1"/>
          </p:cNvPicPr>
          <p:nvPr>
            <p:custDataLst>
              <p:tags r:id="rId4"/>
            </p:custDataLst>
          </p:nvPr>
        </p:nvPicPr>
        <p:blipFill>
          <a:blip r:embed="rId10"/>
          <a:stretch>
            <a:fillRect/>
          </a:stretch>
        </p:blipFill>
        <p:spPr>
          <a:xfrm>
            <a:off x="5356225" y="1271905"/>
            <a:ext cx="6663690" cy="1343025"/>
          </a:xfrm>
          <a:prstGeom prst="rect">
            <a:avLst/>
          </a:prstGeom>
        </p:spPr>
      </p:pic>
      <p:pic>
        <p:nvPicPr>
          <p:cNvPr id="52" name="图片 51"/>
          <p:cNvPicPr>
            <a:picLocks noChangeAspect="1"/>
          </p:cNvPicPr>
          <p:nvPr>
            <p:custDataLst>
              <p:tags r:id="rId5"/>
            </p:custDataLst>
          </p:nvPr>
        </p:nvPicPr>
        <p:blipFill>
          <a:blip r:embed="rId11"/>
          <a:stretch>
            <a:fillRect/>
          </a:stretch>
        </p:blipFill>
        <p:spPr>
          <a:xfrm>
            <a:off x="5290185" y="2790190"/>
            <a:ext cx="6690360" cy="6756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a:blip r:embed="rId5"/>
          <a:stretch>
            <a:fillRect/>
          </a:stretch>
        </p:blipFill>
        <p:spPr>
          <a:xfrm>
            <a:off x="-346710" y="1727200"/>
            <a:ext cx="6721475" cy="4050030"/>
          </a:xfrm>
          <a:prstGeom prst="rect">
            <a:avLst/>
          </a:prstGeom>
        </p:spPr>
      </p:pic>
      <p:sp>
        <p:nvSpPr>
          <p:cNvPr id="53" name="平行四边形 52"/>
          <p:cNvSpPr/>
          <p:nvPr/>
        </p:nvSpPr>
        <p:spPr>
          <a:xfrm>
            <a:off x="579755" y="304800"/>
            <a:ext cx="4969510"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140415" y="360192"/>
            <a:ext cx="4232910" cy="521970"/>
          </a:xfrm>
          <a:prstGeom prst="rect">
            <a:avLst/>
          </a:prstGeom>
          <a:noFill/>
        </p:spPr>
        <p:txBody>
          <a:bodyPr wrap="none" rtlCol="0">
            <a:spAutoFit/>
          </a:bodyPr>
          <a:lstStyle/>
          <a:p>
            <a:r>
              <a:rPr lang="en-US" altLang="zh-CN" sz="2800" b="1" dirty="0">
                <a:latin typeface="+mn-ea"/>
              </a:rPr>
              <a:t>Customers Exploration</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04</a:t>
            </a:r>
            <a:endParaRPr lang="zh-CN" altLang="en-US" sz="3200" b="1" dirty="0">
              <a:solidFill>
                <a:schemeClr val="bg1"/>
              </a:solidFill>
              <a:ea typeface="DOUYUFont2.0" pitchFamily="2" charset="-128"/>
              <a:cs typeface="+mn-ea"/>
              <a:sym typeface="+mn-lt"/>
            </a:endParaRPr>
          </a:p>
        </p:txBody>
      </p:sp>
      <p:sp>
        <p:nvSpPr>
          <p:cNvPr id="15" name="îṡlíďê"/>
          <p:cNvSpPr/>
          <p:nvPr/>
        </p:nvSpPr>
        <p:spPr>
          <a:xfrm>
            <a:off x="4520565" y="998698"/>
            <a:ext cx="586874" cy="546828"/>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tx1">
              <a:lumMod val="95000"/>
              <a:lumOff val="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i="1">
              <a:solidFill>
                <a:schemeClr val="tx1"/>
              </a:solidFill>
              <a:cs typeface="+mn-ea"/>
              <a:sym typeface="+mn-lt"/>
            </a:endParaRPr>
          </a:p>
        </p:txBody>
      </p:sp>
      <p:cxnSp>
        <p:nvCxnSpPr>
          <p:cNvPr id="22" name="直接连接符 21"/>
          <p:cNvCxnSpPr/>
          <p:nvPr/>
        </p:nvCxnSpPr>
        <p:spPr>
          <a:xfrm flipV="1">
            <a:off x="5425440" y="1521349"/>
            <a:ext cx="1693545" cy="444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425440" y="1067435"/>
            <a:ext cx="2661920" cy="337185"/>
          </a:xfrm>
          <a:prstGeom prst="rect">
            <a:avLst/>
          </a:prstGeom>
          <a:noFill/>
        </p:spPr>
        <p:txBody>
          <a:bodyPr wrap="square">
            <a:spAutoFit/>
          </a:bodyPr>
          <a:lstStyle/>
          <a:p>
            <a:r>
              <a:rPr lang="en-US" altLang="zh-CN" sz="1600" b="1" dirty="0">
                <a:solidFill>
                  <a:schemeClr val="tx1">
                    <a:lumMod val="50000"/>
                  </a:schemeClr>
                </a:solidFill>
              </a:rPr>
              <a:t>UK Dominent</a:t>
            </a:r>
          </a:p>
        </p:txBody>
      </p:sp>
      <p:pic>
        <p:nvPicPr>
          <p:cNvPr id="14" name="图片 13"/>
          <p:cNvPicPr>
            <a:picLocks noChangeAspect="1"/>
          </p:cNvPicPr>
          <p:nvPr>
            <p:custDataLst>
              <p:tags r:id="rId2"/>
            </p:custDataLst>
          </p:nvPr>
        </p:nvPicPr>
        <p:blipFill>
          <a:blip r:embed="rId6"/>
          <a:stretch>
            <a:fillRect/>
          </a:stretch>
        </p:blipFill>
        <p:spPr>
          <a:xfrm>
            <a:off x="6171565" y="1866265"/>
            <a:ext cx="5923280" cy="38182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5361305"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4347210" cy="521970"/>
          </a:xfrm>
          <a:prstGeom prst="rect">
            <a:avLst/>
          </a:prstGeom>
          <a:noFill/>
        </p:spPr>
        <p:txBody>
          <a:bodyPr wrap="none" rtlCol="0">
            <a:spAutoFit/>
          </a:bodyPr>
          <a:lstStyle/>
          <a:p>
            <a:r>
              <a:rPr lang="en-US" altLang="zh-CN" sz="2800" b="1" dirty="0">
                <a:latin typeface="+mn-ea"/>
              </a:rPr>
              <a:t>UK Market Exploration</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05</a:t>
            </a:r>
            <a:endParaRPr lang="zh-CN" altLang="en-US" sz="3200" b="1" dirty="0">
              <a:solidFill>
                <a:schemeClr val="bg1"/>
              </a:solidFill>
              <a:ea typeface="DOUYUFont2.0" pitchFamily="2" charset="-128"/>
              <a:cs typeface="+mn-ea"/>
              <a:sym typeface="+mn-lt"/>
            </a:endParaRPr>
          </a:p>
        </p:txBody>
      </p:sp>
      <p:pic>
        <p:nvPicPr>
          <p:cNvPr id="7" name="图片 6"/>
          <p:cNvPicPr>
            <a:picLocks noChangeAspect="1"/>
          </p:cNvPicPr>
          <p:nvPr>
            <p:custDataLst>
              <p:tags r:id="rId1"/>
            </p:custDataLst>
          </p:nvPr>
        </p:nvPicPr>
        <p:blipFill>
          <a:blip r:embed="rId4"/>
          <a:stretch>
            <a:fillRect/>
          </a:stretch>
        </p:blipFill>
        <p:spPr>
          <a:xfrm>
            <a:off x="1631950" y="1439545"/>
            <a:ext cx="6972300" cy="41433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a:off x="2078906"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0015"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8333580" y="2736757"/>
            <a:ext cx="772656" cy="392138"/>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8704650" y="2734911"/>
            <a:ext cx="1200213" cy="60913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603521" y="2736758"/>
            <a:ext cx="4984958"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4286541" y="2752898"/>
            <a:ext cx="3620135" cy="521970"/>
          </a:xfrm>
          <a:prstGeom prst="rect">
            <a:avLst/>
          </a:prstGeom>
          <a:noFill/>
        </p:spPr>
        <p:txBody>
          <a:bodyPr wrap="none" rtlCol="0">
            <a:spAutoFit/>
          </a:bodyPr>
          <a:lstStyle/>
          <a:p>
            <a:r>
              <a:rPr lang="en-US" altLang="zh-CN" sz="2800" b="1" dirty="0">
                <a:cs typeface="+mn-ea"/>
                <a:sym typeface="+mn-lt"/>
              </a:rPr>
              <a:t>Data Preprocessing</a:t>
            </a:r>
          </a:p>
        </p:txBody>
      </p:sp>
      <p:grpSp>
        <p:nvGrpSpPr>
          <p:cNvPr id="49" name="组合 48"/>
          <p:cNvGrpSpPr/>
          <p:nvPr/>
        </p:nvGrpSpPr>
        <p:grpSpPr>
          <a:xfrm>
            <a:off x="5198498" y="1056606"/>
            <a:ext cx="1795004" cy="1269258"/>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7" name="文本框 46"/>
            <p:cNvSpPr txBox="1"/>
            <p:nvPr/>
          </p:nvSpPr>
          <p:spPr>
            <a:xfrm>
              <a:off x="8326019" y="3110575"/>
              <a:ext cx="2077667" cy="1282476"/>
            </a:xfrm>
            <a:prstGeom prst="rect">
              <a:avLst/>
            </a:prstGeom>
            <a:noFill/>
          </p:spPr>
          <p:txBody>
            <a:bodyPr wrap="square" rtlCol="0">
              <a:spAutoFit/>
            </a:bodyPr>
            <a:lstStyle/>
            <a:p>
              <a:pPr algn="ctr"/>
              <a:r>
                <a:rPr lang="en-US" altLang="zh-CN" sz="6600" b="1" dirty="0">
                  <a:solidFill>
                    <a:schemeClr val="bg1"/>
                  </a:solidFill>
                  <a:ea typeface="DOUYUFont2.0" pitchFamily="2" charset="-128"/>
                  <a:cs typeface="+mn-ea"/>
                  <a:sym typeface="+mn-lt"/>
                </a:rPr>
                <a:t>03</a:t>
              </a:r>
              <a:endParaRPr lang="zh-CN" altLang="en-US" sz="6600" b="1" dirty="0">
                <a:solidFill>
                  <a:schemeClr val="bg1"/>
                </a:solidFill>
                <a:ea typeface="DOUYUFont2.0" pitchFamily="2" charset="-128"/>
                <a:cs typeface="+mn-ea"/>
                <a:sym typeface="+mn-lt"/>
              </a:endParaRPr>
            </a:p>
          </p:txBody>
        </p:sp>
      </p:grpSp>
      <p:sp>
        <p:nvSpPr>
          <p:cNvPr id="59" name="等腰三角形 58"/>
          <p:cNvSpPr/>
          <p:nvPr/>
        </p:nvSpPr>
        <p:spPr>
          <a:xfrm rot="16200000">
            <a:off x="11000198" y="4920967"/>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068525" y="-1"/>
            <a:ext cx="3215026" cy="16316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5008880"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3982085" cy="521970"/>
          </a:xfrm>
          <a:prstGeom prst="rect">
            <a:avLst/>
          </a:prstGeom>
          <a:noFill/>
        </p:spPr>
        <p:txBody>
          <a:bodyPr wrap="none" rtlCol="0">
            <a:spAutoFit/>
          </a:bodyPr>
          <a:lstStyle/>
          <a:p>
            <a:r>
              <a:rPr lang="en-US" altLang="zh-CN" sz="2800" b="1" dirty="0">
                <a:latin typeface="+mn-ea"/>
              </a:rPr>
              <a:t>Data Transformation</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02</a:t>
            </a:r>
            <a:endParaRPr lang="zh-CN" altLang="en-US" sz="3200" b="1" dirty="0">
              <a:solidFill>
                <a:schemeClr val="bg1"/>
              </a:solidFill>
              <a:ea typeface="DOUYUFont2.0" pitchFamily="2" charset="-128"/>
              <a:cs typeface="+mn-ea"/>
              <a:sym typeface="+mn-lt"/>
            </a:endParaRPr>
          </a:p>
        </p:txBody>
      </p:sp>
      <p:pic>
        <p:nvPicPr>
          <p:cNvPr id="3" name="图片 2"/>
          <p:cNvPicPr>
            <a:picLocks noChangeAspect="1"/>
          </p:cNvPicPr>
          <p:nvPr>
            <p:custDataLst>
              <p:tags r:id="rId1"/>
            </p:custDataLst>
          </p:nvPr>
        </p:nvPicPr>
        <p:blipFill>
          <a:blip r:embed="rId7"/>
          <a:stretch>
            <a:fillRect/>
          </a:stretch>
        </p:blipFill>
        <p:spPr>
          <a:xfrm>
            <a:off x="784225" y="1583690"/>
            <a:ext cx="5037455" cy="3337560"/>
          </a:xfrm>
          <a:prstGeom prst="rect">
            <a:avLst/>
          </a:prstGeom>
        </p:spPr>
      </p:pic>
      <p:sp>
        <p:nvSpPr>
          <p:cNvPr id="15" name="îṡlíďê"/>
          <p:cNvSpPr/>
          <p:nvPr>
            <p:custDataLst>
              <p:tags r:id="rId2"/>
            </p:custDataLst>
          </p:nvPr>
        </p:nvSpPr>
        <p:spPr>
          <a:xfrm>
            <a:off x="553085" y="5130643"/>
            <a:ext cx="586874" cy="546828"/>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tx1">
              <a:lumMod val="95000"/>
              <a:lumOff val="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i="1">
              <a:solidFill>
                <a:schemeClr val="tx1"/>
              </a:solidFill>
              <a:cs typeface="+mn-ea"/>
              <a:sym typeface="+mn-lt"/>
            </a:endParaRPr>
          </a:p>
        </p:txBody>
      </p:sp>
      <p:sp>
        <p:nvSpPr>
          <p:cNvPr id="6" name="文本框 5"/>
          <p:cNvSpPr txBox="1"/>
          <p:nvPr/>
        </p:nvSpPr>
        <p:spPr>
          <a:xfrm>
            <a:off x="1291590" y="5285105"/>
            <a:ext cx="4529455" cy="36830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Delete the Invoiceno starts with A or C</a:t>
            </a:r>
          </a:p>
        </p:txBody>
      </p:sp>
      <p:sp>
        <p:nvSpPr>
          <p:cNvPr id="7" name="îṡlíďê"/>
          <p:cNvSpPr/>
          <p:nvPr>
            <p:custDataLst>
              <p:tags r:id="rId3"/>
            </p:custDataLst>
          </p:nvPr>
        </p:nvSpPr>
        <p:spPr>
          <a:xfrm>
            <a:off x="6170295" y="2554448"/>
            <a:ext cx="586874" cy="546828"/>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tx1">
              <a:lumMod val="95000"/>
              <a:lumOff val="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i="1">
              <a:solidFill>
                <a:schemeClr val="tx1"/>
              </a:solidFill>
              <a:cs typeface="+mn-ea"/>
              <a:sym typeface="+mn-lt"/>
            </a:endParaRPr>
          </a:p>
        </p:txBody>
      </p:sp>
      <p:sp>
        <p:nvSpPr>
          <p:cNvPr id="8" name="文本框 7"/>
          <p:cNvSpPr txBox="1"/>
          <p:nvPr/>
        </p:nvSpPr>
        <p:spPr>
          <a:xfrm>
            <a:off x="7145655" y="2692400"/>
            <a:ext cx="4064000" cy="36830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Create new variable</a:t>
            </a:r>
          </a:p>
        </p:txBody>
      </p:sp>
      <p:pic>
        <p:nvPicPr>
          <p:cNvPr id="17" name="图片 16"/>
          <p:cNvPicPr>
            <a:picLocks noChangeAspect="1"/>
          </p:cNvPicPr>
          <p:nvPr>
            <p:custDataLst>
              <p:tags r:id="rId4"/>
            </p:custDataLst>
          </p:nvPr>
        </p:nvPicPr>
        <p:blipFill>
          <a:blip r:embed="rId8"/>
          <a:stretch>
            <a:fillRect/>
          </a:stretch>
        </p:blipFill>
        <p:spPr>
          <a:xfrm>
            <a:off x="6111875" y="3436620"/>
            <a:ext cx="6080125"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3523615"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2568575" cy="521970"/>
          </a:xfrm>
          <a:prstGeom prst="rect">
            <a:avLst/>
          </a:prstGeom>
          <a:noFill/>
        </p:spPr>
        <p:txBody>
          <a:bodyPr wrap="none" rtlCol="0">
            <a:spAutoFit/>
          </a:bodyPr>
          <a:lstStyle/>
          <a:p>
            <a:r>
              <a:rPr lang="en-US" altLang="zh-CN" sz="2800" b="1" dirty="0">
                <a:latin typeface="+mn-ea"/>
              </a:rPr>
              <a:t>Missing Value</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02</a:t>
            </a:r>
            <a:endParaRPr lang="zh-CN" altLang="en-US" sz="3200" b="1" dirty="0">
              <a:solidFill>
                <a:schemeClr val="bg1"/>
              </a:solidFill>
              <a:ea typeface="DOUYUFont2.0" pitchFamily="2" charset="-128"/>
              <a:cs typeface="+mn-ea"/>
              <a:sym typeface="+mn-lt"/>
            </a:endParaRPr>
          </a:p>
        </p:txBody>
      </p:sp>
      <p:pic>
        <p:nvPicPr>
          <p:cNvPr id="3" name="图片 2"/>
          <p:cNvPicPr>
            <a:picLocks noChangeAspect="1"/>
          </p:cNvPicPr>
          <p:nvPr>
            <p:custDataLst>
              <p:tags r:id="rId1"/>
            </p:custDataLst>
          </p:nvPr>
        </p:nvPicPr>
        <p:blipFill>
          <a:blip r:embed="rId6"/>
          <a:stretch>
            <a:fillRect/>
          </a:stretch>
        </p:blipFill>
        <p:spPr>
          <a:xfrm>
            <a:off x="92075" y="2275840"/>
            <a:ext cx="6459855" cy="3915410"/>
          </a:xfrm>
          <a:prstGeom prst="rect">
            <a:avLst/>
          </a:prstGeom>
        </p:spPr>
      </p:pic>
      <p:pic>
        <p:nvPicPr>
          <p:cNvPr id="6" name="图片 5"/>
          <p:cNvPicPr>
            <a:picLocks noChangeAspect="1"/>
          </p:cNvPicPr>
          <p:nvPr>
            <p:custDataLst>
              <p:tags r:id="rId2"/>
            </p:custDataLst>
          </p:nvPr>
        </p:nvPicPr>
        <p:blipFill>
          <a:blip r:embed="rId7"/>
          <a:stretch>
            <a:fillRect/>
          </a:stretch>
        </p:blipFill>
        <p:spPr>
          <a:xfrm>
            <a:off x="1210310" y="1402080"/>
            <a:ext cx="9377680" cy="589280"/>
          </a:xfrm>
          <a:prstGeom prst="rect">
            <a:avLst/>
          </a:prstGeom>
        </p:spPr>
      </p:pic>
      <p:pic>
        <p:nvPicPr>
          <p:cNvPr id="7" name="图片 6"/>
          <p:cNvPicPr>
            <a:picLocks noChangeAspect="1"/>
          </p:cNvPicPr>
          <p:nvPr>
            <p:custDataLst>
              <p:tags r:id="rId3"/>
            </p:custDataLst>
          </p:nvPr>
        </p:nvPicPr>
        <p:blipFill>
          <a:blip r:embed="rId8"/>
          <a:stretch>
            <a:fillRect/>
          </a:stretch>
        </p:blipFill>
        <p:spPr>
          <a:xfrm>
            <a:off x="6287770" y="2357120"/>
            <a:ext cx="6017895" cy="36264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a:off x="2078906"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0015"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8333580" y="2736757"/>
            <a:ext cx="772656" cy="392138"/>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8704650" y="2734911"/>
            <a:ext cx="1200213" cy="60913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603521" y="2736758"/>
            <a:ext cx="4984958"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4501171" y="2800523"/>
            <a:ext cx="2993390" cy="521970"/>
          </a:xfrm>
          <a:prstGeom prst="rect">
            <a:avLst/>
          </a:prstGeom>
          <a:noFill/>
        </p:spPr>
        <p:txBody>
          <a:bodyPr wrap="none" rtlCol="0">
            <a:spAutoFit/>
          </a:bodyPr>
          <a:lstStyle/>
          <a:p>
            <a:pPr algn="l"/>
            <a:r>
              <a:rPr lang="zh-CN" altLang="en-US" sz="2800" b="1" dirty="0">
                <a:latin typeface="+mn-ea"/>
              </a:rPr>
              <a:t>RFM ANALYSIS</a:t>
            </a:r>
          </a:p>
        </p:txBody>
      </p:sp>
      <p:grpSp>
        <p:nvGrpSpPr>
          <p:cNvPr id="49" name="组合 48"/>
          <p:cNvGrpSpPr/>
          <p:nvPr/>
        </p:nvGrpSpPr>
        <p:grpSpPr>
          <a:xfrm>
            <a:off x="5198498" y="1056606"/>
            <a:ext cx="1795004" cy="1269258"/>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7" name="文本框 46"/>
            <p:cNvSpPr txBox="1"/>
            <p:nvPr/>
          </p:nvSpPr>
          <p:spPr>
            <a:xfrm>
              <a:off x="8326019" y="3110575"/>
              <a:ext cx="2077667" cy="1281098"/>
            </a:xfrm>
            <a:prstGeom prst="rect">
              <a:avLst/>
            </a:prstGeom>
            <a:noFill/>
          </p:spPr>
          <p:txBody>
            <a:bodyPr wrap="square" rtlCol="0">
              <a:spAutoFit/>
            </a:bodyPr>
            <a:lstStyle/>
            <a:p>
              <a:pPr algn="ctr"/>
              <a:r>
                <a:rPr lang="en-US" altLang="zh-CN" sz="6600" b="1" dirty="0">
                  <a:solidFill>
                    <a:schemeClr val="bg1"/>
                  </a:solidFill>
                  <a:ea typeface="DOUYUFont2.0" pitchFamily="2" charset="-128"/>
                  <a:cs typeface="+mn-ea"/>
                  <a:sym typeface="+mn-lt"/>
                </a:rPr>
                <a:t>04</a:t>
              </a:r>
              <a:endParaRPr lang="zh-CN" altLang="en-US" sz="6600" b="1" dirty="0">
                <a:solidFill>
                  <a:schemeClr val="bg1"/>
                </a:solidFill>
                <a:ea typeface="DOUYUFont2.0" pitchFamily="2" charset="-128"/>
                <a:cs typeface="+mn-ea"/>
                <a:sym typeface="+mn-lt"/>
              </a:endParaRPr>
            </a:p>
          </p:txBody>
        </p:sp>
      </p:grpSp>
      <p:sp>
        <p:nvSpPr>
          <p:cNvPr id="59" name="等腰三角形 58"/>
          <p:cNvSpPr/>
          <p:nvPr/>
        </p:nvSpPr>
        <p:spPr>
          <a:xfrm rot="16200000">
            <a:off x="11000198" y="4920967"/>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068525" y="-1"/>
            <a:ext cx="3215026" cy="16316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313055" y="1623695"/>
            <a:ext cx="7190105" cy="48856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579755" y="304800"/>
            <a:ext cx="3670300"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2479675" cy="521970"/>
          </a:xfrm>
          <a:prstGeom prst="rect">
            <a:avLst/>
          </a:prstGeom>
          <a:noFill/>
        </p:spPr>
        <p:txBody>
          <a:bodyPr wrap="none" rtlCol="0">
            <a:spAutoFit/>
          </a:bodyPr>
          <a:lstStyle/>
          <a:p>
            <a:r>
              <a:rPr lang="en-US" altLang="zh-CN" sz="2800" b="1" dirty="0">
                <a:latin typeface="+mn-ea"/>
              </a:rPr>
              <a:t>What is RMF</a:t>
            </a:r>
            <a:endParaRPr lang="zh-CN" altLang="en-US" sz="2800" b="1" dirty="0">
              <a:latin typeface="+mn-ea"/>
              <a:ea typeface="宋体" panose="02010600030101010101" pitchFamily="2" charset="-122"/>
            </a:endParaRP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33985" y="304800"/>
            <a:ext cx="1108710" cy="58356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3" name="图片 2"/>
          <p:cNvPicPr>
            <a:picLocks noChangeAspect="1"/>
          </p:cNvPicPr>
          <p:nvPr>
            <p:custDataLst>
              <p:tags r:id="rId2"/>
            </p:custDataLst>
          </p:nvPr>
        </p:nvPicPr>
        <p:blipFill>
          <a:blip r:embed="rId14"/>
          <a:srcRect l="8741" t="3238" r="6917"/>
          <a:stretch>
            <a:fillRect/>
          </a:stretch>
        </p:blipFill>
        <p:spPr>
          <a:xfrm>
            <a:off x="453390" y="1770380"/>
            <a:ext cx="6868160" cy="4592320"/>
          </a:xfrm>
          <a:prstGeom prst="rect">
            <a:avLst/>
          </a:prstGeom>
        </p:spPr>
      </p:pic>
      <p:sp>
        <p:nvSpPr>
          <p:cNvPr id="11" name="平行四边形 10"/>
          <p:cNvSpPr/>
          <p:nvPr>
            <p:custDataLst>
              <p:tags r:id="rId3"/>
            </p:custDataLst>
          </p:nvPr>
        </p:nvSpPr>
        <p:spPr>
          <a:xfrm>
            <a:off x="7931150" y="1713230"/>
            <a:ext cx="1874520" cy="410210"/>
          </a:xfrm>
          <a:prstGeom prst="parallelogram">
            <a:avLst>
              <a:gd name="adj" fmla="val 0"/>
            </a:avLst>
          </a:prstGeom>
          <a:solidFill>
            <a:srgbClr val="F5A9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7833950" y="1724559"/>
            <a:ext cx="3810000" cy="1021715"/>
            <a:chOff x="558799" y="3032354"/>
            <a:chExt cx="3810000" cy="1021715"/>
          </a:xfrm>
        </p:grpSpPr>
        <p:sp>
          <p:nvSpPr>
            <p:cNvPr id="26" name="文本框 25"/>
            <p:cNvSpPr txBox="1"/>
            <p:nvPr>
              <p:custDataLst>
                <p:tags r:id="rId10"/>
              </p:custDataLst>
            </p:nvPr>
          </p:nvSpPr>
          <p:spPr>
            <a:xfrm>
              <a:off x="718819" y="3032354"/>
              <a:ext cx="1811020" cy="398780"/>
            </a:xfrm>
            <a:prstGeom prst="rect">
              <a:avLst/>
            </a:prstGeom>
            <a:noFill/>
          </p:spPr>
          <p:txBody>
            <a:bodyPr wrap="square">
              <a:spAutoFit/>
            </a:bodyPr>
            <a:lstStyle/>
            <a:p>
              <a:r>
                <a:rPr lang="en-US" altLang="zh-CN" sz="2000" b="1" dirty="0">
                  <a:solidFill>
                    <a:schemeClr val="tx1">
                      <a:lumMod val="50000"/>
                    </a:schemeClr>
                  </a:solidFill>
                </a:rPr>
                <a:t>Recency (R)</a:t>
              </a:r>
              <a:endParaRPr lang="zh-CN" altLang="en-US" sz="2000" b="1" dirty="0">
                <a:solidFill>
                  <a:schemeClr val="tx1">
                    <a:lumMod val="50000"/>
                  </a:schemeClr>
                </a:solidFill>
                <a:ea typeface="宋体" panose="02010600030101010101" pitchFamily="2" charset="-122"/>
              </a:endParaRPr>
            </a:p>
          </p:txBody>
        </p:sp>
        <p:sp>
          <p:nvSpPr>
            <p:cNvPr id="27" name="文本框 26"/>
            <p:cNvSpPr txBox="1"/>
            <p:nvPr>
              <p:custDataLst>
                <p:tags r:id="rId11"/>
              </p:custDataLst>
            </p:nvPr>
          </p:nvSpPr>
          <p:spPr>
            <a:xfrm>
              <a:off x="558799" y="3547339"/>
              <a:ext cx="3810000" cy="506730"/>
            </a:xfrm>
            <a:prstGeom prst="rect">
              <a:avLst/>
            </a:prstGeom>
            <a:noFill/>
          </p:spPr>
          <p:txBody>
            <a:bodyPr wrap="square">
              <a:spAutoFit/>
            </a:bodyPr>
            <a:lstStyle/>
            <a:p>
              <a:pPr>
                <a:lnSpc>
                  <a:spcPct val="150000"/>
                </a:lnSpc>
              </a:pPr>
              <a:r>
                <a:rPr lang="zh-CN" altLang="en-US" dirty="0">
                  <a:solidFill>
                    <a:schemeClr val="tx1">
                      <a:lumMod val="75000"/>
                      <a:lumOff val="25000"/>
                    </a:schemeClr>
                  </a:solidFill>
                </a:rPr>
                <a:t>Time since the last purchase.</a:t>
              </a:r>
            </a:p>
          </p:txBody>
        </p:sp>
      </p:grpSp>
      <p:sp>
        <p:nvSpPr>
          <p:cNvPr id="7" name="平行四边形 6"/>
          <p:cNvSpPr/>
          <p:nvPr>
            <p:custDataLst>
              <p:tags r:id="rId4"/>
            </p:custDataLst>
          </p:nvPr>
        </p:nvSpPr>
        <p:spPr>
          <a:xfrm>
            <a:off x="7931150" y="4958080"/>
            <a:ext cx="1952625" cy="410210"/>
          </a:xfrm>
          <a:prstGeom prst="parallelogram">
            <a:avLst>
              <a:gd name="adj" fmla="val 0"/>
            </a:avLst>
          </a:prstGeom>
          <a:solidFill>
            <a:srgbClr val="F5A9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7833950" y="4999889"/>
            <a:ext cx="4244975" cy="905510"/>
            <a:chOff x="558799" y="3062834"/>
            <a:chExt cx="4244975" cy="905510"/>
          </a:xfrm>
        </p:grpSpPr>
        <p:sp>
          <p:nvSpPr>
            <p:cNvPr id="10" name="文本框 9"/>
            <p:cNvSpPr txBox="1"/>
            <p:nvPr>
              <p:custDataLst>
                <p:tags r:id="rId8"/>
              </p:custDataLst>
            </p:nvPr>
          </p:nvSpPr>
          <p:spPr>
            <a:xfrm>
              <a:off x="655954" y="3062834"/>
              <a:ext cx="1947545" cy="398780"/>
            </a:xfrm>
            <a:prstGeom prst="rect">
              <a:avLst/>
            </a:prstGeom>
            <a:noFill/>
          </p:spPr>
          <p:txBody>
            <a:bodyPr wrap="square">
              <a:spAutoFit/>
            </a:bodyPr>
            <a:lstStyle/>
            <a:p>
              <a:r>
                <a:rPr lang="en-US" altLang="zh-CN" sz="2000" b="1" dirty="0">
                  <a:solidFill>
                    <a:schemeClr val="tx1">
                      <a:lumMod val="50000"/>
                    </a:schemeClr>
                  </a:solidFill>
                </a:rPr>
                <a:t>Frequency (F)</a:t>
              </a:r>
            </a:p>
          </p:txBody>
        </p:sp>
        <p:sp>
          <p:nvSpPr>
            <p:cNvPr id="13" name="文本框 12"/>
            <p:cNvSpPr txBox="1"/>
            <p:nvPr>
              <p:custDataLst>
                <p:tags r:id="rId9"/>
              </p:custDataLst>
            </p:nvPr>
          </p:nvSpPr>
          <p:spPr>
            <a:xfrm>
              <a:off x="558799" y="3461614"/>
              <a:ext cx="4244975" cy="506730"/>
            </a:xfrm>
            <a:prstGeom prst="rect">
              <a:avLst/>
            </a:prstGeom>
            <a:noFill/>
          </p:spPr>
          <p:txBody>
            <a:bodyPr wrap="square">
              <a:spAutoFit/>
            </a:bodyPr>
            <a:lstStyle/>
            <a:p>
              <a:pPr>
                <a:lnSpc>
                  <a:spcPct val="150000"/>
                </a:lnSpc>
              </a:pPr>
              <a:r>
                <a:rPr lang="zh-CN" altLang="en-US" dirty="0">
                  <a:solidFill>
                    <a:schemeClr val="tx1">
                      <a:lumMod val="75000"/>
                      <a:lumOff val="25000"/>
                    </a:schemeClr>
                  </a:solidFill>
                </a:rPr>
                <a:t>Total monetary value of purchases.</a:t>
              </a:r>
            </a:p>
          </p:txBody>
        </p:sp>
      </p:grpSp>
      <p:sp>
        <p:nvSpPr>
          <p:cNvPr id="40" name="平行四边形 39"/>
          <p:cNvSpPr/>
          <p:nvPr>
            <p:custDataLst>
              <p:tags r:id="rId5"/>
            </p:custDataLst>
          </p:nvPr>
        </p:nvSpPr>
        <p:spPr>
          <a:xfrm>
            <a:off x="7936865" y="3347085"/>
            <a:ext cx="1946910" cy="481330"/>
          </a:xfrm>
          <a:prstGeom prst="parallelogram">
            <a:avLst>
              <a:gd name="adj" fmla="val 0"/>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834585" y="3341269"/>
            <a:ext cx="3810000" cy="1027430"/>
            <a:chOff x="558799" y="3026639"/>
            <a:chExt cx="3810000" cy="1027430"/>
          </a:xfrm>
        </p:grpSpPr>
        <p:sp>
          <p:nvSpPr>
            <p:cNvPr id="18" name="文本框 17"/>
            <p:cNvSpPr txBox="1"/>
            <p:nvPr>
              <p:custDataLst>
                <p:tags r:id="rId6"/>
              </p:custDataLst>
            </p:nvPr>
          </p:nvSpPr>
          <p:spPr>
            <a:xfrm>
              <a:off x="661034" y="3026639"/>
              <a:ext cx="1946910" cy="398780"/>
            </a:xfrm>
            <a:prstGeom prst="rect">
              <a:avLst/>
            </a:prstGeom>
            <a:noFill/>
          </p:spPr>
          <p:txBody>
            <a:bodyPr wrap="square">
              <a:spAutoFit/>
            </a:bodyPr>
            <a:lstStyle/>
            <a:p>
              <a:r>
                <a:rPr lang="en-US" altLang="zh-CN" sz="2000" b="1" dirty="0">
                  <a:solidFill>
                    <a:schemeClr val="bg1"/>
                  </a:solidFill>
                </a:rPr>
                <a:t>Monetary (M)</a:t>
              </a:r>
            </a:p>
          </p:txBody>
        </p:sp>
        <p:sp>
          <p:nvSpPr>
            <p:cNvPr id="19" name="文本框 18"/>
            <p:cNvSpPr txBox="1"/>
            <p:nvPr>
              <p:custDataLst>
                <p:tags r:id="rId7"/>
              </p:custDataLst>
            </p:nvPr>
          </p:nvSpPr>
          <p:spPr>
            <a:xfrm>
              <a:off x="558799" y="3547339"/>
              <a:ext cx="3810000" cy="506730"/>
            </a:xfrm>
            <a:prstGeom prst="rect">
              <a:avLst/>
            </a:prstGeom>
            <a:noFill/>
          </p:spPr>
          <p:txBody>
            <a:bodyPr wrap="square">
              <a:spAutoFit/>
            </a:bodyPr>
            <a:lstStyle/>
            <a:p>
              <a:pPr>
                <a:lnSpc>
                  <a:spcPct val="150000"/>
                </a:lnSpc>
              </a:pPr>
              <a:r>
                <a:rPr lang="zh-CN" altLang="en-US" dirty="0">
                  <a:solidFill>
                    <a:schemeClr val="tx1">
                      <a:lumMod val="75000"/>
                      <a:lumOff val="25000"/>
                    </a:schemeClr>
                  </a:solidFill>
                </a:rPr>
                <a:t>Total number of purchases.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等腰三角形 9"/>
          <p:cNvSpPr/>
          <p:nvPr/>
        </p:nvSpPr>
        <p:spPr>
          <a:xfrm>
            <a:off x="9338368"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6669447"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834457" y="133563"/>
            <a:ext cx="4728410" cy="1107996"/>
          </a:xfrm>
          <a:prstGeom prst="rect">
            <a:avLst/>
          </a:prstGeom>
          <a:noFill/>
        </p:spPr>
        <p:txBody>
          <a:bodyPr wrap="none" rtlCol="0">
            <a:spAutoFit/>
          </a:bodyPr>
          <a:lstStyle/>
          <a:p>
            <a:r>
              <a:rPr lang="en-US" altLang="zh-CN" sz="6600" dirty="0">
                <a:solidFill>
                  <a:schemeClr val="tx1">
                    <a:lumMod val="95000"/>
                    <a:lumOff val="5000"/>
                  </a:schemeClr>
                </a:solidFill>
                <a:latin typeface="优设标题黑" panose="00000500000000000000" pitchFamily="2" charset="-122"/>
                <a:ea typeface="优设标题黑" panose="00000500000000000000" pitchFamily="2" charset="-122"/>
                <a:cs typeface="+mn-ea"/>
                <a:sym typeface="+mn-lt"/>
              </a:rPr>
              <a:t>CONTENTS</a:t>
            </a:r>
            <a:endParaRPr lang="zh-CN" altLang="en-US" sz="6600" dirty="0">
              <a:solidFill>
                <a:schemeClr val="tx1">
                  <a:lumMod val="95000"/>
                  <a:lumOff val="5000"/>
                </a:schemeClr>
              </a:solidFill>
              <a:latin typeface="优设标题黑" panose="00000500000000000000" pitchFamily="2" charset="-122"/>
              <a:ea typeface="优设标题黑" panose="00000500000000000000" pitchFamily="2" charset="-122"/>
              <a:cs typeface="+mn-ea"/>
              <a:sym typeface="+mn-lt"/>
            </a:endParaRPr>
          </a:p>
        </p:txBody>
      </p:sp>
      <p:grpSp>
        <p:nvGrpSpPr>
          <p:cNvPr id="52" name="组合 51"/>
          <p:cNvGrpSpPr/>
          <p:nvPr/>
        </p:nvGrpSpPr>
        <p:grpSpPr>
          <a:xfrm>
            <a:off x="-675169" y="286874"/>
            <a:ext cx="1350338" cy="1370644"/>
            <a:chOff x="-675169" y="2743678"/>
            <a:chExt cx="1350338" cy="1370644"/>
          </a:xfrm>
        </p:grpSpPr>
        <p:sp>
          <p:nvSpPr>
            <p:cNvPr id="50" name="等腰三角形 49"/>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892609" y="1895212"/>
            <a:ext cx="3222642" cy="631454"/>
            <a:chOff x="892158" y="2219080"/>
            <a:chExt cx="3222642" cy="631454"/>
          </a:xfrm>
        </p:grpSpPr>
        <p:sp>
          <p:nvSpPr>
            <p:cNvPr id="53" name="平行四边形 52"/>
            <p:cNvSpPr/>
            <p:nvPr/>
          </p:nvSpPr>
          <p:spPr>
            <a:xfrm>
              <a:off x="1306985" y="2231165"/>
              <a:ext cx="280781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829535" y="2294930"/>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49" name="组合 48"/>
            <p:cNvGrpSpPr/>
            <p:nvPr/>
          </p:nvGrpSpPr>
          <p:grpSpPr>
            <a:xfrm>
              <a:off x="892158" y="2219080"/>
              <a:ext cx="893012" cy="631454"/>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8326019" y="3146200"/>
                <a:ext cx="2077667" cy="1217317"/>
              </a:xfrm>
              <a:prstGeom prst="rect">
                <a:avLst/>
              </a:prstGeom>
              <a:noFill/>
            </p:spPr>
            <p:txBody>
              <a:bodyPr wrap="square" rtlCol="0">
                <a:spAutoFit/>
              </a:bodyPr>
              <a:lstStyle/>
              <a:p>
                <a:pPr algn="ctr"/>
                <a:r>
                  <a:rPr lang="en-US" altLang="zh-CN" sz="2800" b="1" dirty="0">
                    <a:solidFill>
                      <a:schemeClr val="bg1"/>
                    </a:solidFill>
                    <a:ea typeface="DOUYUFont2.0" pitchFamily="2" charset="-128"/>
                    <a:cs typeface="+mn-ea"/>
                    <a:sym typeface="+mn-lt"/>
                  </a:rPr>
                  <a:t>01</a:t>
                </a:r>
                <a:endParaRPr lang="zh-CN" altLang="en-US" sz="2800" b="1" dirty="0">
                  <a:solidFill>
                    <a:schemeClr val="bg1"/>
                  </a:solidFill>
                  <a:ea typeface="DOUYUFont2.0" pitchFamily="2" charset="-128"/>
                  <a:cs typeface="+mn-ea"/>
                  <a:sym typeface="+mn-lt"/>
                </a:endParaRPr>
              </a:p>
            </p:txBody>
          </p:sp>
        </p:grpSp>
      </p:grpSp>
      <p:grpSp>
        <p:nvGrpSpPr>
          <p:cNvPr id="28" name="组合 27"/>
          <p:cNvGrpSpPr/>
          <p:nvPr/>
        </p:nvGrpSpPr>
        <p:grpSpPr>
          <a:xfrm>
            <a:off x="5066555" y="1848834"/>
            <a:ext cx="5036616" cy="631454"/>
            <a:chOff x="892158" y="2219080"/>
            <a:chExt cx="5036616" cy="631454"/>
          </a:xfrm>
        </p:grpSpPr>
        <p:sp>
          <p:nvSpPr>
            <p:cNvPr id="29" name="平行四边形 28"/>
            <p:cNvSpPr/>
            <p:nvPr/>
          </p:nvSpPr>
          <p:spPr>
            <a:xfrm>
              <a:off x="1306985" y="2231165"/>
              <a:ext cx="4621789"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834053" y="2276337"/>
              <a:ext cx="3987117" cy="523220"/>
            </a:xfrm>
            <a:prstGeom prst="rect">
              <a:avLst/>
            </a:prstGeom>
            <a:noFill/>
          </p:spPr>
          <p:txBody>
            <a:bodyPr wrap="none" rtlCol="0">
              <a:spAutoFit/>
            </a:bodyPr>
            <a:lstStyle/>
            <a:p>
              <a:pPr algn="l"/>
              <a:r>
                <a:rPr lang="en-US" altLang="zh-CN" sz="2800" b="1" dirty="0">
                  <a:latin typeface="+mn-ea"/>
                </a:rPr>
                <a:t>Exploratory Data Analysis</a:t>
              </a:r>
            </a:p>
          </p:txBody>
        </p:sp>
        <p:grpSp>
          <p:nvGrpSpPr>
            <p:cNvPr id="31" name="组合 30"/>
            <p:cNvGrpSpPr/>
            <p:nvPr/>
          </p:nvGrpSpPr>
          <p:grpSpPr>
            <a:xfrm>
              <a:off x="892158" y="2219080"/>
              <a:ext cx="893012" cy="631454"/>
              <a:chOff x="8326019" y="2969728"/>
              <a:chExt cx="2077667" cy="1469133"/>
            </a:xfrm>
          </p:grpSpPr>
          <p:sp>
            <p:nvSpPr>
              <p:cNvPr id="32" name="矩形 31"/>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8326019" y="3146200"/>
                <a:ext cx="2077667" cy="1217317"/>
              </a:xfrm>
              <a:prstGeom prst="rect">
                <a:avLst/>
              </a:prstGeom>
              <a:noFill/>
            </p:spPr>
            <p:txBody>
              <a:bodyPr wrap="square" rtlCol="0">
                <a:spAutoFit/>
              </a:bodyPr>
              <a:lstStyle/>
              <a:p>
                <a:pPr algn="ctr"/>
                <a:r>
                  <a:rPr lang="en-US" altLang="zh-CN" sz="2800" b="1" dirty="0">
                    <a:solidFill>
                      <a:schemeClr val="bg1"/>
                    </a:solidFill>
                    <a:ea typeface="DOUYUFont2.0" pitchFamily="2" charset="-128"/>
                    <a:cs typeface="+mn-ea"/>
                    <a:sym typeface="+mn-lt"/>
                  </a:rPr>
                  <a:t>02</a:t>
                </a:r>
                <a:endParaRPr lang="zh-CN" altLang="en-US" sz="2800" b="1" dirty="0">
                  <a:solidFill>
                    <a:schemeClr val="bg1"/>
                  </a:solidFill>
                  <a:ea typeface="DOUYUFont2.0" pitchFamily="2" charset="-128"/>
                  <a:cs typeface="+mn-ea"/>
                  <a:sym typeface="+mn-lt"/>
                </a:endParaRPr>
              </a:p>
            </p:txBody>
          </p:sp>
        </p:grpSp>
      </p:grpSp>
      <p:grpSp>
        <p:nvGrpSpPr>
          <p:cNvPr id="34" name="组合 33"/>
          <p:cNvGrpSpPr/>
          <p:nvPr/>
        </p:nvGrpSpPr>
        <p:grpSpPr>
          <a:xfrm>
            <a:off x="892158" y="3049571"/>
            <a:ext cx="3878250" cy="631454"/>
            <a:chOff x="892158" y="2219080"/>
            <a:chExt cx="3878250" cy="631454"/>
          </a:xfrm>
        </p:grpSpPr>
        <p:sp>
          <p:nvSpPr>
            <p:cNvPr id="35" name="平行四边形 34"/>
            <p:cNvSpPr/>
            <p:nvPr/>
          </p:nvSpPr>
          <p:spPr>
            <a:xfrm>
              <a:off x="1306985" y="2231165"/>
              <a:ext cx="3463423"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679271" y="2251463"/>
              <a:ext cx="3012821" cy="523220"/>
            </a:xfrm>
            <a:prstGeom prst="rect">
              <a:avLst/>
            </a:prstGeom>
            <a:noFill/>
          </p:spPr>
          <p:txBody>
            <a:bodyPr wrap="square" rtlCol="0">
              <a:spAutoFit/>
            </a:bodyPr>
            <a:lstStyle/>
            <a:p>
              <a:r>
                <a:rPr lang="en-US" altLang="zh-CN" sz="2800" b="1" dirty="0">
                  <a:cs typeface="+mn-ea"/>
                  <a:sym typeface="+mn-lt"/>
                </a:rPr>
                <a:t>Data Preprocessing</a:t>
              </a:r>
            </a:p>
          </p:txBody>
        </p:sp>
        <p:grpSp>
          <p:nvGrpSpPr>
            <p:cNvPr id="38" name="组合 37"/>
            <p:cNvGrpSpPr/>
            <p:nvPr/>
          </p:nvGrpSpPr>
          <p:grpSpPr>
            <a:xfrm>
              <a:off x="892158" y="2219080"/>
              <a:ext cx="893012" cy="631454"/>
              <a:chOff x="8326019" y="2969728"/>
              <a:chExt cx="2077667" cy="1469133"/>
            </a:xfrm>
          </p:grpSpPr>
          <p:sp>
            <p:nvSpPr>
              <p:cNvPr id="39" name="矩形 38"/>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326019" y="3146200"/>
                <a:ext cx="2077667" cy="1217317"/>
              </a:xfrm>
              <a:prstGeom prst="rect">
                <a:avLst/>
              </a:prstGeom>
              <a:noFill/>
            </p:spPr>
            <p:txBody>
              <a:bodyPr wrap="square" rtlCol="0">
                <a:spAutoFit/>
              </a:bodyPr>
              <a:lstStyle/>
              <a:p>
                <a:pPr algn="ctr"/>
                <a:r>
                  <a:rPr lang="en-US" altLang="zh-CN" sz="2800" b="1" dirty="0">
                    <a:solidFill>
                      <a:schemeClr val="bg1"/>
                    </a:solidFill>
                    <a:ea typeface="DOUYUFont2.0" pitchFamily="2" charset="-128"/>
                    <a:cs typeface="+mn-ea"/>
                    <a:sym typeface="+mn-lt"/>
                  </a:rPr>
                  <a:t>03</a:t>
                </a:r>
                <a:endParaRPr lang="zh-CN" altLang="en-US" sz="2800" b="1" dirty="0">
                  <a:solidFill>
                    <a:schemeClr val="bg1"/>
                  </a:solidFill>
                  <a:ea typeface="DOUYUFont2.0" pitchFamily="2" charset="-128"/>
                  <a:cs typeface="+mn-ea"/>
                  <a:sym typeface="+mn-lt"/>
                </a:endParaRPr>
              </a:p>
            </p:txBody>
          </p:sp>
        </p:grpSp>
      </p:grpSp>
      <p:grpSp>
        <p:nvGrpSpPr>
          <p:cNvPr id="43" name="组合 42"/>
          <p:cNvGrpSpPr/>
          <p:nvPr/>
        </p:nvGrpSpPr>
        <p:grpSpPr>
          <a:xfrm>
            <a:off x="876101" y="4276598"/>
            <a:ext cx="3603232" cy="631454"/>
            <a:chOff x="892158" y="2219080"/>
            <a:chExt cx="3603232" cy="631454"/>
          </a:xfrm>
        </p:grpSpPr>
        <p:sp>
          <p:nvSpPr>
            <p:cNvPr id="44" name="平行四边形 43"/>
            <p:cNvSpPr/>
            <p:nvPr/>
          </p:nvSpPr>
          <p:spPr>
            <a:xfrm>
              <a:off x="1306985" y="2231165"/>
              <a:ext cx="318840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683205" y="2310568"/>
              <a:ext cx="2800062" cy="523220"/>
            </a:xfrm>
            <a:prstGeom prst="rect">
              <a:avLst/>
            </a:prstGeom>
            <a:noFill/>
          </p:spPr>
          <p:txBody>
            <a:bodyPr wrap="none" rtlCol="0">
              <a:spAutoFit/>
            </a:bodyPr>
            <a:lstStyle/>
            <a:p>
              <a:r>
                <a:rPr lang="en-US" altLang="zh-CN" sz="2800" b="1" dirty="0">
                  <a:latin typeface="+mn-ea"/>
                </a:rPr>
                <a:t>K-Means Analysis</a:t>
              </a:r>
              <a:endParaRPr lang="zh-CN" altLang="en-US" sz="2800" b="1" dirty="0">
                <a:latin typeface="+mn-ea"/>
              </a:endParaRPr>
            </a:p>
          </p:txBody>
        </p:sp>
        <p:grpSp>
          <p:nvGrpSpPr>
            <p:cNvPr id="56" name="组合 55"/>
            <p:cNvGrpSpPr/>
            <p:nvPr/>
          </p:nvGrpSpPr>
          <p:grpSpPr>
            <a:xfrm>
              <a:off x="892158" y="2219080"/>
              <a:ext cx="893012" cy="631454"/>
              <a:chOff x="8326019" y="2969728"/>
              <a:chExt cx="2077667" cy="1469133"/>
            </a:xfrm>
          </p:grpSpPr>
          <p:sp>
            <p:nvSpPr>
              <p:cNvPr id="57" name="矩形 56"/>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8326019" y="3146200"/>
                <a:ext cx="2077667" cy="1217317"/>
              </a:xfrm>
              <a:prstGeom prst="rect">
                <a:avLst/>
              </a:prstGeom>
              <a:noFill/>
            </p:spPr>
            <p:txBody>
              <a:bodyPr wrap="square" rtlCol="0">
                <a:spAutoFit/>
              </a:bodyPr>
              <a:lstStyle/>
              <a:p>
                <a:pPr algn="ctr"/>
                <a:r>
                  <a:rPr lang="en-US" altLang="zh-CN" sz="2800" b="1" dirty="0">
                    <a:solidFill>
                      <a:schemeClr val="bg1"/>
                    </a:solidFill>
                    <a:ea typeface="DOUYUFont2.0" pitchFamily="2" charset="-128"/>
                    <a:cs typeface="+mn-ea"/>
                    <a:sym typeface="+mn-lt"/>
                  </a:rPr>
                  <a:t>05</a:t>
                </a:r>
                <a:endParaRPr lang="zh-CN" altLang="en-US" sz="2800" b="1" dirty="0">
                  <a:solidFill>
                    <a:schemeClr val="bg1"/>
                  </a:solidFill>
                  <a:ea typeface="DOUYUFont2.0" pitchFamily="2" charset="-128"/>
                  <a:cs typeface="+mn-ea"/>
                  <a:sym typeface="+mn-lt"/>
                </a:endParaRPr>
              </a:p>
            </p:txBody>
          </p:sp>
        </p:grpSp>
      </p:grpSp>
      <p:sp>
        <p:nvSpPr>
          <p:cNvPr id="59" name="等腰三角形 58"/>
          <p:cNvSpPr/>
          <p:nvPr/>
        </p:nvSpPr>
        <p:spPr>
          <a:xfrm rot="16200000">
            <a:off x="11000198" y="558139"/>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8246040" y="-2"/>
            <a:ext cx="1915587" cy="972197"/>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528665" y="-1"/>
            <a:ext cx="2395747" cy="12158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042961" y="3048451"/>
            <a:ext cx="3595038" cy="631454"/>
            <a:chOff x="892158" y="2219080"/>
            <a:chExt cx="3251415" cy="631454"/>
          </a:xfrm>
        </p:grpSpPr>
        <p:sp>
          <p:nvSpPr>
            <p:cNvPr id="3" name="平行四边形 2"/>
            <p:cNvSpPr/>
            <p:nvPr/>
          </p:nvSpPr>
          <p:spPr>
            <a:xfrm>
              <a:off x="1306985" y="2231165"/>
              <a:ext cx="280781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785170" y="2294930"/>
              <a:ext cx="2358403" cy="523220"/>
            </a:xfrm>
            <a:prstGeom prst="rect">
              <a:avLst/>
            </a:prstGeom>
            <a:noFill/>
          </p:spPr>
          <p:txBody>
            <a:bodyPr wrap="square" rtlCol="0">
              <a:spAutoFit/>
            </a:bodyPr>
            <a:lstStyle/>
            <a:p>
              <a:pPr algn="l"/>
              <a:r>
                <a:rPr lang="zh-CN" altLang="en-US" sz="2800" b="1" dirty="0">
                  <a:latin typeface="+mn-ea"/>
                </a:rPr>
                <a:t>RFM ANALYSIS</a:t>
              </a:r>
            </a:p>
          </p:txBody>
        </p:sp>
        <p:grpSp>
          <p:nvGrpSpPr>
            <p:cNvPr id="5" name="组合 4"/>
            <p:cNvGrpSpPr/>
            <p:nvPr/>
          </p:nvGrpSpPr>
          <p:grpSpPr>
            <a:xfrm>
              <a:off x="892158" y="2219080"/>
              <a:ext cx="893012" cy="631454"/>
              <a:chOff x="8326019" y="2969728"/>
              <a:chExt cx="2077667" cy="1469133"/>
            </a:xfrm>
          </p:grpSpPr>
          <p:sp>
            <p:nvSpPr>
              <p:cNvPr id="6" name="矩形 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26019" y="3146200"/>
                <a:ext cx="2077667" cy="1217317"/>
              </a:xfrm>
              <a:prstGeom prst="rect">
                <a:avLst/>
              </a:prstGeom>
              <a:noFill/>
            </p:spPr>
            <p:txBody>
              <a:bodyPr wrap="square" rtlCol="0">
                <a:spAutoFit/>
              </a:bodyPr>
              <a:lstStyle/>
              <a:p>
                <a:pPr algn="ctr"/>
                <a:r>
                  <a:rPr lang="en-US" altLang="zh-CN" sz="2800" b="1" dirty="0">
                    <a:solidFill>
                      <a:schemeClr val="bg1"/>
                    </a:solidFill>
                    <a:ea typeface="DOUYUFont2.0" pitchFamily="2" charset="-128"/>
                    <a:cs typeface="+mn-ea"/>
                    <a:sym typeface="+mn-lt"/>
                  </a:rPr>
                  <a:t>04</a:t>
                </a:r>
                <a:endParaRPr lang="zh-CN" altLang="en-US" sz="2800" b="1" dirty="0">
                  <a:solidFill>
                    <a:schemeClr val="bg1"/>
                  </a:solidFill>
                  <a:ea typeface="DOUYUFont2.0" pitchFamily="2" charset="-128"/>
                  <a:cs typeface="+mn-ea"/>
                  <a:sym typeface="+mn-lt"/>
                </a:endParaRPr>
              </a:p>
            </p:txBody>
          </p:sp>
        </p:grpSp>
      </p:grpSp>
      <p:grpSp>
        <p:nvGrpSpPr>
          <p:cNvPr id="8" name="组合 7"/>
          <p:cNvGrpSpPr/>
          <p:nvPr/>
        </p:nvGrpSpPr>
        <p:grpSpPr>
          <a:xfrm>
            <a:off x="5042961" y="4288683"/>
            <a:ext cx="3835122" cy="631454"/>
            <a:chOff x="892158" y="2219080"/>
            <a:chExt cx="3835122" cy="631454"/>
          </a:xfrm>
        </p:grpSpPr>
        <p:sp>
          <p:nvSpPr>
            <p:cNvPr id="9" name="平行四边形 8"/>
            <p:cNvSpPr/>
            <p:nvPr/>
          </p:nvSpPr>
          <p:spPr>
            <a:xfrm>
              <a:off x="1306985" y="2231165"/>
              <a:ext cx="3420295" cy="569473"/>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29705" y="2277418"/>
              <a:ext cx="2951770" cy="523220"/>
            </a:xfrm>
            <a:prstGeom prst="rect">
              <a:avLst/>
            </a:prstGeom>
            <a:noFill/>
          </p:spPr>
          <p:txBody>
            <a:bodyPr wrap="none" rtlCol="0">
              <a:spAutoFit/>
            </a:bodyPr>
            <a:lstStyle/>
            <a:p>
              <a:r>
                <a:rPr lang="en-US" altLang="zh-CN" sz="2800" b="1" dirty="0">
                  <a:cs typeface="+mn-ea"/>
                  <a:sym typeface="+mn-lt"/>
                </a:rPr>
                <a:t>COHORT ANALYSIS</a:t>
              </a:r>
              <a:endParaRPr lang="zh-CN" altLang="en-US" sz="2800" b="1" dirty="0">
                <a:cs typeface="+mn-ea"/>
                <a:sym typeface="+mn-lt"/>
              </a:endParaRPr>
            </a:p>
          </p:txBody>
        </p:sp>
        <p:grpSp>
          <p:nvGrpSpPr>
            <p:cNvPr id="13" name="组合 12"/>
            <p:cNvGrpSpPr/>
            <p:nvPr/>
          </p:nvGrpSpPr>
          <p:grpSpPr>
            <a:xfrm>
              <a:off x="892158" y="2219080"/>
              <a:ext cx="893012" cy="631454"/>
              <a:chOff x="8326019" y="2969728"/>
              <a:chExt cx="2077667" cy="1469133"/>
            </a:xfrm>
          </p:grpSpPr>
          <p:sp>
            <p:nvSpPr>
              <p:cNvPr id="14" name="矩形 13"/>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26019" y="3146200"/>
                <a:ext cx="2077667" cy="1217317"/>
              </a:xfrm>
              <a:prstGeom prst="rect">
                <a:avLst/>
              </a:prstGeom>
              <a:noFill/>
            </p:spPr>
            <p:txBody>
              <a:bodyPr wrap="square" rtlCol="0">
                <a:spAutoFit/>
              </a:bodyPr>
              <a:lstStyle/>
              <a:p>
                <a:pPr algn="ctr"/>
                <a:r>
                  <a:rPr lang="en-US" altLang="zh-CN" sz="2800" b="1" dirty="0">
                    <a:solidFill>
                      <a:schemeClr val="bg1"/>
                    </a:solidFill>
                    <a:ea typeface="DOUYUFont2.0" pitchFamily="2" charset="-128"/>
                    <a:cs typeface="+mn-ea"/>
                    <a:sym typeface="+mn-lt"/>
                  </a:rPr>
                  <a:t>06</a:t>
                </a:r>
                <a:endParaRPr lang="zh-CN" altLang="en-US" sz="2800" b="1" dirty="0">
                  <a:solidFill>
                    <a:schemeClr val="bg1"/>
                  </a:solidFill>
                  <a:ea typeface="DOUYUFont2.0" pitchFamily="2" charset="-128"/>
                  <a:cs typeface="+mn-ea"/>
                  <a:sym typeface="+mn-lt"/>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7066915"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rPr>
              <a:t>Why we do RMF Analysis</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236220" y="304800"/>
            <a:ext cx="1036955"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02</a:t>
            </a:r>
            <a:endParaRPr lang="zh-CN" altLang="en-US" sz="3200" b="1" dirty="0">
              <a:solidFill>
                <a:schemeClr val="bg1"/>
              </a:solidFill>
              <a:ea typeface="DOUYUFont2.0" pitchFamily="2" charset="-128"/>
              <a:cs typeface="+mn-ea"/>
              <a:sym typeface="+mn-lt"/>
            </a:endParaRPr>
          </a:p>
        </p:txBody>
      </p:sp>
      <p:sp>
        <p:nvSpPr>
          <p:cNvPr id="3" name="矩形 2"/>
          <p:cNvSpPr/>
          <p:nvPr/>
        </p:nvSpPr>
        <p:spPr>
          <a:xfrm>
            <a:off x="0" y="4152900"/>
            <a:ext cx="12192000" cy="27051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6295787" y="2593241"/>
            <a:ext cx="2448000" cy="1979875"/>
          </a:xfrm>
          <a:prstGeom prst="roundRect">
            <a:avLst>
              <a:gd name="adj" fmla="val 4676"/>
            </a:avLst>
          </a:prstGeom>
          <a:gradFill>
            <a:gsLst>
              <a:gs pos="0">
                <a:schemeClr val="bg1"/>
              </a:gs>
              <a:gs pos="100000">
                <a:srgbClr val="F5A918">
                  <a:alpha val="50000"/>
                </a:srgbClr>
              </a:gs>
            </a:gsLst>
            <a:lin ang="5400000" scaled="1"/>
          </a:gradFill>
          <a:ln w="12700" cap="flat" cmpd="sng" algn="ctr">
            <a:noFill/>
            <a:prstDash val="solid"/>
            <a:miter lim="800000"/>
          </a:ln>
          <a:effectLst>
            <a:outerShdw blurRad="228600" dir="18900000" sy="23000" kx="-1200000" algn="bl" rotWithShape="0">
              <a:prstClr val="black">
                <a:alpha val="20000"/>
              </a:prstClr>
            </a:outerShdw>
          </a:effectLst>
          <a:scene3d>
            <a:camera prst="perspectiveLeft" fov="4500000">
              <a:rot lat="0" lon="2700000" rev="20999999"/>
            </a:camera>
            <a:lightRig rig="contrasting" dir="t"/>
          </a:scene3d>
          <a:sp3d extrusionH="63500"/>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F</a:t>
            </a:r>
          </a:p>
        </p:txBody>
      </p:sp>
      <p:sp>
        <p:nvSpPr>
          <p:cNvPr id="8" name="矩形: 圆角 7"/>
          <p:cNvSpPr/>
          <p:nvPr/>
        </p:nvSpPr>
        <p:spPr>
          <a:xfrm>
            <a:off x="4258878" y="2671550"/>
            <a:ext cx="3023322" cy="1979875"/>
          </a:xfrm>
          <a:prstGeom prst="roundRect">
            <a:avLst>
              <a:gd name="adj" fmla="val 4676"/>
            </a:avLst>
          </a:prstGeom>
          <a:solidFill>
            <a:srgbClr val="F5A918">
              <a:alpha val="91000"/>
            </a:srgbClr>
          </a:solidFill>
          <a:ln w="12700" cap="flat" cmpd="sng" algn="ctr">
            <a:noFill/>
            <a:prstDash val="solid"/>
            <a:miter lim="800000"/>
          </a:ln>
          <a:effectLst>
            <a:outerShdw blurRad="203200" dir="18900000" sy="23000" kx="-1200000" algn="bl" rotWithShape="0">
              <a:prstClr val="black">
                <a:alpha val="20000"/>
              </a:prstClr>
            </a:outerShdw>
          </a:effectLst>
          <a:scene3d>
            <a:camera prst="perspectiveLeft" fov="4500000">
              <a:rot lat="0" lon="2700000" rev="20999999"/>
            </a:camera>
            <a:lightRig rig="contrasting" dir="t"/>
          </a:scene3d>
          <a:sp3d extrusionH="63500"/>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p>
        </p:txBody>
      </p:sp>
      <p:sp>
        <p:nvSpPr>
          <p:cNvPr id="10" name="矩形: 圆角 9"/>
          <p:cNvSpPr/>
          <p:nvPr/>
        </p:nvSpPr>
        <p:spPr>
          <a:xfrm>
            <a:off x="2425909" y="2788875"/>
            <a:ext cx="3023322" cy="1979875"/>
          </a:xfrm>
          <a:prstGeom prst="roundRect">
            <a:avLst>
              <a:gd name="adj" fmla="val 4676"/>
            </a:avLst>
          </a:prstGeom>
          <a:gradFill flip="none" rotWithShape="1">
            <a:gsLst>
              <a:gs pos="0">
                <a:srgbClr val="F5A918"/>
              </a:gs>
              <a:gs pos="100000">
                <a:sysClr val="window" lastClr="FFFFFF"/>
              </a:gs>
            </a:gsLst>
            <a:lin ang="16200000" scaled="1"/>
            <a:tileRect/>
          </a:gradFill>
          <a:ln w="6350" cap="flat" cmpd="sng" algn="ctr">
            <a:noFill/>
            <a:prstDash val="solid"/>
            <a:miter lim="800000"/>
          </a:ln>
          <a:effectLst>
            <a:outerShdw blurRad="215900" dir="18900000" sy="23000" kx="-1200000" algn="bl" rotWithShape="0">
              <a:prstClr val="black">
                <a:alpha val="20000"/>
              </a:prstClr>
            </a:outerShdw>
          </a:effectLst>
          <a:scene3d>
            <a:camera prst="perspectiveLeft" fov="4500000">
              <a:rot lat="0" lon="2700000" rev="20999999"/>
            </a:camera>
            <a:lightRig rig="contrasting" dir="t"/>
          </a:scene3d>
          <a:sp3d extrusionH="63500"/>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500" b="1"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R</a:t>
            </a:r>
          </a:p>
        </p:txBody>
      </p:sp>
      <p:sp>
        <p:nvSpPr>
          <p:cNvPr id="19" name="矩形 18"/>
          <p:cNvSpPr/>
          <p:nvPr/>
        </p:nvSpPr>
        <p:spPr>
          <a:xfrm>
            <a:off x="1768475" y="1597025"/>
            <a:ext cx="4603115" cy="922020"/>
          </a:xfrm>
          <a:prstGeom prst="rect">
            <a:avLst/>
          </a:prstGeom>
        </p:spPr>
        <p:txBody>
          <a:bodyPr wrap="square">
            <a:spAutoFit/>
          </a:bodyPr>
          <a:lstStyle/>
          <a:p>
            <a:pPr algn="l">
              <a:lnSpc>
                <a:spcPct val="150000"/>
              </a:lnSpc>
            </a:pPr>
            <a:r>
              <a:rPr lang="en-US" altLang="zh-CN" b="1" dirty="0">
                <a:solidFill>
                  <a:prstClr val="black">
                    <a:lumMod val="65000"/>
                    <a:lumOff val="35000"/>
                  </a:prstClr>
                </a:solidFill>
                <a:latin typeface="+mn-ea"/>
              </a:rPr>
              <a:t>Recognize who are our most valuable customers</a:t>
            </a:r>
            <a:r>
              <a:rPr lang="en-US" altLang="zh-CN" sz="1050" dirty="0">
                <a:solidFill>
                  <a:prstClr val="black">
                    <a:lumMod val="65000"/>
                    <a:lumOff val="35000"/>
                  </a:prstClr>
                </a:solidFill>
                <a:latin typeface="+mn-ea"/>
              </a:rPr>
              <a:t>.</a:t>
            </a:r>
          </a:p>
        </p:txBody>
      </p:sp>
      <p:sp>
        <p:nvSpPr>
          <p:cNvPr id="20" name="矩形 19"/>
          <p:cNvSpPr/>
          <p:nvPr/>
        </p:nvSpPr>
        <p:spPr>
          <a:xfrm>
            <a:off x="9032875" y="1998980"/>
            <a:ext cx="2727325" cy="506730"/>
          </a:xfrm>
          <a:prstGeom prst="rect">
            <a:avLst/>
          </a:prstGeom>
        </p:spPr>
        <p:txBody>
          <a:bodyPr wrap="square">
            <a:spAutoFit/>
          </a:bodyPr>
          <a:lstStyle/>
          <a:p>
            <a:pPr algn="ctr">
              <a:lnSpc>
                <a:spcPct val="150000"/>
              </a:lnSpc>
            </a:pPr>
            <a:r>
              <a:rPr lang="en-US" altLang="zh-CN" b="1" dirty="0">
                <a:solidFill>
                  <a:prstClr val="black">
                    <a:lumMod val="65000"/>
                    <a:lumOff val="35000"/>
                  </a:prstClr>
                </a:solidFill>
                <a:latin typeface="+mn-ea"/>
              </a:rPr>
              <a:t>Increase revenue </a:t>
            </a:r>
          </a:p>
        </p:txBody>
      </p:sp>
      <p:sp>
        <p:nvSpPr>
          <p:cNvPr id="21" name="椭圆 20"/>
          <p:cNvSpPr/>
          <p:nvPr/>
        </p:nvSpPr>
        <p:spPr>
          <a:xfrm>
            <a:off x="1460022" y="1800278"/>
            <a:ext cx="198520" cy="198520"/>
          </a:xfrm>
          <a:prstGeom prst="ellipse">
            <a:avLst/>
          </a:prstGeom>
          <a:solidFill>
            <a:srgbClr val="F5A918"/>
          </a:solidFill>
          <a:ln>
            <a:noFill/>
          </a:ln>
          <a:effectLst>
            <a:outerShdw blurRad="279400" dist="38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椭圆 21"/>
          <p:cNvSpPr/>
          <p:nvPr/>
        </p:nvSpPr>
        <p:spPr>
          <a:xfrm>
            <a:off x="8834410" y="2195883"/>
            <a:ext cx="198520" cy="198520"/>
          </a:xfrm>
          <a:prstGeom prst="ellipse">
            <a:avLst/>
          </a:prstGeom>
          <a:solidFill>
            <a:srgbClr val="F5A918"/>
          </a:solidFill>
          <a:ln>
            <a:noFill/>
          </a:ln>
          <a:effectLst>
            <a:outerShdw blurRad="279400" dist="38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椭圆 22"/>
          <p:cNvSpPr/>
          <p:nvPr/>
        </p:nvSpPr>
        <p:spPr>
          <a:xfrm>
            <a:off x="864614" y="5500805"/>
            <a:ext cx="198520" cy="198520"/>
          </a:xfrm>
          <a:prstGeom prst="ellipse">
            <a:avLst/>
          </a:prstGeom>
          <a:solidFill>
            <a:srgbClr val="F5A918"/>
          </a:solidFill>
          <a:ln>
            <a:noFill/>
          </a:ln>
          <a:effectLst>
            <a:outerShdw blurRad="279400" dist="38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矩形 23"/>
          <p:cNvSpPr/>
          <p:nvPr/>
        </p:nvSpPr>
        <p:spPr>
          <a:xfrm>
            <a:off x="1459865" y="5287010"/>
            <a:ext cx="4657090" cy="922020"/>
          </a:xfrm>
          <a:prstGeom prst="rect">
            <a:avLst/>
          </a:prstGeom>
        </p:spPr>
        <p:txBody>
          <a:bodyPr wrap="square">
            <a:spAutoFit/>
          </a:bodyPr>
          <a:lstStyle/>
          <a:p>
            <a:pPr>
              <a:lnSpc>
                <a:spcPct val="150000"/>
              </a:lnSpc>
            </a:pPr>
            <a:r>
              <a:rPr lang="en-US" altLang="zh-CN" b="1" dirty="0">
                <a:solidFill>
                  <a:schemeClr val="bg1"/>
                </a:solidFill>
                <a:latin typeface="+mn-ea"/>
              </a:rPr>
              <a:t>Learn more about the trends and behaviors of our customers</a:t>
            </a:r>
          </a:p>
        </p:txBody>
      </p:sp>
      <p:sp>
        <p:nvSpPr>
          <p:cNvPr id="12" name="矩形 11"/>
          <p:cNvSpPr/>
          <p:nvPr>
            <p:custDataLst>
              <p:tags r:id="rId1"/>
            </p:custDataLst>
          </p:nvPr>
        </p:nvSpPr>
        <p:spPr>
          <a:xfrm>
            <a:off x="7387590" y="5501005"/>
            <a:ext cx="4657090" cy="506730"/>
          </a:xfrm>
          <a:prstGeom prst="rect">
            <a:avLst/>
          </a:prstGeom>
        </p:spPr>
        <p:txBody>
          <a:bodyPr wrap="square">
            <a:spAutoFit/>
          </a:bodyPr>
          <a:lstStyle/>
          <a:p>
            <a:pPr>
              <a:lnSpc>
                <a:spcPct val="150000"/>
              </a:lnSpc>
            </a:pPr>
            <a:r>
              <a:rPr lang="en-US" altLang="zh-CN" b="1" dirty="0">
                <a:solidFill>
                  <a:schemeClr val="bg1"/>
                </a:solidFill>
                <a:latin typeface="+mn-ea"/>
              </a:rPr>
              <a:t>Increase customer retention</a:t>
            </a:r>
          </a:p>
        </p:txBody>
      </p:sp>
      <p:sp>
        <p:nvSpPr>
          <p:cNvPr id="13" name="椭圆 12"/>
          <p:cNvSpPr/>
          <p:nvPr>
            <p:custDataLst>
              <p:tags r:id="rId2"/>
            </p:custDataLst>
          </p:nvPr>
        </p:nvSpPr>
        <p:spPr>
          <a:xfrm>
            <a:off x="6995952" y="5699178"/>
            <a:ext cx="198520" cy="198520"/>
          </a:xfrm>
          <a:prstGeom prst="ellipse">
            <a:avLst/>
          </a:prstGeom>
          <a:solidFill>
            <a:srgbClr val="F5A918"/>
          </a:solidFill>
          <a:ln>
            <a:noFill/>
          </a:ln>
          <a:effectLst>
            <a:outerShdw blurRad="279400" dist="38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4591050"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3723640" cy="521970"/>
          </a:xfrm>
          <a:prstGeom prst="rect">
            <a:avLst/>
          </a:prstGeom>
          <a:noFill/>
        </p:spPr>
        <p:txBody>
          <a:bodyPr wrap="none" rtlCol="0">
            <a:spAutoFit/>
          </a:bodyPr>
          <a:lstStyle/>
          <a:p>
            <a:pPr algn="l"/>
            <a:r>
              <a:rPr lang="zh-CN" altLang="en-US" sz="2800" b="1" dirty="0">
                <a:latin typeface="+mn-ea"/>
              </a:rPr>
              <a:t>Calculating Recency</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66370" y="304800"/>
            <a:ext cx="1047115"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03</a:t>
            </a:r>
            <a:endParaRPr lang="zh-CN" altLang="en-US" sz="3200" b="1" dirty="0">
              <a:solidFill>
                <a:schemeClr val="bg1"/>
              </a:solidFill>
              <a:ea typeface="DOUYUFont2.0" pitchFamily="2" charset="-128"/>
              <a:cs typeface="+mn-ea"/>
              <a:sym typeface="+mn-lt"/>
            </a:endParaRPr>
          </a:p>
        </p:txBody>
      </p:sp>
      <p:sp>
        <p:nvSpPr>
          <p:cNvPr id="3" name="椭圆 2"/>
          <p:cNvSpPr/>
          <p:nvPr/>
        </p:nvSpPr>
        <p:spPr>
          <a:xfrm>
            <a:off x="505778" y="3110566"/>
            <a:ext cx="1636394" cy="1636394"/>
          </a:xfrm>
          <a:prstGeom prst="ellipse">
            <a:avLst/>
          </a:prstGeom>
          <a:solidFill>
            <a:srgbClr val="F5A918">
              <a:alpha val="16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6" name="椭圆 5"/>
          <p:cNvSpPr/>
          <p:nvPr/>
        </p:nvSpPr>
        <p:spPr>
          <a:xfrm>
            <a:off x="667703" y="3272491"/>
            <a:ext cx="1312544" cy="1312544"/>
          </a:xfrm>
          <a:prstGeom prst="ellipse">
            <a:avLst/>
          </a:prstGeom>
          <a:solidFill>
            <a:srgbClr val="F5A918">
              <a:alpha val="2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8" name="箭头: 右 10"/>
          <p:cNvSpPr/>
          <p:nvPr/>
        </p:nvSpPr>
        <p:spPr>
          <a:xfrm>
            <a:off x="1498791" y="3722769"/>
            <a:ext cx="10168426" cy="411987"/>
          </a:xfrm>
          <a:custGeom>
            <a:avLst/>
            <a:gdLst>
              <a:gd name="connsiteX0" fmla="*/ 18000 w 10168426"/>
              <a:gd name="connsiteY0" fmla="*/ 81416 h 411987"/>
              <a:gd name="connsiteX1" fmla="*/ 9776902 w 10168426"/>
              <a:gd name="connsiteY1" fmla="*/ 81416 h 411987"/>
              <a:gd name="connsiteX2" fmla="*/ 9794902 w 10168426"/>
              <a:gd name="connsiteY2" fmla="*/ 63416 h 411987"/>
              <a:gd name="connsiteX3" fmla="*/ 9794902 w 10168426"/>
              <a:gd name="connsiteY3" fmla="*/ 18022 h 411987"/>
              <a:gd name="connsiteX4" fmla="*/ 9821660 w 10168426"/>
              <a:gd name="connsiteY4" fmla="*/ 2297 h 411987"/>
              <a:gd name="connsiteX5" fmla="*/ 10159193 w 10168426"/>
              <a:gd name="connsiteY5" fmla="*/ 190268 h 411987"/>
              <a:gd name="connsiteX6" fmla="*/ 10159193 w 10168426"/>
              <a:gd name="connsiteY6" fmla="*/ 221720 h 411987"/>
              <a:gd name="connsiteX7" fmla="*/ 9821660 w 10168426"/>
              <a:gd name="connsiteY7" fmla="*/ 409691 h 411987"/>
              <a:gd name="connsiteX8" fmla="*/ 9794902 w 10168426"/>
              <a:gd name="connsiteY8" fmla="*/ 393965 h 411987"/>
              <a:gd name="connsiteX9" fmla="*/ 9794902 w 10168426"/>
              <a:gd name="connsiteY9" fmla="*/ 348571 h 411987"/>
              <a:gd name="connsiteX10" fmla="*/ 9776902 w 10168426"/>
              <a:gd name="connsiteY10" fmla="*/ 330571 h 411987"/>
              <a:gd name="connsiteX11" fmla="*/ 18000 w 10168426"/>
              <a:gd name="connsiteY11" fmla="*/ 330571 h 411987"/>
              <a:gd name="connsiteX12" fmla="*/ 0 w 10168426"/>
              <a:gd name="connsiteY12" fmla="*/ 312571 h 411987"/>
              <a:gd name="connsiteX13" fmla="*/ 0 w 10168426"/>
              <a:gd name="connsiteY13" fmla="*/ 99416 h 411987"/>
              <a:gd name="connsiteX14" fmla="*/ 18000 w 10168426"/>
              <a:gd name="connsiteY14" fmla="*/ 81416 h 41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68426" h="411987">
                <a:moveTo>
                  <a:pt x="18000" y="81416"/>
                </a:moveTo>
                <a:lnTo>
                  <a:pt x="9776902" y="81416"/>
                </a:lnTo>
                <a:cubicBezTo>
                  <a:pt x="9786838" y="81416"/>
                  <a:pt x="9794902" y="73352"/>
                  <a:pt x="9794902" y="63416"/>
                </a:cubicBezTo>
                <a:lnTo>
                  <a:pt x="9794902" y="18022"/>
                </a:lnTo>
                <a:cubicBezTo>
                  <a:pt x="9794902" y="4301"/>
                  <a:pt x="9809672" y="-4379"/>
                  <a:pt x="9821660" y="2297"/>
                </a:cubicBezTo>
                <a:lnTo>
                  <a:pt x="10159193" y="190268"/>
                </a:lnTo>
                <a:cubicBezTo>
                  <a:pt x="10171504" y="197125"/>
                  <a:pt x="10171504" y="214863"/>
                  <a:pt x="10159193" y="221720"/>
                </a:cubicBezTo>
                <a:lnTo>
                  <a:pt x="9821660" y="409691"/>
                </a:lnTo>
                <a:cubicBezTo>
                  <a:pt x="9809672" y="416367"/>
                  <a:pt x="9794902" y="407686"/>
                  <a:pt x="9794902" y="393965"/>
                </a:cubicBezTo>
                <a:lnTo>
                  <a:pt x="9794902" y="348571"/>
                </a:lnTo>
                <a:cubicBezTo>
                  <a:pt x="9794902" y="338635"/>
                  <a:pt x="9786838" y="330571"/>
                  <a:pt x="9776902" y="330571"/>
                </a:cubicBezTo>
                <a:lnTo>
                  <a:pt x="18000" y="330571"/>
                </a:lnTo>
                <a:cubicBezTo>
                  <a:pt x="8064" y="330571"/>
                  <a:pt x="0" y="322507"/>
                  <a:pt x="0" y="312571"/>
                </a:cubicBezTo>
                <a:lnTo>
                  <a:pt x="0" y="99416"/>
                </a:lnTo>
                <a:cubicBezTo>
                  <a:pt x="0" y="89480"/>
                  <a:pt x="8064" y="81416"/>
                  <a:pt x="18000" y="81416"/>
                </a:cubicBezTo>
              </a:path>
            </a:pathLst>
          </a:custGeom>
          <a:solidFill>
            <a:schemeClr val="tx1">
              <a:lumMod val="95000"/>
              <a:lumOff val="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Regular"/>
              <a:ea typeface="思源黑体 CN Regular"/>
              <a:cs typeface="+mn-cs"/>
            </a:endParaRPr>
          </a:p>
        </p:txBody>
      </p:sp>
      <p:sp>
        <p:nvSpPr>
          <p:cNvPr id="10" name="椭圆 9"/>
          <p:cNvSpPr/>
          <p:nvPr/>
        </p:nvSpPr>
        <p:spPr>
          <a:xfrm>
            <a:off x="764381" y="3369169"/>
            <a:ext cx="1119188" cy="1119188"/>
          </a:xfrm>
          <a:prstGeom prst="ellipse">
            <a:avLst/>
          </a:prstGeom>
          <a:solidFill>
            <a:srgbClr val="F5A9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grpSp>
        <p:nvGrpSpPr>
          <p:cNvPr id="96" name="组合 95"/>
          <p:cNvGrpSpPr/>
          <p:nvPr/>
        </p:nvGrpSpPr>
        <p:grpSpPr>
          <a:xfrm>
            <a:off x="2141696" y="1374951"/>
            <a:ext cx="2080895" cy="2596344"/>
            <a:chOff x="2593181" y="1374951"/>
            <a:chExt cx="2080895" cy="2596344"/>
          </a:xfrm>
        </p:grpSpPr>
        <p:sp>
          <p:nvSpPr>
            <p:cNvPr id="11" name="矩形: 剪去单角 10"/>
            <p:cNvSpPr/>
            <p:nvPr/>
          </p:nvSpPr>
          <p:spPr>
            <a:xfrm>
              <a:off x="2847816" y="1374951"/>
              <a:ext cx="1826260" cy="732155"/>
            </a:xfrm>
            <a:prstGeom prst="snip1Rect">
              <a:avLst/>
            </a:prstGeom>
            <a:solidFill>
              <a:srgbClr val="F5A918"/>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Roboto Bold"/>
                <a:ea typeface="思源黑体 CN Bold"/>
                <a:cs typeface="+mn-cs"/>
              </a:endParaRPr>
            </a:p>
          </p:txBody>
        </p:sp>
        <p:grpSp>
          <p:nvGrpSpPr>
            <p:cNvPr id="12" name="组合 11"/>
            <p:cNvGrpSpPr/>
            <p:nvPr/>
          </p:nvGrpSpPr>
          <p:grpSpPr>
            <a:xfrm>
              <a:off x="2593181" y="1955341"/>
              <a:ext cx="152400" cy="2015954"/>
              <a:chOff x="2593181" y="1577975"/>
              <a:chExt cx="152400" cy="2015954"/>
            </a:xfrm>
          </p:grpSpPr>
          <p:sp>
            <p:nvSpPr>
              <p:cNvPr id="13" name="椭圆 12"/>
              <p:cNvSpPr/>
              <p:nvPr/>
            </p:nvSpPr>
            <p:spPr>
              <a:xfrm>
                <a:off x="2628127" y="3508863"/>
                <a:ext cx="82508" cy="85066"/>
              </a:xfrm>
              <a:prstGeom prst="ellipse">
                <a:avLst/>
              </a:prstGeom>
              <a:solidFill>
                <a:srgbClr val="F5A918"/>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grpSp>
            <p:nvGrpSpPr>
              <p:cNvPr id="14" name="组合 13"/>
              <p:cNvGrpSpPr/>
              <p:nvPr/>
            </p:nvGrpSpPr>
            <p:grpSpPr>
              <a:xfrm>
                <a:off x="2593181" y="1577975"/>
                <a:ext cx="152400" cy="2015954"/>
                <a:chOff x="2593181" y="1749425"/>
                <a:chExt cx="152400" cy="2015954"/>
              </a:xfrm>
            </p:grpSpPr>
            <p:cxnSp>
              <p:nvCxnSpPr>
                <p:cNvPr id="15" name="直接箭头连接符 14"/>
                <p:cNvCxnSpPr>
                  <a:stCxn id="13" idx="4"/>
                </p:cNvCxnSpPr>
                <p:nvPr/>
              </p:nvCxnSpPr>
              <p:spPr>
                <a:xfrm flipV="1">
                  <a:off x="2669381" y="1825627"/>
                  <a:ext cx="0" cy="1939752"/>
                </a:xfrm>
                <a:prstGeom prst="straightConnector1">
                  <a:avLst/>
                </a:prstGeom>
                <a:noFill/>
                <a:ln w="15875" cap="flat" cmpd="sng" algn="ctr">
                  <a:gradFill>
                    <a:gsLst>
                      <a:gs pos="0">
                        <a:schemeClr val="bg1">
                          <a:lumMod val="75000"/>
                          <a:alpha val="0"/>
                        </a:schemeClr>
                      </a:gs>
                      <a:gs pos="100000">
                        <a:schemeClr val="tx1">
                          <a:lumMod val="95000"/>
                          <a:lumOff val="5000"/>
                        </a:schemeClr>
                      </a:gs>
                    </a:gsLst>
                    <a:lin ang="5400000" scaled="1"/>
                  </a:gradFill>
                  <a:prstDash val="solid"/>
                  <a:miter lim="800000"/>
                  <a:tailEnd type="oval"/>
                </a:ln>
                <a:effectLst/>
              </p:spPr>
            </p:cxnSp>
            <p:sp>
              <p:nvSpPr>
                <p:cNvPr id="16" name="椭圆 15"/>
                <p:cNvSpPr/>
                <p:nvPr/>
              </p:nvSpPr>
              <p:spPr>
                <a:xfrm>
                  <a:off x="2593181" y="1749425"/>
                  <a:ext cx="152400" cy="152400"/>
                </a:xfrm>
                <a:prstGeom prst="ellipse">
                  <a:avLst/>
                </a:prstGeom>
                <a:noFill/>
                <a:ln w="6350" cap="flat" cmpd="sng" algn="ctr">
                  <a:solidFill>
                    <a:schemeClr val="tx1">
                      <a:lumMod val="95000"/>
                      <a:lumOff val="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Regular"/>
                    <a:ea typeface="思源黑体 CN Regular"/>
                    <a:cs typeface="+mn-cs"/>
                  </a:endParaRPr>
                </a:p>
              </p:txBody>
            </p:sp>
          </p:grpSp>
        </p:grpSp>
      </p:grpSp>
      <p:grpSp>
        <p:nvGrpSpPr>
          <p:cNvPr id="55" name="图形 18"/>
          <p:cNvGrpSpPr/>
          <p:nvPr/>
        </p:nvGrpSpPr>
        <p:grpSpPr>
          <a:xfrm>
            <a:off x="955338" y="3559709"/>
            <a:ext cx="737275" cy="738108"/>
            <a:chOff x="4993992" y="2207131"/>
            <a:chExt cx="2398850" cy="2401561"/>
          </a:xfrm>
          <a:solidFill>
            <a:srgbClr val="F7F7F7"/>
          </a:solidFill>
        </p:grpSpPr>
        <p:sp>
          <p:nvSpPr>
            <p:cNvPr id="56" name="任意多边形: 形状 55"/>
            <p:cNvSpPr/>
            <p:nvPr/>
          </p:nvSpPr>
          <p:spPr>
            <a:xfrm>
              <a:off x="5354470" y="2567938"/>
              <a:ext cx="1678126" cy="1678119"/>
            </a:xfrm>
            <a:custGeom>
              <a:avLst/>
              <a:gdLst>
                <a:gd name="connsiteX0" fmla="*/ 1678122 w 1678126"/>
                <a:gd name="connsiteY0" fmla="*/ 838202 h 1678119"/>
                <a:gd name="connsiteX1" fmla="*/ 838303 w 1678126"/>
                <a:gd name="connsiteY1" fmla="*/ 1678116 h 1678119"/>
                <a:gd name="connsiteX2" fmla="*/ 8 w 1678126"/>
                <a:gd name="connsiteY2" fmla="*/ 840202 h 1678119"/>
                <a:gd name="connsiteX3" fmla="*/ 839541 w 1678126"/>
                <a:gd name="connsiteY3" fmla="*/ 1 h 1678119"/>
                <a:gd name="connsiteX4" fmla="*/ 1678122 w 1678126"/>
                <a:gd name="connsiteY4" fmla="*/ 838202 h 1678119"/>
                <a:gd name="connsiteX5" fmla="*/ 84590 w 1678126"/>
                <a:gd name="connsiteY5" fmla="*/ 878492 h 1678119"/>
                <a:gd name="connsiteX6" fmla="*/ 799632 w 1678126"/>
                <a:gd name="connsiteY6" fmla="*/ 1590772 h 1678119"/>
                <a:gd name="connsiteX7" fmla="*/ 799536 w 1678126"/>
                <a:gd name="connsiteY7" fmla="*/ 1491331 h 1678119"/>
                <a:gd name="connsiteX8" fmla="*/ 840399 w 1678126"/>
                <a:gd name="connsiteY8" fmla="*/ 1440562 h 1678119"/>
                <a:gd name="connsiteX9" fmla="*/ 878594 w 1678126"/>
                <a:gd name="connsiteY9" fmla="*/ 1490473 h 1678119"/>
                <a:gd name="connsiteX10" fmla="*/ 878499 w 1678126"/>
                <a:gd name="connsiteY10" fmla="*/ 1592772 h 1678119"/>
                <a:gd name="connsiteX11" fmla="*/ 1591445 w 1678126"/>
                <a:gd name="connsiteY11" fmla="*/ 878492 h 1678119"/>
                <a:gd name="connsiteX12" fmla="*/ 1492290 w 1678126"/>
                <a:gd name="connsiteY12" fmla="*/ 878587 h 1678119"/>
                <a:gd name="connsiteX13" fmla="*/ 1440664 w 1678126"/>
                <a:gd name="connsiteY13" fmla="*/ 838582 h 1678119"/>
                <a:gd name="connsiteX14" fmla="*/ 1493337 w 1678126"/>
                <a:gd name="connsiteY14" fmla="*/ 799530 h 1678119"/>
                <a:gd name="connsiteX15" fmla="*/ 1595064 w 1678126"/>
                <a:gd name="connsiteY15" fmla="*/ 799625 h 1678119"/>
                <a:gd name="connsiteX16" fmla="*/ 878689 w 1678126"/>
                <a:gd name="connsiteY16" fmla="*/ 86203 h 1678119"/>
                <a:gd name="connsiteX17" fmla="*/ 878785 w 1678126"/>
                <a:gd name="connsiteY17" fmla="*/ 185167 h 1678119"/>
                <a:gd name="connsiteX18" fmla="*/ 839541 w 1678126"/>
                <a:gd name="connsiteY18" fmla="*/ 237555 h 1678119"/>
                <a:gd name="connsiteX19" fmla="*/ 799727 w 1678126"/>
                <a:gd name="connsiteY19" fmla="*/ 185739 h 1678119"/>
                <a:gd name="connsiteX20" fmla="*/ 799918 w 1678126"/>
                <a:gd name="connsiteY20" fmla="*/ 83726 h 1678119"/>
                <a:gd name="connsiteX21" fmla="*/ 85828 w 1678126"/>
                <a:gd name="connsiteY21" fmla="*/ 799625 h 1678119"/>
                <a:gd name="connsiteX22" fmla="*/ 191746 w 1678126"/>
                <a:gd name="connsiteY22" fmla="*/ 799530 h 1678119"/>
                <a:gd name="connsiteX23" fmla="*/ 237943 w 1678126"/>
                <a:gd name="connsiteY23" fmla="*/ 837725 h 1678119"/>
                <a:gd name="connsiteX24" fmla="*/ 190603 w 1678126"/>
                <a:gd name="connsiteY24" fmla="*/ 878397 h 1678119"/>
                <a:gd name="connsiteX25" fmla="*/ 84590 w 1678126"/>
                <a:gd name="connsiteY25" fmla="*/ 878492 h 167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8126" h="1678119">
                  <a:moveTo>
                    <a:pt x="1678122" y="838202"/>
                  </a:moveTo>
                  <a:cubicBezTo>
                    <a:pt x="1679646" y="1302069"/>
                    <a:pt x="1302171" y="1679450"/>
                    <a:pt x="838303" y="1678116"/>
                  </a:cubicBezTo>
                  <a:cubicBezTo>
                    <a:pt x="373483" y="1676783"/>
                    <a:pt x="2008" y="1305403"/>
                    <a:pt x="8" y="840202"/>
                  </a:cubicBezTo>
                  <a:cubicBezTo>
                    <a:pt x="-1992" y="376715"/>
                    <a:pt x="375293" y="-856"/>
                    <a:pt x="839541" y="1"/>
                  </a:cubicBezTo>
                  <a:cubicBezTo>
                    <a:pt x="1302933" y="859"/>
                    <a:pt x="1676599" y="374429"/>
                    <a:pt x="1678122" y="838202"/>
                  </a:cubicBezTo>
                  <a:close/>
                  <a:moveTo>
                    <a:pt x="84590" y="878492"/>
                  </a:moveTo>
                  <a:cubicBezTo>
                    <a:pt x="94020" y="1285686"/>
                    <a:pt x="467685" y="1599154"/>
                    <a:pt x="799632" y="1590772"/>
                  </a:cubicBezTo>
                  <a:cubicBezTo>
                    <a:pt x="799632" y="1557720"/>
                    <a:pt x="800013" y="1524478"/>
                    <a:pt x="799536" y="1491331"/>
                  </a:cubicBezTo>
                  <a:cubicBezTo>
                    <a:pt x="799060" y="1462565"/>
                    <a:pt x="808395" y="1439991"/>
                    <a:pt x="840399" y="1440562"/>
                  </a:cubicBezTo>
                  <a:cubicBezTo>
                    <a:pt x="870498" y="1441134"/>
                    <a:pt x="878785" y="1463613"/>
                    <a:pt x="878594" y="1490473"/>
                  </a:cubicBezTo>
                  <a:cubicBezTo>
                    <a:pt x="878308" y="1524573"/>
                    <a:pt x="878499" y="1558768"/>
                    <a:pt x="878499" y="1592772"/>
                  </a:cubicBezTo>
                  <a:cubicBezTo>
                    <a:pt x="1265309" y="1588295"/>
                    <a:pt x="1595255" y="1231298"/>
                    <a:pt x="1591445" y="878492"/>
                  </a:cubicBezTo>
                  <a:cubicBezTo>
                    <a:pt x="1558488" y="878492"/>
                    <a:pt x="1525342" y="878207"/>
                    <a:pt x="1492290" y="878587"/>
                  </a:cubicBezTo>
                  <a:cubicBezTo>
                    <a:pt x="1464191" y="878873"/>
                    <a:pt x="1440283" y="871063"/>
                    <a:pt x="1440664" y="838582"/>
                  </a:cubicBezTo>
                  <a:cubicBezTo>
                    <a:pt x="1441045" y="806007"/>
                    <a:pt x="1465525" y="799244"/>
                    <a:pt x="1493337" y="799530"/>
                  </a:cubicBezTo>
                  <a:cubicBezTo>
                    <a:pt x="1527246" y="799911"/>
                    <a:pt x="1561155" y="799625"/>
                    <a:pt x="1595064" y="799625"/>
                  </a:cubicBezTo>
                  <a:cubicBezTo>
                    <a:pt x="1574967" y="370333"/>
                    <a:pt x="1199301" y="83059"/>
                    <a:pt x="878689" y="86203"/>
                  </a:cubicBezTo>
                  <a:cubicBezTo>
                    <a:pt x="878689" y="119159"/>
                    <a:pt x="878403" y="152116"/>
                    <a:pt x="878785" y="185167"/>
                  </a:cubicBezTo>
                  <a:cubicBezTo>
                    <a:pt x="879070" y="213076"/>
                    <a:pt x="872022" y="237460"/>
                    <a:pt x="839541" y="237555"/>
                  </a:cubicBezTo>
                  <a:cubicBezTo>
                    <a:pt x="807442" y="237650"/>
                    <a:pt x="799251" y="214123"/>
                    <a:pt x="799727" y="185739"/>
                  </a:cubicBezTo>
                  <a:cubicBezTo>
                    <a:pt x="800298" y="151735"/>
                    <a:pt x="799918" y="117730"/>
                    <a:pt x="799918" y="83726"/>
                  </a:cubicBezTo>
                  <a:cubicBezTo>
                    <a:pt x="396153" y="98204"/>
                    <a:pt x="88019" y="451963"/>
                    <a:pt x="85828" y="799625"/>
                  </a:cubicBezTo>
                  <a:cubicBezTo>
                    <a:pt x="121071" y="799625"/>
                    <a:pt x="156409" y="799816"/>
                    <a:pt x="191746" y="799530"/>
                  </a:cubicBezTo>
                  <a:cubicBezTo>
                    <a:pt x="218131" y="799340"/>
                    <a:pt x="237371" y="810388"/>
                    <a:pt x="237943" y="837725"/>
                  </a:cubicBezTo>
                  <a:cubicBezTo>
                    <a:pt x="238514" y="867157"/>
                    <a:pt x="218607" y="878587"/>
                    <a:pt x="190603" y="878397"/>
                  </a:cubicBezTo>
                  <a:cubicBezTo>
                    <a:pt x="155932" y="878207"/>
                    <a:pt x="121547" y="878492"/>
                    <a:pt x="84590" y="878492"/>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57" name="任意多边形: 形状 56"/>
            <p:cNvSpPr/>
            <p:nvPr/>
          </p:nvSpPr>
          <p:spPr>
            <a:xfrm>
              <a:off x="4993992" y="2207131"/>
              <a:ext cx="2039148" cy="1198844"/>
            </a:xfrm>
            <a:custGeom>
              <a:avLst/>
              <a:gdLst>
                <a:gd name="connsiteX0" fmla="*/ 1960114 w 2039148"/>
                <a:gd name="connsiteY0" fmla="*/ 269083 h 1198844"/>
                <a:gd name="connsiteX1" fmla="*/ 1960114 w 2039148"/>
                <a:gd name="connsiteY1" fmla="*/ 88679 h 1198844"/>
                <a:gd name="connsiteX2" fmla="*/ 1960781 w 2039148"/>
                <a:gd name="connsiteY2" fmla="*/ 38673 h 1198844"/>
                <a:gd name="connsiteX3" fmla="*/ 1999738 w 2039148"/>
                <a:gd name="connsiteY3" fmla="*/ 859 h 1198844"/>
                <a:gd name="connsiteX4" fmla="*/ 2038315 w 2039148"/>
                <a:gd name="connsiteY4" fmla="*/ 39149 h 1198844"/>
                <a:gd name="connsiteX5" fmla="*/ 2038981 w 2039148"/>
                <a:gd name="connsiteY5" fmla="*/ 92680 h 1198844"/>
                <a:gd name="connsiteX6" fmla="*/ 2038886 w 2039148"/>
                <a:gd name="connsiteY6" fmla="*/ 346140 h 1198844"/>
                <a:gd name="connsiteX7" fmla="*/ 1985832 w 2039148"/>
                <a:gd name="connsiteY7" fmla="*/ 399670 h 1198844"/>
                <a:gd name="connsiteX8" fmla="*/ 1693129 w 2039148"/>
                <a:gd name="connsiteY8" fmla="*/ 399956 h 1198844"/>
                <a:gd name="connsiteX9" fmla="*/ 1640646 w 2039148"/>
                <a:gd name="connsiteY9" fmla="*/ 359856 h 1198844"/>
                <a:gd name="connsiteX10" fmla="*/ 1692557 w 2039148"/>
                <a:gd name="connsiteY10" fmla="*/ 319851 h 1198844"/>
                <a:gd name="connsiteX11" fmla="*/ 1884772 w 2039148"/>
                <a:gd name="connsiteY11" fmla="*/ 311564 h 1198844"/>
                <a:gd name="connsiteX12" fmla="*/ 1745707 w 2039148"/>
                <a:gd name="connsiteY12" fmla="*/ 222982 h 1198844"/>
                <a:gd name="connsiteX13" fmla="*/ 362391 w 2039148"/>
                <a:gd name="connsiteY13" fmla="*/ 456249 h 1198844"/>
                <a:gd name="connsiteX14" fmla="*/ 84642 w 2039148"/>
                <a:gd name="connsiteY14" fmla="*/ 1111093 h 1198844"/>
                <a:gd name="connsiteX15" fmla="*/ 79594 w 2039148"/>
                <a:gd name="connsiteY15" fmla="*/ 1157194 h 1198844"/>
                <a:gd name="connsiteX16" fmla="*/ 35969 w 2039148"/>
                <a:gd name="connsiteY16" fmla="*/ 1198723 h 1198844"/>
                <a:gd name="connsiteX17" fmla="*/ 250 w 2039148"/>
                <a:gd name="connsiteY17" fmla="*/ 1150145 h 1198844"/>
                <a:gd name="connsiteX18" fmla="*/ 15871 w 2039148"/>
                <a:gd name="connsiteY18" fmla="*/ 1008413 h 1198844"/>
                <a:gd name="connsiteX19" fmla="*/ 978277 w 2039148"/>
                <a:gd name="connsiteY19" fmla="*/ 21528 h 1198844"/>
                <a:gd name="connsiteX20" fmla="*/ 1916776 w 2039148"/>
                <a:gd name="connsiteY20" fmla="*/ 238317 h 1198844"/>
                <a:gd name="connsiteX21" fmla="*/ 1960114 w 2039148"/>
                <a:gd name="connsiteY21" fmla="*/ 269083 h 119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148" h="1198844">
                  <a:moveTo>
                    <a:pt x="1960114" y="269083"/>
                  </a:moveTo>
                  <a:cubicBezTo>
                    <a:pt x="1960114" y="204027"/>
                    <a:pt x="1960114" y="146401"/>
                    <a:pt x="1960114" y="88679"/>
                  </a:cubicBezTo>
                  <a:cubicBezTo>
                    <a:pt x="1960114" y="72010"/>
                    <a:pt x="1959829" y="55342"/>
                    <a:pt x="1960781" y="38673"/>
                  </a:cubicBezTo>
                  <a:cubicBezTo>
                    <a:pt x="1962210" y="14575"/>
                    <a:pt x="1976688" y="1049"/>
                    <a:pt x="1999738" y="859"/>
                  </a:cubicBezTo>
                  <a:cubicBezTo>
                    <a:pt x="2023551" y="668"/>
                    <a:pt x="2036600" y="15908"/>
                    <a:pt x="2038315" y="39149"/>
                  </a:cubicBezTo>
                  <a:cubicBezTo>
                    <a:pt x="2039648" y="56866"/>
                    <a:pt x="2038981" y="74868"/>
                    <a:pt x="2038981" y="92680"/>
                  </a:cubicBezTo>
                  <a:cubicBezTo>
                    <a:pt x="2038981" y="177166"/>
                    <a:pt x="2039267" y="261653"/>
                    <a:pt x="2038886" y="346140"/>
                  </a:cubicBezTo>
                  <a:cubicBezTo>
                    <a:pt x="2038696" y="387669"/>
                    <a:pt x="2027170" y="399480"/>
                    <a:pt x="1985832" y="399670"/>
                  </a:cubicBezTo>
                  <a:cubicBezTo>
                    <a:pt x="1888296" y="400147"/>
                    <a:pt x="1790665" y="399670"/>
                    <a:pt x="1693129" y="399956"/>
                  </a:cubicBezTo>
                  <a:cubicBezTo>
                    <a:pt x="1664744" y="400051"/>
                    <a:pt x="1641122" y="391098"/>
                    <a:pt x="1640646" y="359856"/>
                  </a:cubicBezTo>
                  <a:cubicBezTo>
                    <a:pt x="1640170" y="327852"/>
                    <a:pt x="1664458" y="319756"/>
                    <a:pt x="1692557" y="319851"/>
                  </a:cubicBezTo>
                  <a:cubicBezTo>
                    <a:pt x="1755327" y="320137"/>
                    <a:pt x="1818002" y="319946"/>
                    <a:pt x="1884772" y="311564"/>
                  </a:cubicBezTo>
                  <a:cubicBezTo>
                    <a:pt x="1838480" y="281941"/>
                    <a:pt x="1793713" y="249556"/>
                    <a:pt x="1745707" y="222982"/>
                  </a:cubicBezTo>
                  <a:cubicBezTo>
                    <a:pt x="1285078" y="-32574"/>
                    <a:pt x="710149" y="63057"/>
                    <a:pt x="362391" y="456249"/>
                  </a:cubicBezTo>
                  <a:cubicBezTo>
                    <a:pt x="197704" y="642463"/>
                    <a:pt x="103216" y="861347"/>
                    <a:pt x="84642" y="1111093"/>
                  </a:cubicBezTo>
                  <a:cubicBezTo>
                    <a:pt x="83499" y="1126523"/>
                    <a:pt x="81022" y="1141763"/>
                    <a:pt x="79594" y="1157194"/>
                  </a:cubicBezTo>
                  <a:cubicBezTo>
                    <a:pt x="77022" y="1183864"/>
                    <a:pt x="62449" y="1200437"/>
                    <a:pt x="35969" y="1198723"/>
                  </a:cubicBezTo>
                  <a:cubicBezTo>
                    <a:pt x="8061" y="1196913"/>
                    <a:pt x="-1750" y="1175005"/>
                    <a:pt x="250" y="1150145"/>
                  </a:cubicBezTo>
                  <a:cubicBezTo>
                    <a:pt x="4060" y="1102806"/>
                    <a:pt x="8442" y="1055276"/>
                    <a:pt x="15871" y="1008413"/>
                  </a:cubicBezTo>
                  <a:cubicBezTo>
                    <a:pt x="94834" y="509589"/>
                    <a:pt x="480977" y="112111"/>
                    <a:pt x="978277" y="21528"/>
                  </a:cubicBezTo>
                  <a:cubicBezTo>
                    <a:pt x="1321368" y="-40956"/>
                    <a:pt x="1634740" y="32958"/>
                    <a:pt x="1916776" y="238317"/>
                  </a:cubicBezTo>
                  <a:cubicBezTo>
                    <a:pt x="1928777" y="247080"/>
                    <a:pt x="1941160" y="255557"/>
                    <a:pt x="1960114" y="269083"/>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58" name="任意多边形: 形状 57"/>
            <p:cNvSpPr/>
            <p:nvPr/>
          </p:nvSpPr>
          <p:spPr>
            <a:xfrm>
              <a:off x="7302431" y="3409222"/>
              <a:ext cx="90411" cy="198316"/>
            </a:xfrm>
            <a:custGeom>
              <a:avLst/>
              <a:gdLst>
                <a:gd name="connsiteX0" fmla="*/ 90111 w 90411"/>
                <a:gd name="connsiteY0" fmla="*/ 63116 h 198316"/>
                <a:gd name="connsiteX1" fmla="*/ 79920 w 90411"/>
                <a:gd name="connsiteY1" fmla="*/ 160080 h 198316"/>
                <a:gd name="connsiteX2" fmla="*/ 33914 w 90411"/>
                <a:gd name="connsiteY2" fmla="*/ 197609 h 198316"/>
                <a:gd name="connsiteX3" fmla="*/ 386 w 90411"/>
                <a:gd name="connsiteY3" fmla="*/ 147793 h 198316"/>
                <a:gd name="connsiteX4" fmla="*/ 9530 w 90411"/>
                <a:gd name="connsiteY4" fmla="*/ 48923 h 198316"/>
                <a:gd name="connsiteX5" fmla="*/ 52774 w 90411"/>
                <a:gd name="connsiteY5" fmla="*/ 155 h 198316"/>
                <a:gd name="connsiteX6" fmla="*/ 90016 w 90411"/>
                <a:gd name="connsiteY6" fmla="*/ 54067 h 198316"/>
                <a:gd name="connsiteX7" fmla="*/ 90111 w 90411"/>
                <a:gd name="connsiteY7" fmla="*/ 63116 h 19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11" h="198316">
                  <a:moveTo>
                    <a:pt x="90111" y="63116"/>
                  </a:moveTo>
                  <a:cubicBezTo>
                    <a:pt x="86683" y="96644"/>
                    <a:pt x="84016" y="128457"/>
                    <a:pt x="79920" y="160080"/>
                  </a:cubicBezTo>
                  <a:cubicBezTo>
                    <a:pt x="76491" y="186369"/>
                    <a:pt x="61060" y="201895"/>
                    <a:pt x="33914" y="197609"/>
                  </a:cubicBezTo>
                  <a:cubicBezTo>
                    <a:pt x="7149" y="193322"/>
                    <a:pt x="-2091" y="173701"/>
                    <a:pt x="386" y="147793"/>
                  </a:cubicBezTo>
                  <a:cubicBezTo>
                    <a:pt x="3529" y="114836"/>
                    <a:pt x="7053" y="81975"/>
                    <a:pt x="9530" y="48923"/>
                  </a:cubicBezTo>
                  <a:cubicBezTo>
                    <a:pt x="11625" y="21110"/>
                    <a:pt x="21055" y="-2131"/>
                    <a:pt x="52774" y="155"/>
                  </a:cubicBezTo>
                  <a:cubicBezTo>
                    <a:pt x="83730" y="2441"/>
                    <a:pt x="92493" y="25682"/>
                    <a:pt x="90016" y="54067"/>
                  </a:cubicBezTo>
                  <a:cubicBezTo>
                    <a:pt x="89921" y="57782"/>
                    <a:pt x="90111" y="61306"/>
                    <a:pt x="90111" y="63116"/>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59" name="任意多边形: 形状 58"/>
            <p:cNvSpPr/>
            <p:nvPr/>
          </p:nvSpPr>
          <p:spPr>
            <a:xfrm>
              <a:off x="6606299" y="4380451"/>
              <a:ext cx="179572" cy="136634"/>
            </a:xfrm>
            <a:custGeom>
              <a:avLst/>
              <a:gdLst>
                <a:gd name="connsiteX0" fmla="*/ 146925 w 179572"/>
                <a:gd name="connsiteY0" fmla="*/ 0 h 136634"/>
                <a:gd name="connsiteX1" fmla="*/ 178928 w 179572"/>
                <a:gd name="connsiteY1" fmla="*/ 31528 h 136634"/>
                <a:gd name="connsiteX2" fmla="*/ 164736 w 179572"/>
                <a:gd name="connsiteY2" fmla="*/ 76581 h 136634"/>
                <a:gd name="connsiteX3" fmla="*/ 50817 w 179572"/>
                <a:gd name="connsiteY3" fmla="*/ 132874 h 136634"/>
                <a:gd name="connsiteX4" fmla="*/ 335 w 179572"/>
                <a:gd name="connsiteY4" fmla="*/ 109728 h 136634"/>
                <a:gd name="connsiteX5" fmla="*/ 21385 w 179572"/>
                <a:gd name="connsiteY5" fmla="*/ 61626 h 136634"/>
                <a:gd name="connsiteX6" fmla="*/ 146925 w 179572"/>
                <a:gd name="connsiteY6" fmla="*/ 0 h 13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72" h="136634">
                  <a:moveTo>
                    <a:pt x="146925" y="0"/>
                  </a:moveTo>
                  <a:cubicBezTo>
                    <a:pt x="158450" y="10573"/>
                    <a:pt x="176643" y="19526"/>
                    <a:pt x="178928" y="31528"/>
                  </a:cubicBezTo>
                  <a:cubicBezTo>
                    <a:pt x="181691" y="45625"/>
                    <a:pt x="175309" y="70009"/>
                    <a:pt x="164736" y="76581"/>
                  </a:cubicBezTo>
                  <a:cubicBezTo>
                    <a:pt x="128827" y="98774"/>
                    <a:pt x="89870" y="116586"/>
                    <a:pt x="50817" y="132874"/>
                  </a:cubicBezTo>
                  <a:cubicBezTo>
                    <a:pt x="28624" y="142113"/>
                    <a:pt x="4145" y="134302"/>
                    <a:pt x="335" y="109728"/>
                  </a:cubicBezTo>
                  <a:cubicBezTo>
                    <a:pt x="-2047" y="94678"/>
                    <a:pt x="8622" y="69342"/>
                    <a:pt x="21385" y="61626"/>
                  </a:cubicBezTo>
                  <a:cubicBezTo>
                    <a:pt x="59295" y="38481"/>
                    <a:pt x="101109" y="21812"/>
                    <a:pt x="146925" y="0"/>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0" name="任意多边形: 形状 59"/>
            <p:cNvSpPr/>
            <p:nvPr/>
          </p:nvSpPr>
          <p:spPr>
            <a:xfrm>
              <a:off x="7247820" y="3649961"/>
              <a:ext cx="117195" cy="186567"/>
            </a:xfrm>
            <a:custGeom>
              <a:avLst/>
              <a:gdLst>
                <a:gd name="connsiteX0" fmla="*/ 117195 w 117195"/>
                <a:gd name="connsiteY0" fmla="*/ 31832 h 186567"/>
                <a:gd name="connsiteX1" fmla="*/ 69761 w 117195"/>
                <a:gd name="connsiteY1" fmla="*/ 170421 h 186567"/>
                <a:gd name="connsiteX2" fmla="*/ 23183 w 117195"/>
                <a:gd name="connsiteY2" fmla="*/ 185184 h 186567"/>
                <a:gd name="connsiteX3" fmla="*/ 323 w 117195"/>
                <a:gd name="connsiteY3" fmla="*/ 141560 h 186567"/>
                <a:gd name="connsiteX4" fmla="*/ 36519 w 117195"/>
                <a:gd name="connsiteY4" fmla="*/ 23545 h 186567"/>
                <a:gd name="connsiteX5" fmla="*/ 80333 w 117195"/>
                <a:gd name="connsiteY5" fmla="*/ 114 h 186567"/>
                <a:gd name="connsiteX6" fmla="*/ 117195 w 117195"/>
                <a:gd name="connsiteY6" fmla="*/ 31832 h 18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195" h="186567">
                  <a:moveTo>
                    <a:pt x="117195" y="31832"/>
                  </a:moveTo>
                  <a:cubicBezTo>
                    <a:pt x="100146" y="83838"/>
                    <a:pt x="88335" y="128606"/>
                    <a:pt x="69761" y="170421"/>
                  </a:cubicBezTo>
                  <a:cubicBezTo>
                    <a:pt x="64998" y="180993"/>
                    <a:pt x="35280" y="190137"/>
                    <a:pt x="23183" y="185184"/>
                  </a:cubicBezTo>
                  <a:cubicBezTo>
                    <a:pt x="10991" y="180231"/>
                    <a:pt x="-2248" y="154990"/>
                    <a:pt x="323" y="141560"/>
                  </a:cubicBezTo>
                  <a:cubicBezTo>
                    <a:pt x="7848" y="101269"/>
                    <a:pt x="20136" y="61169"/>
                    <a:pt x="36519" y="23545"/>
                  </a:cubicBezTo>
                  <a:cubicBezTo>
                    <a:pt x="41948" y="10972"/>
                    <a:pt x="66046" y="-1315"/>
                    <a:pt x="80333" y="114"/>
                  </a:cubicBezTo>
                  <a:cubicBezTo>
                    <a:pt x="93669" y="1257"/>
                    <a:pt x="105194" y="20783"/>
                    <a:pt x="117195" y="31832"/>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1" name="任意多边形: 形状 60"/>
            <p:cNvSpPr/>
            <p:nvPr/>
          </p:nvSpPr>
          <p:spPr>
            <a:xfrm>
              <a:off x="5050921" y="3726869"/>
              <a:ext cx="126010" cy="185931"/>
            </a:xfrm>
            <a:custGeom>
              <a:avLst/>
              <a:gdLst>
                <a:gd name="connsiteX0" fmla="*/ 126011 w 126010"/>
                <a:gd name="connsiteY0" fmla="*/ 154282 h 185931"/>
                <a:gd name="connsiteX1" fmla="*/ 96198 w 126010"/>
                <a:gd name="connsiteY1" fmla="*/ 184953 h 185931"/>
                <a:gd name="connsiteX2" fmla="*/ 52668 w 126010"/>
                <a:gd name="connsiteY2" fmla="*/ 174380 h 185931"/>
                <a:gd name="connsiteX3" fmla="*/ 376 w 126010"/>
                <a:gd name="connsiteY3" fmla="*/ 38839 h 185931"/>
                <a:gd name="connsiteX4" fmla="*/ 24093 w 126010"/>
                <a:gd name="connsiteY4" fmla="*/ 1691 h 185931"/>
                <a:gd name="connsiteX5" fmla="*/ 66765 w 126010"/>
                <a:gd name="connsiteY5" fmla="*/ 11788 h 185931"/>
                <a:gd name="connsiteX6" fmla="*/ 126011 w 126010"/>
                <a:gd name="connsiteY6" fmla="*/ 154282 h 18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10" h="185931">
                  <a:moveTo>
                    <a:pt x="126011" y="154282"/>
                  </a:moveTo>
                  <a:cubicBezTo>
                    <a:pt x="115914" y="165331"/>
                    <a:pt x="107723" y="182286"/>
                    <a:pt x="96198" y="184953"/>
                  </a:cubicBezTo>
                  <a:cubicBezTo>
                    <a:pt x="82672" y="188096"/>
                    <a:pt x="56954" y="183428"/>
                    <a:pt x="52668" y="174380"/>
                  </a:cubicBezTo>
                  <a:cubicBezTo>
                    <a:pt x="31713" y="130755"/>
                    <a:pt x="14187" y="85131"/>
                    <a:pt x="376" y="38839"/>
                  </a:cubicBezTo>
                  <a:cubicBezTo>
                    <a:pt x="-2577" y="29028"/>
                    <a:pt x="12473" y="6454"/>
                    <a:pt x="24093" y="1691"/>
                  </a:cubicBezTo>
                  <a:cubicBezTo>
                    <a:pt x="35619" y="-3071"/>
                    <a:pt x="62384" y="2835"/>
                    <a:pt x="66765" y="11788"/>
                  </a:cubicBezTo>
                  <a:cubicBezTo>
                    <a:pt x="88768" y="56270"/>
                    <a:pt x="105532" y="103228"/>
                    <a:pt x="126011" y="154282"/>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2" name="任意多边形: 形状 61"/>
            <p:cNvSpPr/>
            <p:nvPr/>
          </p:nvSpPr>
          <p:spPr>
            <a:xfrm>
              <a:off x="7144691" y="3875617"/>
              <a:ext cx="138122" cy="175419"/>
            </a:xfrm>
            <a:custGeom>
              <a:avLst/>
              <a:gdLst>
                <a:gd name="connsiteX0" fmla="*/ 138123 w 138122"/>
                <a:gd name="connsiteY0" fmla="*/ 32966 h 175419"/>
                <a:gd name="connsiteX1" fmla="*/ 114501 w 138122"/>
                <a:gd name="connsiteY1" fmla="*/ 82210 h 175419"/>
                <a:gd name="connsiteX2" fmla="*/ 68019 w 138122"/>
                <a:gd name="connsiteY2" fmla="*/ 161648 h 175419"/>
                <a:gd name="connsiteX3" fmla="*/ 20203 w 138122"/>
                <a:gd name="connsiteY3" fmla="*/ 173174 h 175419"/>
                <a:gd name="connsiteX4" fmla="*/ 1058 w 138122"/>
                <a:gd name="connsiteY4" fmla="*/ 127930 h 175419"/>
                <a:gd name="connsiteX5" fmla="*/ 66304 w 138122"/>
                <a:gd name="connsiteY5" fmla="*/ 10296 h 175419"/>
                <a:gd name="connsiteX6" fmla="*/ 109738 w 138122"/>
                <a:gd name="connsiteY6" fmla="*/ 1533 h 175419"/>
                <a:gd name="connsiteX7" fmla="*/ 138123 w 138122"/>
                <a:gd name="connsiteY7" fmla="*/ 32966 h 17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22" h="175419">
                  <a:moveTo>
                    <a:pt x="138123" y="32966"/>
                  </a:moveTo>
                  <a:cubicBezTo>
                    <a:pt x="128693" y="52682"/>
                    <a:pt x="122216" y="67827"/>
                    <a:pt x="114501" y="82210"/>
                  </a:cubicBezTo>
                  <a:cubicBezTo>
                    <a:pt x="99832" y="109261"/>
                    <a:pt x="87354" y="138502"/>
                    <a:pt x="68019" y="161648"/>
                  </a:cubicBezTo>
                  <a:cubicBezTo>
                    <a:pt x="59065" y="172412"/>
                    <a:pt x="31728" y="179174"/>
                    <a:pt x="20203" y="173174"/>
                  </a:cubicBezTo>
                  <a:cubicBezTo>
                    <a:pt x="8487" y="167173"/>
                    <a:pt x="-3705" y="139169"/>
                    <a:pt x="1058" y="127930"/>
                  </a:cubicBezTo>
                  <a:cubicBezTo>
                    <a:pt x="18584" y="86782"/>
                    <a:pt x="41253" y="47443"/>
                    <a:pt x="66304" y="10296"/>
                  </a:cubicBezTo>
                  <a:cubicBezTo>
                    <a:pt x="72495" y="1152"/>
                    <a:pt x="96689" y="-2277"/>
                    <a:pt x="109738" y="1533"/>
                  </a:cubicBezTo>
                  <a:cubicBezTo>
                    <a:pt x="121168" y="4771"/>
                    <a:pt x="128693" y="21821"/>
                    <a:pt x="138123" y="32966"/>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3" name="任意多边形: 形状 62"/>
            <p:cNvSpPr/>
            <p:nvPr/>
          </p:nvSpPr>
          <p:spPr>
            <a:xfrm>
              <a:off x="5146803" y="3943487"/>
              <a:ext cx="143666" cy="179026"/>
            </a:xfrm>
            <a:custGeom>
              <a:avLst/>
              <a:gdLst>
                <a:gd name="connsiteX0" fmla="*/ 95470 w 143666"/>
                <a:gd name="connsiteY0" fmla="*/ 179027 h 179026"/>
                <a:gd name="connsiteX1" fmla="*/ 69277 w 143666"/>
                <a:gd name="connsiteY1" fmla="*/ 159120 h 179026"/>
                <a:gd name="connsiteX2" fmla="*/ 9460 w 143666"/>
                <a:gd name="connsiteY2" fmla="*/ 66822 h 179026"/>
                <a:gd name="connsiteX3" fmla="*/ 18508 w 143666"/>
                <a:gd name="connsiteY3" fmla="*/ 7672 h 179026"/>
                <a:gd name="connsiteX4" fmla="*/ 78040 w 143666"/>
                <a:gd name="connsiteY4" fmla="*/ 25865 h 179026"/>
                <a:gd name="connsiteX5" fmla="*/ 137285 w 143666"/>
                <a:gd name="connsiteY5" fmla="*/ 118638 h 179026"/>
                <a:gd name="connsiteX6" fmla="*/ 95470 w 143666"/>
                <a:gd name="connsiteY6" fmla="*/ 179027 h 17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666" h="179026">
                  <a:moveTo>
                    <a:pt x="95470" y="179027"/>
                  </a:moveTo>
                  <a:cubicBezTo>
                    <a:pt x="90422" y="175407"/>
                    <a:pt x="76706" y="169502"/>
                    <a:pt x="69277" y="159120"/>
                  </a:cubicBezTo>
                  <a:cubicBezTo>
                    <a:pt x="47941" y="129402"/>
                    <a:pt x="28605" y="98064"/>
                    <a:pt x="9460" y="66822"/>
                  </a:cubicBezTo>
                  <a:cubicBezTo>
                    <a:pt x="-3875" y="45105"/>
                    <a:pt x="-5018" y="22912"/>
                    <a:pt x="18508" y="7672"/>
                  </a:cubicBezTo>
                  <a:cubicBezTo>
                    <a:pt x="43845" y="-8711"/>
                    <a:pt x="63276" y="2910"/>
                    <a:pt x="78040" y="25865"/>
                  </a:cubicBezTo>
                  <a:cubicBezTo>
                    <a:pt x="97852" y="56726"/>
                    <a:pt x="118997" y="86920"/>
                    <a:pt x="137285" y="118638"/>
                  </a:cubicBezTo>
                  <a:cubicBezTo>
                    <a:pt x="154240" y="147975"/>
                    <a:pt x="136428" y="178931"/>
                    <a:pt x="95470" y="179027"/>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4" name="任意多边形: 形状 63"/>
            <p:cNvSpPr/>
            <p:nvPr/>
          </p:nvSpPr>
          <p:spPr>
            <a:xfrm>
              <a:off x="5900180" y="4497133"/>
              <a:ext cx="191152" cy="99842"/>
            </a:xfrm>
            <a:custGeom>
              <a:avLst/>
              <a:gdLst>
                <a:gd name="connsiteX0" fmla="*/ 28560 w 191152"/>
                <a:gd name="connsiteY0" fmla="*/ 0 h 99842"/>
                <a:gd name="connsiteX1" fmla="*/ 164958 w 191152"/>
                <a:gd name="connsiteY1" fmla="*/ 25717 h 99842"/>
                <a:gd name="connsiteX2" fmla="*/ 190961 w 191152"/>
                <a:gd name="connsiteY2" fmla="*/ 67437 h 99842"/>
                <a:gd name="connsiteX3" fmla="*/ 153528 w 191152"/>
                <a:gd name="connsiteY3" fmla="*/ 99822 h 99842"/>
                <a:gd name="connsiteX4" fmla="*/ 24178 w 191152"/>
                <a:gd name="connsiteY4" fmla="*/ 77533 h 99842"/>
                <a:gd name="connsiteX5" fmla="*/ 80 w 191152"/>
                <a:gd name="connsiteY5" fmla="*/ 34099 h 99842"/>
                <a:gd name="connsiteX6" fmla="*/ 28560 w 191152"/>
                <a:gd name="connsiteY6" fmla="*/ 0 h 9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152" h="99842">
                  <a:moveTo>
                    <a:pt x="28560" y="0"/>
                  </a:moveTo>
                  <a:cubicBezTo>
                    <a:pt x="81328" y="9239"/>
                    <a:pt x="124286" y="13811"/>
                    <a:pt x="164958" y="25717"/>
                  </a:cubicBezTo>
                  <a:cubicBezTo>
                    <a:pt x="177531" y="29432"/>
                    <a:pt x="193057" y="54769"/>
                    <a:pt x="190961" y="67437"/>
                  </a:cubicBezTo>
                  <a:cubicBezTo>
                    <a:pt x="188770" y="80581"/>
                    <a:pt x="166196" y="100584"/>
                    <a:pt x="153528" y="99822"/>
                  </a:cubicBezTo>
                  <a:cubicBezTo>
                    <a:pt x="109999" y="97155"/>
                    <a:pt x="66088" y="89630"/>
                    <a:pt x="24178" y="77533"/>
                  </a:cubicBezTo>
                  <a:cubicBezTo>
                    <a:pt x="12177" y="74104"/>
                    <a:pt x="-1158" y="48387"/>
                    <a:pt x="80" y="34099"/>
                  </a:cubicBezTo>
                  <a:cubicBezTo>
                    <a:pt x="1414" y="20479"/>
                    <a:pt x="20940" y="8477"/>
                    <a:pt x="28560" y="0"/>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5" name="任意多边形: 形状 64"/>
            <p:cNvSpPr/>
            <p:nvPr/>
          </p:nvSpPr>
          <p:spPr>
            <a:xfrm>
              <a:off x="6998625" y="4075556"/>
              <a:ext cx="153727" cy="164985"/>
            </a:xfrm>
            <a:custGeom>
              <a:avLst/>
              <a:gdLst>
                <a:gd name="connsiteX0" fmla="*/ 110644 w 153727"/>
                <a:gd name="connsiteY0" fmla="*/ 0 h 164985"/>
                <a:gd name="connsiteX1" fmla="*/ 145600 w 153727"/>
                <a:gd name="connsiteY1" fmla="*/ 61722 h 164985"/>
                <a:gd name="connsiteX2" fmla="*/ 61590 w 153727"/>
                <a:gd name="connsiteY2" fmla="*/ 158401 h 164985"/>
                <a:gd name="connsiteX3" fmla="*/ 11965 w 153727"/>
                <a:gd name="connsiteY3" fmla="*/ 159067 h 164985"/>
                <a:gd name="connsiteX4" fmla="*/ 2725 w 153727"/>
                <a:gd name="connsiteY4" fmla="*/ 113633 h 164985"/>
                <a:gd name="connsiteX5" fmla="*/ 91689 w 153727"/>
                <a:gd name="connsiteY5" fmla="*/ 7239 h 164985"/>
                <a:gd name="connsiteX6" fmla="*/ 110644 w 153727"/>
                <a:gd name="connsiteY6" fmla="*/ 0 h 16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27" h="164985">
                  <a:moveTo>
                    <a:pt x="110644" y="0"/>
                  </a:moveTo>
                  <a:cubicBezTo>
                    <a:pt x="146934" y="953"/>
                    <a:pt x="165508" y="34671"/>
                    <a:pt x="145600" y="61722"/>
                  </a:cubicBezTo>
                  <a:cubicBezTo>
                    <a:pt x="120264" y="96107"/>
                    <a:pt x="92641" y="129349"/>
                    <a:pt x="61590" y="158401"/>
                  </a:cubicBezTo>
                  <a:cubicBezTo>
                    <a:pt x="52065" y="167259"/>
                    <a:pt x="23871" y="166878"/>
                    <a:pt x="11965" y="159067"/>
                  </a:cubicBezTo>
                  <a:cubicBezTo>
                    <a:pt x="2345" y="152781"/>
                    <a:pt x="-3847" y="122968"/>
                    <a:pt x="2725" y="113633"/>
                  </a:cubicBezTo>
                  <a:cubicBezTo>
                    <a:pt x="29205" y="75914"/>
                    <a:pt x="60828" y="41815"/>
                    <a:pt x="91689" y="7239"/>
                  </a:cubicBezTo>
                  <a:cubicBezTo>
                    <a:pt x="96452" y="2000"/>
                    <a:pt x="106643" y="1429"/>
                    <a:pt x="110644" y="0"/>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6" name="任意多边形: 形状 65"/>
            <p:cNvSpPr/>
            <p:nvPr/>
          </p:nvSpPr>
          <p:spPr>
            <a:xfrm>
              <a:off x="5467080" y="4295107"/>
              <a:ext cx="176711" cy="151015"/>
            </a:xfrm>
            <a:custGeom>
              <a:avLst/>
              <a:gdLst>
                <a:gd name="connsiteX0" fmla="*/ 31416 w 176711"/>
                <a:gd name="connsiteY0" fmla="*/ 0 h 151015"/>
                <a:gd name="connsiteX1" fmla="*/ 64849 w 176711"/>
                <a:gd name="connsiteY1" fmla="*/ 15907 h 151015"/>
                <a:gd name="connsiteX2" fmla="*/ 150859 w 176711"/>
                <a:gd name="connsiteY2" fmla="*/ 72866 h 151015"/>
                <a:gd name="connsiteX3" fmla="*/ 168862 w 176711"/>
                <a:gd name="connsiteY3" fmla="*/ 132397 h 151015"/>
                <a:gd name="connsiteX4" fmla="*/ 109902 w 176711"/>
                <a:gd name="connsiteY4" fmla="*/ 141351 h 151015"/>
                <a:gd name="connsiteX5" fmla="*/ 13128 w 176711"/>
                <a:gd name="connsiteY5" fmla="*/ 75247 h 151015"/>
                <a:gd name="connsiteX6" fmla="*/ 745 w 176711"/>
                <a:gd name="connsiteY6" fmla="*/ 28766 h 151015"/>
                <a:gd name="connsiteX7" fmla="*/ 31416 w 176711"/>
                <a:gd name="connsiteY7" fmla="*/ 0 h 15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11" h="151015">
                  <a:moveTo>
                    <a:pt x="31416" y="0"/>
                  </a:moveTo>
                  <a:cubicBezTo>
                    <a:pt x="46084" y="6858"/>
                    <a:pt x="56181" y="10382"/>
                    <a:pt x="64849" y="15907"/>
                  </a:cubicBezTo>
                  <a:cubicBezTo>
                    <a:pt x="93805" y="34480"/>
                    <a:pt x="122189" y="53816"/>
                    <a:pt x="150859" y="72866"/>
                  </a:cubicBezTo>
                  <a:cubicBezTo>
                    <a:pt x="173434" y="87821"/>
                    <a:pt x="185721" y="106680"/>
                    <a:pt x="168862" y="132397"/>
                  </a:cubicBezTo>
                  <a:cubicBezTo>
                    <a:pt x="153431" y="155829"/>
                    <a:pt x="131429" y="155162"/>
                    <a:pt x="109902" y="141351"/>
                  </a:cubicBezTo>
                  <a:cubicBezTo>
                    <a:pt x="76945" y="120301"/>
                    <a:pt x="42941" y="100298"/>
                    <a:pt x="13128" y="75247"/>
                  </a:cubicBezTo>
                  <a:cubicBezTo>
                    <a:pt x="2650" y="66485"/>
                    <a:pt x="-1922" y="43434"/>
                    <a:pt x="745" y="28766"/>
                  </a:cubicBezTo>
                  <a:cubicBezTo>
                    <a:pt x="2746" y="17717"/>
                    <a:pt x="20558" y="9525"/>
                    <a:pt x="31416" y="0"/>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7" name="任意多边形: 形状 66"/>
            <p:cNvSpPr/>
            <p:nvPr/>
          </p:nvSpPr>
          <p:spPr>
            <a:xfrm>
              <a:off x="5673399" y="4422984"/>
              <a:ext cx="183416" cy="129012"/>
            </a:xfrm>
            <a:custGeom>
              <a:avLst/>
              <a:gdLst>
                <a:gd name="connsiteX0" fmla="*/ 149232 w 183416"/>
                <a:gd name="connsiteY0" fmla="*/ 129013 h 129012"/>
                <a:gd name="connsiteX1" fmla="*/ 9405 w 183416"/>
                <a:gd name="connsiteY1" fmla="*/ 66053 h 129012"/>
                <a:gd name="connsiteX2" fmla="*/ 2738 w 183416"/>
                <a:gd name="connsiteY2" fmla="*/ 19475 h 129012"/>
                <a:gd name="connsiteX3" fmla="*/ 42933 w 183416"/>
                <a:gd name="connsiteY3" fmla="*/ 616 h 129012"/>
                <a:gd name="connsiteX4" fmla="*/ 167806 w 183416"/>
                <a:gd name="connsiteY4" fmla="*/ 51194 h 129012"/>
                <a:gd name="connsiteX5" fmla="*/ 182855 w 183416"/>
                <a:gd name="connsiteY5" fmla="*/ 95866 h 129012"/>
                <a:gd name="connsiteX6" fmla="*/ 149232 w 183416"/>
                <a:gd name="connsiteY6" fmla="*/ 129013 h 12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16" h="129012">
                  <a:moveTo>
                    <a:pt x="149232" y="129013"/>
                  </a:moveTo>
                  <a:cubicBezTo>
                    <a:pt x="99226" y="107200"/>
                    <a:pt x="52744" y="89484"/>
                    <a:pt x="9405" y="66053"/>
                  </a:cubicBezTo>
                  <a:cubicBezTo>
                    <a:pt x="547" y="61290"/>
                    <a:pt x="-2882" y="32144"/>
                    <a:pt x="2738" y="19475"/>
                  </a:cubicBezTo>
                  <a:cubicBezTo>
                    <a:pt x="7595" y="8712"/>
                    <a:pt x="31789" y="-2813"/>
                    <a:pt x="42933" y="616"/>
                  </a:cubicBezTo>
                  <a:cubicBezTo>
                    <a:pt x="85796" y="13760"/>
                    <a:pt x="127991" y="30524"/>
                    <a:pt x="167806" y="51194"/>
                  </a:cubicBezTo>
                  <a:cubicBezTo>
                    <a:pt x="178379" y="56718"/>
                    <a:pt x="185522" y="81864"/>
                    <a:pt x="182855" y="95866"/>
                  </a:cubicBezTo>
                  <a:cubicBezTo>
                    <a:pt x="180665" y="107963"/>
                    <a:pt x="162186" y="117011"/>
                    <a:pt x="149232" y="129013"/>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8" name="任意多边形: 形状 67"/>
            <p:cNvSpPr/>
            <p:nvPr/>
          </p:nvSpPr>
          <p:spPr>
            <a:xfrm>
              <a:off x="6135897" y="4522928"/>
              <a:ext cx="198780" cy="85764"/>
            </a:xfrm>
            <a:custGeom>
              <a:avLst/>
              <a:gdLst>
                <a:gd name="connsiteX0" fmla="*/ 88499 w 198780"/>
                <a:gd name="connsiteY0" fmla="*/ 83933 h 85764"/>
                <a:gd name="connsiteX1" fmla="*/ 35825 w 198780"/>
                <a:gd name="connsiteY1" fmla="*/ 82504 h 85764"/>
                <a:gd name="connsiteX2" fmla="*/ 1059 w 198780"/>
                <a:gd name="connsiteY2" fmla="*/ 45737 h 85764"/>
                <a:gd name="connsiteX3" fmla="*/ 35540 w 198780"/>
                <a:gd name="connsiteY3" fmla="*/ 5542 h 85764"/>
                <a:gd name="connsiteX4" fmla="*/ 156126 w 198780"/>
                <a:gd name="connsiteY4" fmla="*/ 17 h 85764"/>
                <a:gd name="connsiteX5" fmla="*/ 198703 w 198780"/>
                <a:gd name="connsiteY5" fmla="*/ 38022 h 85764"/>
                <a:gd name="connsiteX6" fmla="*/ 162889 w 198780"/>
                <a:gd name="connsiteY6" fmla="*/ 78789 h 85764"/>
                <a:gd name="connsiteX7" fmla="*/ 88594 w 198780"/>
                <a:gd name="connsiteY7" fmla="*/ 84980 h 85764"/>
                <a:gd name="connsiteX8" fmla="*/ 88499 w 198780"/>
                <a:gd name="connsiteY8" fmla="*/ 83933 h 8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780" h="85764">
                  <a:moveTo>
                    <a:pt x="88499" y="83933"/>
                  </a:moveTo>
                  <a:cubicBezTo>
                    <a:pt x="70687" y="83933"/>
                    <a:pt x="50875" y="88886"/>
                    <a:pt x="35825" y="82504"/>
                  </a:cubicBezTo>
                  <a:cubicBezTo>
                    <a:pt x="21252" y="76408"/>
                    <a:pt x="4679" y="60406"/>
                    <a:pt x="1059" y="45737"/>
                  </a:cubicBezTo>
                  <a:cubicBezTo>
                    <a:pt x="-4465" y="23449"/>
                    <a:pt x="12299" y="7352"/>
                    <a:pt x="35540" y="5542"/>
                  </a:cubicBezTo>
                  <a:cubicBezTo>
                    <a:pt x="75640" y="2303"/>
                    <a:pt x="115836" y="875"/>
                    <a:pt x="156126" y="17"/>
                  </a:cubicBezTo>
                  <a:cubicBezTo>
                    <a:pt x="181082" y="-554"/>
                    <a:pt x="197465" y="12971"/>
                    <a:pt x="198703" y="38022"/>
                  </a:cubicBezTo>
                  <a:cubicBezTo>
                    <a:pt x="199941" y="61263"/>
                    <a:pt x="186321" y="76027"/>
                    <a:pt x="162889" y="78789"/>
                  </a:cubicBezTo>
                  <a:cubicBezTo>
                    <a:pt x="138219" y="81742"/>
                    <a:pt x="113359" y="82980"/>
                    <a:pt x="88594" y="84980"/>
                  </a:cubicBezTo>
                  <a:cubicBezTo>
                    <a:pt x="88499" y="84599"/>
                    <a:pt x="88499" y="84218"/>
                    <a:pt x="88499" y="83933"/>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69" name="任意多边形: 形状 68"/>
            <p:cNvSpPr/>
            <p:nvPr/>
          </p:nvSpPr>
          <p:spPr>
            <a:xfrm>
              <a:off x="5287601" y="4141541"/>
              <a:ext cx="159304" cy="161662"/>
            </a:xfrm>
            <a:custGeom>
              <a:avLst/>
              <a:gdLst>
                <a:gd name="connsiteX0" fmla="*/ 130885 w 159304"/>
                <a:gd name="connsiteY0" fmla="*/ 161663 h 161662"/>
                <a:gd name="connsiteX1" fmla="*/ 113454 w 159304"/>
                <a:gd name="connsiteY1" fmla="*/ 158900 h 161662"/>
                <a:gd name="connsiteX2" fmla="*/ 1059 w 159304"/>
                <a:gd name="connsiteY2" fmla="*/ 43648 h 161662"/>
                <a:gd name="connsiteX3" fmla="*/ 16585 w 159304"/>
                <a:gd name="connsiteY3" fmla="*/ 5738 h 161662"/>
                <a:gd name="connsiteX4" fmla="*/ 61162 w 159304"/>
                <a:gd name="connsiteY4" fmla="*/ 5167 h 161662"/>
                <a:gd name="connsiteX5" fmla="*/ 153269 w 159304"/>
                <a:gd name="connsiteY5" fmla="*/ 98798 h 161662"/>
                <a:gd name="connsiteX6" fmla="*/ 156412 w 159304"/>
                <a:gd name="connsiteY6" fmla="*/ 137660 h 161662"/>
                <a:gd name="connsiteX7" fmla="*/ 130885 w 159304"/>
                <a:gd name="connsiteY7" fmla="*/ 161663 h 16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304" h="161662">
                  <a:moveTo>
                    <a:pt x="130885" y="161663"/>
                  </a:moveTo>
                  <a:cubicBezTo>
                    <a:pt x="120312" y="160139"/>
                    <a:pt x="115550" y="160996"/>
                    <a:pt x="113454" y="158900"/>
                  </a:cubicBezTo>
                  <a:cubicBezTo>
                    <a:pt x="75354" y="121086"/>
                    <a:pt x="36587" y="83843"/>
                    <a:pt x="1059" y="43648"/>
                  </a:cubicBezTo>
                  <a:cubicBezTo>
                    <a:pt x="-3322" y="38695"/>
                    <a:pt x="6679" y="11644"/>
                    <a:pt x="16585" y="5738"/>
                  </a:cubicBezTo>
                  <a:cubicBezTo>
                    <a:pt x="28015" y="-1120"/>
                    <a:pt x="52304" y="-2453"/>
                    <a:pt x="61162" y="5167"/>
                  </a:cubicBezTo>
                  <a:cubicBezTo>
                    <a:pt x="94309" y="33647"/>
                    <a:pt x="124694" y="65651"/>
                    <a:pt x="153269" y="98798"/>
                  </a:cubicBezTo>
                  <a:cubicBezTo>
                    <a:pt x="160412" y="107084"/>
                    <a:pt x="160889" y="126515"/>
                    <a:pt x="156412" y="137660"/>
                  </a:cubicBezTo>
                  <a:cubicBezTo>
                    <a:pt x="152030" y="148899"/>
                    <a:pt x="137553" y="155853"/>
                    <a:pt x="130885" y="161663"/>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70" name="任意多边形: 形状 69"/>
            <p:cNvSpPr/>
            <p:nvPr/>
          </p:nvSpPr>
          <p:spPr>
            <a:xfrm>
              <a:off x="5002408" y="3477195"/>
              <a:ext cx="96114" cy="208407"/>
            </a:xfrm>
            <a:custGeom>
              <a:avLst/>
              <a:gdLst>
                <a:gd name="connsiteX0" fmla="*/ 36602 w 96114"/>
                <a:gd name="connsiteY0" fmla="*/ 0 h 208407"/>
                <a:gd name="connsiteX1" fmla="*/ 75273 w 96114"/>
                <a:gd name="connsiteY1" fmla="*/ 46006 h 208407"/>
                <a:gd name="connsiteX2" fmla="*/ 95657 w 96114"/>
                <a:gd name="connsiteY2" fmla="*/ 165259 h 208407"/>
                <a:gd name="connsiteX3" fmla="*/ 64224 w 96114"/>
                <a:gd name="connsiteY3" fmla="*/ 208407 h 208407"/>
                <a:gd name="connsiteX4" fmla="*/ 21076 w 96114"/>
                <a:gd name="connsiteY4" fmla="*/ 183737 h 208407"/>
                <a:gd name="connsiteX5" fmla="*/ 26 w 96114"/>
                <a:gd name="connsiteY5" fmla="*/ 50673 h 208407"/>
                <a:gd name="connsiteX6" fmla="*/ 36602 w 96114"/>
                <a:gd name="connsiteY6" fmla="*/ 0 h 20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14" h="208407">
                  <a:moveTo>
                    <a:pt x="36602" y="0"/>
                  </a:moveTo>
                  <a:cubicBezTo>
                    <a:pt x="55176" y="21336"/>
                    <a:pt x="71749" y="32004"/>
                    <a:pt x="75273" y="46006"/>
                  </a:cubicBezTo>
                  <a:cubicBezTo>
                    <a:pt x="85084" y="85058"/>
                    <a:pt x="90418" y="125254"/>
                    <a:pt x="95657" y="165259"/>
                  </a:cubicBezTo>
                  <a:cubicBezTo>
                    <a:pt x="98610" y="188119"/>
                    <a:pt x="87180" y="208407"/>
                    <a:pt x="64224" y="208407"/>
                  </a:cubicBezTo>
                  <a:cubicBezTo>
                    <a:pt x="49270" y="208407"/>
                    <a:pt x="24220" y="195548"/>
                    <a:pt x="21076" y="183737"/>
                  </a:cubicBezTo>
                  <a:cubicBezTo>
                    <a:pt x="9551" y="140494"/>
                    <a:pt x="2312" y="95345"/>
                    <a:pt x="26" y="50673"/>
                  </a:cubicBezTo>
                  <a:cubicBezTo>
                    <a:pt x="-831" y="37148"/>
                    <a:pt x="19648" y="22479"/>
                    <a:pt x="36602" y="0"/>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71" name="任意多边形: 形状 70"/>
            <p:cNvSpPr/>
            <p:nvPr/>
          </p:nvSpPr>
          <p:spPr>
            <a:xfrm>
              <a:off x="6376388" y="4480453"/>
              <a:ext cx="188189" cy="109738"/>
            </a:xfrm>
            <a:custGeom>
              <a:avLst/>
              <a:gdLst>
                <a:gd name="connsiteX0" fmla="*/ 31365 w 188189"/>
                <a:gd name="connsiteY0" fmla="*/ 109738 h 109738"/>
                <a:gd name="connsiteX1" fmla="*/ 123 w 188189"/>
                <a:gd name="connsiteY1" fmla="*/ 73734 h 109738"/>
                <a:gd name="connsiteX2" fmla="*/ 23935 w 188189"/>
                <a:gd name="connsiteY2" fmla="*/ 30014 h 109738"/>
                <a:gd name="connsiteX3" fmla="*/ 147569 w 188189"/>
                <a:gd name="connsiteY3" fmla="*/ 106 h 109738"/>
                <a:gd name="connsiteX4" fmla="*/ 187670 w 188189"/>
                <a:gd name="connsiteY4" fmla="*/ 28490 h 109738"/>
                <a:gd name="connsiteX5" fmla="*/ 166619 w 188189"/>
                <a:gd name="connsiteY5" fmla="*/ 72972 h 109738"/>
                <a:gd name="connsiteX6" fmla="*/ 31365 w 188189"/>
                <a:gd name="connsiteY6" fmla="*/ 109738 h 10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89" h="109738">
                  <a:moveTo>
                    <a:pt x="31365" y="109738"/>
                  </a:moveTo>
                  <a:cubicBezTo>
                    <a:pt x="21268" y="98975"/>
                    <a:pt x="1551" y="87355"/>
                    <a:pt x="123" y="73734"/>
                  </a:cubicBezTo>
                  <a:cubicBezTo>
                    <a:pt x="-1401" y="59637"/>
                    <a:pt x="11552" y="34586"/>
                    <a:pt x="23935" y="30014"/>
                  </a:cubicBezTo>
                  <a:cubicBezTo>
                    <a:pt x="63654" y="15536"/>
                    <a:pt x="105659" y="5345"/>
                    <a:pt x="147569" y="106"/>
                  </a:cubicBezTo>
                  <a:cubicBezTo>
                    <a:pt x="160333" y="-1513"/>
                    <a:pt x="184431" y="15822"/>
                    <a:pt x="187670" y="28490"/>
                  </a:cubicBezTo>
                  <a:cubicBezTo>
                    <a:pt x="190908" y="41349"/>
                    <a:pt x="178431" y="68495"/>
                    <a:pt x="166619" y="72972"/>
                  </a:cubicBezTo>
                  <a:cubicBezTo>
                    <a:pt x="125948" y="88307"/>
                    <a:pt x="82609" y="96499"/>
                    <a:pt x="31365" y="109738"/>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72" name="任意多边形: 形状 71"/>
            <p:cNvSpPr/>
            <p:nvPr/>
          </p:nvSpPr>
          <p:spPr>
            <a:xfrm>
              <a:off x="6817003" y="4251826"/>
              <a:ext cx="167943" cy="149484"/>
            </a:xfrm>
            <a:custGeom>
              <a:avLst/>
              <a:gdLst>
                <a:gd name="connsiteX0" fmla="*/ 27184 w 167943"/>
                <a:gd name="connsiteY0" fmla="*/ 149484 h 149484"/>
                <a:gd name="connsiteX1" fmla="*/ 2229 w 167943"/>
                <a:gd name="connsiteY1" fmla="*/ 129291 h 149484"/>
                <a:gd name="connsiteX2" fmla="*/ 8134 w 167943"/>
                <a:gd name="connsiteY2" fmla="*/ 84429 h 149484"/>
                <a:gd name="connsiteX3" fmla="*/ 112052 w 167943"/>
                <a:gd name="connsiteY3" fmla="*/ 3657 h 149484"/>
                <a:gd name="connsiteX4" fmla="*/ 153772 w 167943"/>
                <a:gd name="connsiteY4" fmla="*/ 7181 h 149484"/>
                <a:gd name="connsiteX5" fmla="*/ 167773 w 167943"/>
                <a:gd name="connsiteY5" fmla="*/ 46996 h 149484"/>
                <a:gd name="connsiteX6" fmla="*/ 27184 w 167943"/>
                <a:gd name="connsiteY6" fmla="*/ 149484 h 14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943" h="149484">
                  <a:moveTo>
                    <a:pt x="27184" y="149484"/>
                  </a:moveTo>
                  <a:cubicBezTo>
                    <a:pt x="22136" y="145770"/>
                    <a:pt x="5277" y="139579"/>
                    <a:pt x="2229" y="129291"/>
                  </a:cubicBezTo>
                  <a:cubicBezTo>
                    <a:pt x="-1772" y="115671"/>
                    <a:pt x="-724" y="92620"/>
                    <a:pt x="8134" y="84429"/>
                  </a:cubicBezTo>
                  <a:cubicBezTo>
                    <a:pt x="40234" y="54711"/>
                    <a:pt x="75476" y="27850"/>
                    <a:pt x="112052" y="3657"/>
                  </a:cubicBezTo>
                  <a:cubicBezTo>
                    <a:pt x="121672" y="-2725"/>
                    <a:pt x="144151" y="-249"/>
                    <a:pt x="153772" y="7181"/>
                  </a:cubicBezTo>
                  <a:cubicBezTo>
                    <a:pt x="163392" y="14611"/>
                    <a:pt x="169012" y="33756"/>
                    <a:pt x="167773" y="46996"/>
                  </a:cubicBezTo>
                  <a:cubicBezTo>
                    <a:pt x="165583" y="69474"/>
                    <a:pt x="59570" y="148723"/>
                    <a:pt x="27184" y="149484"/>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sp>
          <p:nvSpPr>
            <p:cNvPr id="73" name="任意多边形: 形状 72"/>
            <p:cNvSpPr/>
            <p:nvPr/>
          </p:nvSpPr>
          <p:spPr>
            <a:xfrm>
              <a:off x="5834822" y="2886749"/>
              <a:ext cx="478584" cy="640847"/>
            </a:xfrm>
            <a:custGeom>
              <a:avLst/>
              <a:gdLst>
                <a:gd name="connsiteX0" fmla="*/ 398146 w 478584"/>
                <a:gd name="connsiteY0" fmla="*/ 216590 h 640847"/>
                <a:gd name="connsiteX1" fmla="*/ 397861 w 478584"/>
                <a:gd name="connsiteY1" fmla="*/ 377086 h 640847"/>
                <a:gd name="connsiteX2" fmla="*/ 420816 w 478584"/>
                <a:gd name="connsiteY2" fmla="*/ 419282 h 640847"/>
                <a:gd name="connsiteX3" fmla="*/ 477013 w 478584"/>
                <a:gd name="connsiteY3" fmla="*/ 537106 h 640847"/>
                <a:gd name="connsiteX4" fmla="*/ 380144 w 478584"/>
                <a:gd name="connsiteY4" fmla="*/ 638452 h 640847"/>
                <a:gd name="connsiteX5" fmla="*/ 260796 w 478584"/>
                <a:gd name="connsiteY5" fmla="*/ 585779 h 640847"/>
                <a:gd name="connsiteX6" fmla="*/ 209456 w 478584"/>
                <a:gd name="connsiteY6" fmla="*/ 559300 h 640847"/>
                <a:gd name="connsiteX7" fmla="*/ 48960 w 478584"/>
                <a:gd name="connsiteY7" fmla="*/ 559585 h 640847"/>
                <a:gd name="connsiteX8" fmla="*/ 1 w 478584"/>
                <a:gd name="connsiteY8" fmla="*/ 520723 h 640847"/>
                <a:gd name="connsiteX9" fmla="*/ 47912 w 478584"/>
                <a:gd name="connsiteY9" fmla="*/ 480909 h 640847"/>
                <a:gd name="connsiteX10" fmla="*/ 219076 w 478584"/>
                <a:gd name="connsiteY10" fmla="*/ 479861 h 640847"/>
                <a:gd name="connsiteX11" fmla="*/ 254795 w 478584"/>
                <a:gd name="connsiteY11" fmla="*/ 459954 h 640847"/>
                <a:gd name="connsiteX12" fmla="*/ 289180 w 478584"/>
                <a:gd name="connsiteY12" fmla="*/ 424807 h 640847"/>
                <a:gd name="connsiteX13" fmla="*/ 319375 w 478584"/>
                <a:gd name="connsiteY13" fmla="*/ 361180 h 640847"/>
                <a:gd name="connsiteX14" fmla="*/ 320137 w 478584"/>
                <a:gd name="connsiteY14" fmla="*/ 54475 h 640847"/>
                <a:gd name="connsiteX15" fmla="*/ 338139 w 478584"/>
                <a:gd name="connsiteY15" fmla="*/ 7993 h 640847"/>
                <a:gd name="connsiteX16" fmla="*/ 397575 w 478584"/>
                <a:gd name="connsiteY16" fmla="*/ 45426 h 640847"/>
                <a:gd name="connsiteX17" fmla="*/ 397956 w 478584"/>
                <a:gd name="connsiteY17" fmla="*/ 216590 h 640847"/>
                <a:gd name="connsiteX18" fmla="*/ 398146 w 478584"/>
                <a:gd name="connsiteY18" fmla="*/ 216590 h 640847"/>
                <a:gd name="connsiteX19" fmla="*/ 367000 w 478584"/>
                <a:gd name="connsiteY19" fmla="*/ 475956 h 640847"/>
                <a:gd name="connsiteX20" fmla="*/ 349474 w 478584"/>
                <a:gd name="connsiteY20" fmla="*/ 476051 h 640847"/>
                <a:gd name="connsiteX21" fmla="*/ 321851 w 478584"/>
                <a:gd name="connsiteY21" fmla="*/ 519961 h 640847"/>
                <a:gd name="connsiteX22" fmla="*/ 357284 w 478584"/>
                <a:gd name="connsiteY22" fmla="*/ 558252 h 640847"/>
                <a:gd name="connsiteX23" fmla="*/ 395479 w 478584"/>
                <a:gd name="connsiteY23" fmla="*/ 519199 h 640847"/>
                <a:gd name="connsiteX24" fmla="*/ 367000 w 478584"/>
                <a:gd name="connsiteY24" fmla="*/ 475956 h 64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8584" h="640847">
                  <a:moveTo>
                    <a:pt x="398146" y="216590"/>
                  </a:moveTo>
                  <a:cubicBezTo>
                    <a:pt x="398146" y="270121"/>
                    <a:pt x="398622" y="323556"/>
                    <a:pt x="397861" y="377086"/>
                  </a:cubicBezTo>
                  <a:cubicBezTo>
                    <a:pt x="397575" y="396232"/>
                    <a:pt x="401194" y="408709"/>
                    <a:pt x="420816" y="419282"/>
                  </a:cubicBezTo>
                  <a:cubicBezTo>
                    <a:pt x="463107" y="442142"/>
                    <a:pt x="484824" y="492339"/>
                    <a:pt x="477013" y="537106"/>
                  </a:cubicBezTo>
                  <a:cubicBezTo>
                    <a:pt x="467774" y="590542"/>
                    <a:pt x="433675" y="626165"/>
                    <a:pt x="380144" y="638452"/>
                  </a:cubicBezTo>
                  <a:cubicBezTo>
                    <a:pt x="337472" y="648168"/>
                    <a:pt x="284608" y="627880"/>
                    <a:pt x="260796" y="585779"/>
                  </a:cubicBezTo>
                  <a:cubicBezTo>
                    <a:pt x="247651" y="562633"/>
                    <a:pt x="232316" y="558823"/>
                    <a:pt x="209456" y="559300"/>
                  </a:cubicBezTo>
                  <a:cubicBezTo>
                    <a:pt x="156021" y="560347"/>
                    <a:pt x="102490" y="559585"/>
                    <a:pt x="48960" y="559585"/>
                  </a:cubicBezTo>
                  <a:cubicBezTo>
                    <a:pt x="22290" y="559585"/>
                    <a:pt x="192" y="551584"/>
                    <a:pt x="1" y="520723"/>
                  </a:cubicBezTo>
                  <a:cubicBezTo>
                    <a:pt x="-189" y="490243"/>
                    <a:pt x="20671" y="480814"/>
                    <a:pt x="47912" y="480909"/>
                  </a:cubicBezTo>
                  <a:cubicBezTo>
                    <a:pt x="104967" y="481004"/>
                    <a:pt x="162117" y="482052"/>
                    <a:pt x="219076" y="479861"/>
                  </a:cubicBezTo>
                  <a:cubicBezTo>
                    <a:pt x="231268" y="479385"/>
                    <a:pt x="244413" y="468717"/>
                    <a:pt x="254795" y="459954"/>
                  </a:cubicBezTo>
                  <a:cubicBezTo>
                    <a:pt x="267368" y="449381"/>
                    <a:pt x="275274" y="430045"/>
                    <a:pt x="289180" y="424807"/>
                  </a:cubicBezTo>
                  <a:cubicBezTo>
                    <a:pt x="322327" y="412234"/>
                    <a:pt x="319470" y="387373"/>
                    <a:pt x="319375" y="361180"/>
                  </a:cubicBezTo>
                  <a:cubicBezTo>
                    <a:pt x="319089" y="258976"/>
                    <a:pt x="318517" y="156678"/>
                    <a:pt x="320137" y="54475"/>
                  </a:cubicBezTo>
                  <a:cubicBezTo>
                    <a:pt x="320422" y="38568"/>
                    <a:pt x="326804" y="17327"/>
                    <a:pt x="338139" y="7993"/>
                  </a:cubicBezTo>
                  <a:cubicBezTo>
                    <a:pt x="363094" y="-12581"/>
                    <a:pt x="396813" y="8945"/>
                    <a:pt x="397575" y="45426"/>
                  </a:cubicBezTo>
                  <a:cubicBezTo>
                    <a:pt x="398908" y="102481"/>
                    <a:pt x="397956" y="159535"/>
                    <a:pt x="397956" y="216590"/>
                  </a:cubicBezTo>
                  <a:cubicBezTo>
                    <a:pt x="397956" y="216590"/>
                    <a:pt x="398051" y="216590"/>
                    <a:pt x="398146" y="216590"/>
                  </a:cubicBezTo>
                  <a:close/>
                  <a:moveTo>
                    <a:pt x="367000" y="475956"/>
                  </a:moveTo>
                  <a:cubicBezTo>
                    <a:pt x="361189" y="475956"/>
                    <a:pt x="355284" y="475956"/>
                    <a:pt x="349474" y="476051"/>
                  </a:cubicBezTo>
                  <a:cubicBezTo>
                    <a:pt x="339853" y="490624"/>
                    <a:pt x="324804" y="504150"/>
                    <a:pt x="321851" y="519961"/>
                  </a:cubicBezTo>
                  <a:cubicBezTo>
                    <a:pt x="317565" y="542821"/>
                    <a:pt x="332424" y="557680"/>
                    <a:pt x="357284" y="558252"/>
                  </a:cubicBezTo>
                  <a:cubicBezTo>
                    <a:pt x="383763" y="558823"/>
                    <a:pt x="399956" y="544155"/>
                    <a:pt x="395479" y="519199"/>
                  </a:cubicBezTo>
                  <a:cubicBezTo>
                    <a:pt x="392622" y="503674"/>
                    <a:pt x="376905" y="490339"/>
                    <a:pt x="367000" y="475956"/>
                  </a:cubicBezTo>
                  <a:close/>
                </a:path>
              </a:pathLst>
            </a:custGeom>
            <a:grpFill/>
            <a:ln w="9525" cap="flat">
              <a:noFill/>
              <a:prstDash val="solid"/>
              <a:miter/>
            </a:ln>
          </p:spPr>
          <p:txBody>
            <a:bodyPr rtlCol="0" anchor="ctr"/>
            <a:lstStyle/>
            <a:p>
              <a:endParaRPr lang="zh-CN" altLang="en-US">
                <a:solidFill>
                  <a:prstClr val="black"/>
                </a:solidFill>
                <a:latin typeface="Roboto Regular"/>
                <a:ea typeface="思源黑体 CN Regular"/>
              </a:endParaRPr>
            </a:p>
          </p:txBody>
        </p:sp>
      </p:grpSp>
      <p:grpSp>
        <p:nvGrpSpPr>
          <p:cNvPr id="121" name="组合 120"/>
          <p:cNvGrpSpPr/>
          <p:nvPr/>
        </p:nvGrpSpPr>
        <p:grpSpPr>
          <a:xfrm>
            <a:off x="5332095" y="1374775"/>
            <a:ext cx="2342514" cy="2639060"/>
            <a:chOff x="2593181" y="1898483"/>
            <a:chExt cx="2342582" cy="2072812"/>
          </a:xfrm>
        </p:grpSpPr>
        <p:sp>
          <p:nvSpPr>
            <p:cNvPr id="122" name="矩形: 剪去单角 121"/>
            <p:cNvSpPr/>
            <p:nvPr/>
          </p:nvSpPr>
          <p:spPr>
            <a:xfrm>
              <a:off x="2847823" y="1898483"/>
              <a:ext cx="2087940" cy="993014"/>
            </a:xfrm>
            <a:prstGeom prst="snip1Rect">
              <a:avLst/>
            </a:prstGeom>
            <a:solidFill>
              <a:srgbClr val="F5A918"/>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Roboto Bold"/>
                <a:ea typeface="思源黑体 CN Bold"/>
                <a:cs typeface="+mn-cs"/>
              </a:endParaRPr>
            </a:p>
          </p:txBody>
        </p:sp>
        <p:grpSp>
          <p:nvGrpSpPr>
            <p:cNvPr id="123" name="组合 122"/>
            <p:cNvGrpSpPr/>
            <p:nvPr/>
          </p:nvGrpSpPr>
          <p:grpSpPr>
            <a:xfrm>
              <a:off x="2593181" y="1955341"/>
              <a:ext cx="152400" cy="2015954"/>
              <a:chOff x="2593181" y="1577975"/>
              <a:chExt cx="152400" cy="2015954"/>
            </a:xfrm>
          </p:grpSpPr>
          <p:sp>
            <p:nvSpPr>
              <p:cNvPr id="125" name="椭圆 124"/>
              <p:cNvSpPr/>
              <p:nvPr/>
            </p:nvSpPr>
            <p:spPr>
              <a:xfrm>
                <a:off x="2628127" y="3508863"/>
                <a:ext cx="82508" cy="85066"/>
              </a:xfrm>
              <a:prstGeom prst="ellipse">
                <a:avLst/>
              </a:prstGeom>
              <a:solidFill>
                <a:srgbClr val="F5A918"/>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grpSp>
            <p:nvGrpSpPr>
              <p:cNvPr id="126" name="组合 125"/>
              <p:cNvGrpSpPr/>
              <p:nvPr/>
            </p:nvGrpSpPr>
            <p:grpSpPr>
              <a:xfrm>
                <a:off x="2593181" y="1577975"/>
                <a:ext cx="152400" cy="2015954"/>
                <a:chOff x="2593181" y="1749425"/>
                <a:chExt cx="152400" cy="2015954"/>
              </a:xfrm>
            </p:grpSpPr>
            <p:cxnSp>
              <p:nvCxnSpPr>
                <p:cNvPr id="127" name="直接箭头连接符 126"/>
                <p:cNvCxnSpPr>
                  <a:stCxn id="125" idx="4"/>
                </p:cNvCxnSpPr>
                <p:nvPr/>
              </p:nvCxnSpPr>
              <p:spPr>
                <a:xfrm flipV="1">
                  <a:off x="2669381" y="1825627"/>
                  <a:ext cx="0" cy="1939752"/>
                </a:xfrm>
                <a:prstGeom prst="straightConnector1">
                  <a:avLst/>
                </a:prstGeom>
                <a:noFill/>
                <a:ln w="15875" cap="flat" cmpd="sng" algn="ctr">
                  <a:gradFill>
                    <a:gsLst>
                      <a:gs pos="0">
                        <a:schemeClr val="bg1">
                          <a:lumMod val="75000"/>
                          <a:alpha val="0"/>
                        </a:schemeClr>
                      </a:gs>
                      <a:gs pos="100000">
                        <a:schemeClr val="tx1">
                          <a:lumMod val="95000"/>
                          <a:lumOff val="5000"/>
                        </a:schemeClr>
                      </a:gs>
                    </a:gsLst>
                    <a:lin ang="5400000" scaled="1"/>
                  </a:gradFill>
                  <a:prstDash val="solid"/>
                  <a:miter lim="800000"/>
                  <a:tailEnd type="oval"/>
                </a:ln>
                <a:effectLst/>
              </p:spPr>
            </p:cxnSp>
            <p:sp>
              <p:nvSpPr>
                <p:cNvPr id="128" name="椭圆 127"/>
                <p:cNvSpPr/>
                <p:nvPr/>
              </p:nvSpPr>
              <p:spPr>
                <a:xfrm>
                  <a:off x="2593181" y="1749425"/>
                  <a:ext cx="152400" cy="152400"/>
                </a:xfrm>
                <a:prstGeom prst="ellipse">
                  <a:avLst/>
                </a:prstGeom>
                <a:noFill/>
                <a:ln w="6350" cap="flat" cmpd="sng" algn="ctr">
                  <a:solidFill>
                    <a:schemeClr val="tx1">
                      <a:lumMod val="95000"/>
                      <a:lumOff val="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Regular"/>
                    <a:ea typeface="思源黑体 CN Regular"/>
                    <a:cs typeface="+mn-cs"/>
                  </a:endParaRPr>
                </a:p>
              </p:txBody>
            </p:sp>
          </p:grpSp>
        </p:grpSp>
      </p:grpSp>
      <p:grpSp>
        <p:nvGrpSpPr>
          <p:cNvPr id="129" name="组合 128"/>
          <p:cNvGrpSpPr/>
          <p:nvPr/>
        </p:nvGrpSpPr>
        <p:grpSpPr>
          <a:xfrm>
            <a:off x="8491220" y="1024890"/>
            <a:ext cx="2559050" cy="2946400"/>
            <a:chOff x="2593181" y="1926699"/>
            <a:chExt cx="2558961" cy="2044596"/>
          </a:xfrm>
        </p:grpSpPr>
        <p:sp>
          <p:nvSpPr>
            <p:cNvPr id="130" name="矩形: 剪去单角 129"/>
            <p:cNvSpPr/>
            <p:nvPr/>
          </p:nvSpPr>
          <p:spPr>
            <a:xfrm>
              <a:off x="2848442" y="1926699"/>
              <a:ext cx="2303700" cy="293470"/>
            </a:xfrm>
            <a:prstGeom prst="snip1Rect">
              <a:avLst/>
            </a:prstGeom>
            <a:solidFill>
              <a:srgbClr val="F5A918"/>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Roboto Bold"/>
                <a:ea typeface="思源黑体 CN Bold"/>
                <a:cs typeface="+mn-cs"/>
              </a:endParaRPr>
            </a:p>
          </p:txBody>
        </p:sp>
        <p:grpSp>
          <p:nvGrpSpPr>
            <p:cNvPr id="131" name="组合 130"/>
            <p:cNvGrpSpPr/>
            <p:nvPr/>
          </p:nvGrpSpPr>
          <p:grpSpPr>
            <a:xfrm>
              <a:off x="2593181" y="1955341"/>
              <a:ext cx="152400" cy="2015954"/>
              <a:chOff x="2593181" y="1577975"/>
              <a:chExt cx="152400" cy="2015954"/>
            </a:xfrm>
          </p:grpSpPr>
          <p:sp>
            <p:nvSpPr>
              <p:cNvPr id="133" name="椭圆 132"/>
              <p:cNvSpPr/>
              <p:nvPr/>
            </p:nvSpPr>
            <p:spPr>
              <a:xfrm>
                <a:off x="2628127" y="3508863"/>
                <a:ext cx="82508" cy="85066"/>
              </a:xfrm>
              <a:prstGeom prst="ellipse">
                <a:avLst/>
              </a:prstGeom>
              <a:solidFill>
                <a:srgbClr val="F5A918"/>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grpSp>
            <p:nvGrpSpPr>
              <p:cNvPr id="134" name="组合 133"/>
              <p:cNvGrpSpPr/>
              <p:nvPr/>
            </p:nvGrpSpPr>
            <p:grpSpPr>
              <a:xfrm>
                <a:off x="2593181" y="1577975"/>
                <a:ext cx="152400" cy="2015954"/>
                <a:chOff x="2593181" y="1749425"/>
                <a:chExt cx="152400" cy="2015954"/>
              </a:xfrm>
            </p:grpSpPr>
            <p:cxnSp>
              <p:nvCxnSpPr>
                <p:cNvPr id="135" name="直接箭头连接符 134"/>
                <p:cNvCxnSpPr>
                  <a:stCxn id="133" idx="4"/>
                </p:cNvCxnSpPr>
                <p:nvPr/>
              </p:nvCxnSpPr>
              <p:spPr>
                <a:xfrm flipV="1">
                  <a:off x="2669381" y="1825657"/>
                  <a:ext cx="0" cy="1939722"/>
                </a:xfrm>
                <a:prstGeom prst="straightConnector1">
                  <a:avLst/>
                </a:prstGeom>
                <a:noFill/>
                <a:ln w="15875" cap="flat" cmpd="sng" algn="ctr">
                  <a:gradFill>
                    <a:gsLst>
                      <a:gs pos="0">
                        <a:schemeClr val="bg1">
                          <a:lumMod val="75000"/>
                          <a:alpha val="0"/>
                        </a:schemeClr>
                      </a:gs>
                      <a:gs pos="100000">
                        <a:schemeClr val="tx1">
                          <a:lumMod val="95000"/>
                          <a:lumOff val="5000"/>
                        </a:schemeClr>
                      </a:gs>
                    </a:gsLst>
                    <a:lin ang="5400000" scaled="1"/>
                  </a:gradFill>
                  <a:prstDash val="solid"/>
                  <a:miter lim="800000"/>
                  <a:tailEnd type="oval"/>
                </a:ln>
                <a:effectLst/>
              </p:spPr>
            </p:cxnSp>
            <p:sp>
              <p:nvSpPr>
                <p:cNvPr id="136" name="椭圆 135"/>
                <p:cNvSpPr/>
                <p:nvPr/>
              </p:nvSpPr>
              <p:spPr>
                <a:xfrm>
                  <a:off x="2593181" y="1749425"/>
                  <a:ext cx="152400" cy="152400"/>
                </a:xfrm>
                <a:prstGeom prst="ellipse">
                  <a:avLst/>
                </a:prstGeom>
                <a:noFill/>
                <a:ln w="6350" cap="flat" cmpd="sng" algn="ctr">
                  <a:solidFill>
                    <a:schemeClr val="tx1">
                      <a:lumMod val="95000"/>
                      <a:lumOff val="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Regular"/>
                    <a:ea typeface="思源黑体 CN Regular"/>
                    <a:cs typeface="+mn-cs"/>
                  </a:endParaRPr>
                </a:p>
              </p:txBody>
            </p:sp>
          </p:grpSp>
        </p:grpSp>
      </p:grpSp>
      <p:sp>
        <p:nvSpPr>
          <p:cNvPr id="138" name="矩形: 剪去单角 137"/>
          <p:cNvSpPr/>
          <p:nvPr/>
        </p:nvSpPr>
        <p:spPr>
          <a:xfrm rot="10800000" flipH="1">
            <a:off x="3719195" y="5666740"/>
            <a:ext cx="2200275" cy="672465"/>
          </a:xfrm>
          <a:prstGeom prst="snip1Rect">
            <a:avLst/>
          </a:prstGeom>
          <a:solidFill>
            <a:srgbClr val="F5A918"/>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Roboto Bold"/>
              <a:ea typeface="思源黑体 CN Bold"/>
              <a:cs typeface="+mn-cs"/>
            </a:endParaRPr>
          </a:p>
        </p:txBody>
      </p:sp>
      <p:grpSp>
        <p:nvGrpSpPr>
          <p:cNvPr id="139" name="组合 138"/>
          <p:cNvGrpSpPr/>
          <p:nvPr/>
        </p:nvGrpSpPr>
        <p:grpSpPr>
          <a:xfrm rot="10800000">
            <a:off x="3319145" y="3928110"/>
            <a:ext cx="152400" cy="2383790"/>
            <a:chOff x="2593181" y="1577975"/>
            <a:chExt cx="152400" cy="2015954"/>
          </a:xfrm>
        </p:grpSpPr>
        <p:sp>
          <p:nvSpPr>
            <p:cNvPr id="141" name="椭圆 140"/>
            <p:cNvSpPr/>
            <p:nvPr/>
          </p:nvSpPr>
          <p:spPr>
            <a:xfrm>
              <a:off x="2628127" y="3508863"/>
              <a:ext cx="82508" cy="85066"/>
            </a:xfrm>
            <a:prstGeom prst="ellipse">
              <a:avLst/>
            </a:prstGeom>
            <a:solidFill>
              <a:srgbClr val="F5A918"/>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grpSp>
          <p:nvGrpSpPr>
            <p:cNvPr id="142" name="组合 141"/>
            <p:cNvGrpSpPr/>
            <p:nvPr/>
          </p:nvGrpSpPr>
          <p:grpSpPr>
            <a:xfrm>
              <a:off x="2593181" y="1577975"/>
              <a:ext cx="152400" cy="2015954"/>
              <a:chOff x="2593181" y="1749425"/>
              <a:chExt cx="152400" cy="2015954"/>
            </a:xfrm>
          </p:grpSpPr>
          <p:cxnSp>
            <p:nvCxnSpPr>
              <p:cNvPr id="143" name="直接箭头连接符 142"/>
              <p:cNvCxnSpPr>
                <a:stCxn id="141" idx="4"/>
              </p:cNvCxnSpPr>
              <p:nvPr/>
            </p:nvCxnSpPr>
            <p:spPr>
              <a:xfrm flipV="1">
                <a:off x="2669381" y="1825627"/>
                <a:ext cx="0" cy="1939752"/>
              </a:xfrm>
              <a:prstGeom prst="straightConnector1">
                <a:avLst/>
              </a:prstGeom>
              <a:noFill/>
              <a:ln w="15875" cap="flat" cmpd="sng" algn="ctr">
                <a:gradFill>
                  <a:gsLst>
                    <a:gs pos="0">
                      <a:schemeClr val="bg1">
                        <a:lumMod val="75000"/>
                        <a:alpha val="0"/>
                      </a:schemeClr>
                    </a:gs>
                    <a:gs pos="100000">
                      <a:schemeClr val="tx1">
                        <a:lumMod val="95000"/>
                        <a:lumOff val="5000"/>
                      </a:schemeClr>
                    </a:gs>
                  </a:gsLst>
                  <a:lin ang="5400000" scaled="1"/>
                </a:gradFill>
                <a:prstDash val="solid"/>
                <a:miter lim="800000"/>
                <a:tailEnd type="oval"/>
              </a:ln>
              <a:effectLst/>
            </p:spPr>
          </p:cxnSp>
          <p:sp>
            <p:nvSpPr>
              <p:cNvPr id="144" name="椭圆 143"/>
              <p:cNvSpPr/>
              <p:nvPr/>
            </p:nvSpPr>
            <p:spPr>
              <a:xfrm>
                <a:off x="2593181" y="1749425"/>
                <a:ext cx="152400" cy="152400"/>
              </a:xfrm>
              <a:prstGeom prst="ellipse">
                <a:avLst/>
              </a:prstGeom>
              <a:noFill/>
              <a:ln w="6350" cap="flat" cmpd="sng" algn="ctr">
                <a:solidFill>
                  <a:schemeClr val="tx1">
                    <a:lumMod val="95000"/>
                    <a:lumOff val="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Regular"/>
                  <a:ea typeface="思源黑体 CN Regular"/>
                  <a:cs typeface="+mn-cs"/>
                </a:endParaRPr>
              </a:p>
            </p:txBody>
          </p:sp>
        </p:grpSp>
      </p:grpSp>
      <p:sp>
        <p:nvSpPr>
          <p:cNvPr id="146" name="文本框 145"/>
          <p:cNvSpPr txBox="1"/>
          <p:nvPr/>
        </p:nvSpPr>
        <p:spPr>
          <a:xfrm>
            <a:off x="2218055" y="1447800"/>
            <a:ext cx="2141855" cy="58356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Roboto Bold"/>
                <a:ea typeface="思源黑体 CN Bold"/>
                <a:cs typeface="+mn-cs"/>
              </a:rPr>
              <a:t>Select a Reference Date</a:t>
            </a:r>
          </a:p>
        </p:txBody>
      </p:sp>
      <p:sp>
        <p:nvSpPr>
          <p:cNvPr id="147" name="文本框 146"/>
          <p:cNvSpPr txBox="1"/>
          <p:nvPr/>
        </p:nvSpPr>
        <p:spPr>
          <a:xfrm>
            <a:off x="3884930" y="5666740"/>
            <a:ext cx="1868170" cy="64516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Roboto Bold"/>
                <a:ea typeface="思源黑体 CN Bold"/>
                <a:cs typeface="+mn-cs"/>
              </a:rPr>
              <a:t>Create a Date Column</a:t>
            </a:r>
          </a:p>
        </p:txBody>
      </p:sp>
      <p:sp>
        <p:nvSpPr>
          <p:cNvPr id="148" name="矩形: 剪去单角 147"/>
          <p:cNvSpPr/>
          <p:nvPr/>
        </p:nvSpPr>
        <p:spPr>
          <a:xfrm rot="10800000" flipH="1">
            <a:off x="7374255" y="5899150"/>
            <a:ext cx="2867025" cy="652145"/>
          </a:xfrm>
          <a:prstGeom prst="snip1Rect">
            <a:avLst/>
          </a:prstGeom>
          <a:solidFill>
            <a:srgbClr val="F5A918"/>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Roboto Bold"/>
              <a:ea typeface="思源黑体 CN Bold"/>
              <a:cs typeface="+mn-cs"/>
            </a:endParaRPr>
          </a:p>
        </p:txBody>
      </p:sp>
      <p:grpSp>
        <p:nvGrpSpPr>
          <p:cNvPr id="149" name="组合 148"/>
          <p:cNvGrpSpPr/>
          <p:nvPr/>
        </p:nvGrpSpPr>
        <p:grpSpPr>
          <a:xfrm rot="10800000">
            <a:off x="7221855" y="3886200"/>
            <a:ext cx="152400" cy="2336165"/>
            <a:chOff x="2593181" y="1577975"/>
            <a:chExt cx="152400" cy="2015954"/>
          </a:xfrm>
        </p:grpSpPr>
        <p:sp>
          <p:nvSpPr>
            <p:cNvPr id="150" name="椭圆 149"/>
            <p:cNvSpPr/>
            <p:nvPr/>
          </p:nvSpPr>
          <p:spPr>
            <a:xfrm>
              <a:off x="2628127" y="3508863"/>
              <a:ext cx="82508" cy="85066"/>
            </a:xfrm>
            <a:prstGeom prst="ellipse">
              <a:avLst/>
            </a:prstGeom>
            <a:solidFill>
              <a:srgbClr val="F5A918"/>
            </a:solidFill>
            <a:ln w="28575"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grpSp>
          <p:nvGrpSpPr>
            <p:cNvPr id="151" name="组合 150"/>
            <p:cNvGrpSpPr/>
            <p:nvPr/>
          </p:nvGrpSpPr>
          <p:grpSpPr>
            <a:xfrm>
              <a:off x="2593181" y="1577975"/>
              <a:ext cx="152400" cy="2015954"/>
              <a:chOff x="2593181" y="1749425"/>
              <a:chExt cx="152400" cy="2015954"/>
            </a:xfrm>
          </p:grpSpPr>
          <p:cxnSp>
            <p:nvCxnSpPr>
              <p:cNvPr id="152" name="直接箭头连接符 151"/>
              <p:cNvCxnSpPr>
                <a:stCxn id="150" idx="4"/>
              </p:cNvCxnSpPr>
              <p:nvPr/>
            </p:nvCxnSpPr>
            <p:spPr>
              <a:xfrm flipV="1">
                <a:off x="2669381" y="1825627"/>
                <a:ext cx="0" cy="1939752"/>
              </a:xfrm>
              <a:prstGeom prst="straightConnector1">
                <a:avLst/>
              </a:prstGeom>
              <a:noFill/>
              <a:ln w="15875" cap="flat" cmpd="sng" algn="ctr">
                <a:gradFill>
                  <a:gsLst>
                    <a:gs pos="0">
                      <a:schemeClr val="bg1">
                        <a:lumMod val="75000"/>
                        <a:alpha val="0"/>
                      </a:schemeClr>
                    </a:gs>
                    <a:gs pos="100000">
                      <a:schemeClr val="tx1">
                        <a:lumMod val="95000"/>
                        <a:lumOff val="5000"/>
                      </a:schemeClr>
                    </a:gs>
                  </a:gsLst>
                  <a:lin ang="5400000" scaled="1"/>
                </a:gradFill>
                <a:prstDash val="solid"/>
                <a:miter lim="800000"/>
                <a:tailEnd type="oval"/>
              </a:ln>
              <a:effectLst/>
            </p:spPr>
          </p:cxnSp>
          <p:sp>
            <p:nvSpPr>
              <p:cNvPr id="153" name="椭圆 152"/>
              <p:cNvSpPr/>
              <p:nvPr/>
            </p:nvSpPr>
            <p:spPr>
              <a:xfrm>
                <a:off x="2593181" y="1749425"/>
                <a:ext cx="152400" cy="152400"/>
              </a:xfrm>
              <a:prstGeom prst="ellipse">
                <a:avLst/>
              </a:prstGeom>
              <a:noFill/>
              <a:ln w="6350" cap="flat" cmpd="sng" algn="ctr">
                <a:solidFill>
                  <a:schemeClr val="tx1">
                    <a:lumMod val="95000"/>
                    <a:lumOff val="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Regular"/>
                  <a:ea typeface="思源黑体 CN Regular"/>
                  <a:cs typeface="+mn-cs"/>
                </a:endParaRPr>
              </a:p>
            </p:txBody>
          </p:sp>
        </p:grpSp>
      </p:grpSp>
      <p:sp>
        <p:nvSpPr>
          <p:cNvPr id="155" name="文本框 154"/>
          <p:cNvSpPr txBox="1"/>
          <p:nvPr/>
        </p:nvSpPr>
        <p:spPr>
          <a:xfrm>
            <a:off x="7298055" y="5899150"/>
            <a:ext cx="2992120" cy="64516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Roboto Bold"/>
                <a:ea typeface="思源黑体 CN Bold"/>
                <a:cs typeface="+mn-cs"/>
              </a:rPr>
              <a:t>Calculate Days Since Last Purchase</a:t>
            </a:r>
          </a:p>
        </p:txBody>
      </p:sp>
      <p:sp>
        <p:nvSpPr>
          <p:cNvPr id="156" name="文本框 155"/>
          <p:cNvSpPr txBox="1"/>
          <p:nvPr/>
        </p:nvSpPr>
        <p:spPr>
          <a:xfrm>
            <a:off x="5568315" y="1447800"/>
            <a:ext cx="2106295" cy="1522095"/>
          </a:xfrm>
          <a:prstGeom prst="rect">
            <a:avLst/>
          </a:prstGeom>
          <a:noFill/>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Roboto Bold"/>
                <a:ea typeface="思源黑体 CN Bold"/>
                <a:cs typeface="+mn-cs"/>
              </a:rPr>
              <a:t>Group by Customer ID and Find Last Purchase Date</a:t>
            </a:r>
          </a:p>
        </p:txBody>
      </p:sp>
      <p:sp>
        <p:nvSpPr>
          <p:cNvPr id="157" name="文本框 156"/>
          <p:cNvSpPr txBox="1"/>
          <p:nvPr/>
        </p:nvSpPr>
        <p:spPr>
          <a:xfrm>
            <a:off x="8608695" y="1079500"/>
            <a:ext cx="2593340" cy="36830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Roboto Bold"/>
                <a:ea typeface="思源黑体 CN Bold"/>
                <a:cs typeface="+mn-cs"/>
              </a:rPr>
              <a:t>Plot RFM Distribution</a:t>
            </a:r>
          </a:p>
        </p:txBody>
      </p:sp>
      <p:pic>
        <p:nvPicPr>
          <p:cNvPr id="18" name="图片 17"/>
          <p:cNvPicPr>
            <a:picLocks noChangeAspect="1"/>
          </p:cNvPicPr>
          <p:nvPr>
            <p:custDataLst>
              <p:tags r:id="rId1"/>
            </p:custDataLst>
          </p:nvPr>
        </p:nvPicPr>
        <p:blipFill>
          <a:blip r:embed="rId8"/>
          <a:stretch>
            <a:fillRect/>
          </a:stretch>
        </p:blipFill>
        <p:spPr>
          <a:xfrm>
            <a:off x="2366645" y="2188210"/>
            <a:ext cx="2057400" cy="1371600"/>
          </a:xfrm>
          <a:prstGeom prst="rect">
            <a:avLst/>
          </a:prstGeom>
        </p:spPr>
      </p:pic>
      <p:pic>
        <p:nvPicPr>
          <p:cNvPr id="19" name="图片 18"/>
          <p:cNvPicPr>
            <a:picLocks noChangeAspect="1"/>
          </p:cNvPicPr>
          <p:nvPr>
            <p:custDataLst>
              <p:tags r:id="rId2"/>
            </p:custDataLst>
          </p:nvPr>
        </p:nvPicPr>
        <p:blipFill>
          <a:blip r:embed="rId9"/>
          <a:stretch>
            <a:fillRect/>
          </a:stretch>
        </p:blipFill>
        <p:spPr>
          <a:xfrm>
            <a:off x="3719195" y="4187825"/>
            <a:ext cx="2076450" cy="1350010"/>
          </a:xfrm>
          <a:prstGeom prst="rect">
            <a:avLst/>
          </a:prstGeom>
        </p:spPr>
      </p:pic>
      <p:pic>
        <p:nvPicPr>
          <p:cNvPr id="20" name="图片 19"/>
          <p:cNvPicPr>
            <a:picLocks noChangeAspect="1"/>
          </p:cNvPicPr>
          <p:nvPr>
            <p:custDataLst>
              <p:tags r:id="rId3"/>
            </p:custDataLst>
          </p:nvPr>
        </p:nvPicPr>
        <p:blipFill>
          <a:blip r:embed="rId10"/>
          <a:stretch>
            <a:fillRect/>
          </a:stretch>
        </p:blipFill>
        <p:spPr>
          <a:xfrm>
            <a:off x="5484495" y="3110865"/>
            <a:ext cx="2524125" cy="476250"/>
          </a:xfrm>
          <a:prstGeom prst="rect">
            <a:avLst/>
          </a:prstGeom>
        </p:spPr>
      </p:pic>
      <p:pic>
        <p:nvPicPr>
          <p:cNvPr id="21" name="图片 20"/>
          <p:cNvPicPr>
            <a:picLocks noChangeAspect="1"/>
          </p:cNvPicPr>
          <p:nvPr>
            <p:custDataLst>
              <p:tags r:id="rId4"/>
            </p:custDataLst>
          </p:nvPr>
        </p:nvPicPr>
        <p:blipFill>
          <a:blip r:embed="rId11"/>
          <a:stretch>
            <a:fillRect/>
          </a:stretch>
        </p:blipFill>
        <p:spPr>
          <a:xfrm>
            <a:off x="7529195" y="4187825"/>
            <a:ext cx="2076450" cy="1571625"/>
          </a:xfrm>
          <a:prstGeom prst="rect">
            <a:avLst/>
          </a:prstGeom>
        </p:spPr>
      </p:pic>
      <p:pic>
        <p:nvPicPr>
          <p:cNvPr id="22" name="图片 15"/>
          <p:cNvPicPr>
            <a:picLocks noChangeAspect="1"/>
          </p:cNvPicPr>
          <p:nvPr>
            <p:custDataLst>
              <p:tags r:id="rId5"/>
            </p:custDataLst>
          </p:nvPr>
        </p:nvPicPr>
        <p:blipFill>
          <a:blip r:embed="rId12"/>
          <a:srcRect l="6493" t="3054"/>
          <a:stretch>
            <a:fillRect/>
          </a:stretch>
        </p:blipFill>
        <p:spPr>
          <a:xfrm>
            <a:off x="8643620" y="1544955"/>
            <a:ext cx="3331845" cy="222186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îṥľïďé"/>
          <p:cNvSpPr/>
          <p:nvPr/>
        </p:nvSpPr>
        <p:spPr>
          <a:xfrm flipH="1">
            <a:off x="6191250" y="3545205"/>
            <a:ext cx="463550" cy="319405"/>
          </a:xfrm>
          <a:prstGeom prst="rect">
            <a:avLst/>
          </a:prstGeom>
          <a:solidFill>
            <a:srgbClr val="1B2D40"/>
          </a:solidFill>
          <a:ln w="12700" cap="flat">
            <a:noFill/>
            <a:miter lim="400000"/>
          </a:ln>
          <a:effectLst/>
        </p:spPr>
        <p:txBody>
          <a:bodyPr anchor="ctr"/>
          <a:lstStyle/>
          <a:p>
            <a:pPr algn="ctr"/>
            <a:endParaRPr/>
          </a:p>
        </p:txBody>
      </p:sp>
      <p:sp>
        <p:nvSpPr>
          <p:cNvPr id="20" name="íSḻîďè"/>
          <p:cNvSpPr/>
          <p:nvPr/>
        </p:nvSpPr>
        <p:spPr>
          <a:xfrm flipH="1">
            <a:off x="6626225" y="2884805"/>
            <a:ext cx="362585" cy="673735"/>
          </a:xfrm>
          <a:prstGeom prst="rect">
            <a:avLst/>
          </a:prstGeom>
          <a:solidFill>
            <a:srgbClr val="1B2D40"/>
          </a:solidFill>
          <a:ln w="12700" cap="flat">
            <a:noFill/>
            <a:miter lim="400000"/>
          </a:ln>
          <a:effectLst/>
        </p:spPr>
        <p:txBody>
          <a:bodyPr anchor="ctr"/>
          <a:lstStyle/>
          <a:p>
            <a:pPr algn="ctr"/>
            <a:endParaRPr/>
          </a:p>
        </p:txBody>
      </p:sp>
      <p:pic>
        <p:nvPicPr>
          <p:cNvPr id="39" name="图片 38"/>
          <p:cNvPicPr>
            <a:picLocks noChangeAspect="1"/>
          </p:cNvPicPr>
          <p:nvPr>
            <p:custDataLst>
              <p:tags r:id="rId1"/>
            </p:custDataLst>
          </p:nvPr>
        </p:nvPicPr>
        <p:blipFill>
          <a:blip r:embed="rId7"/>
          <a:stretch>
            <a:fillRect/>
          </a:stretch>
        </p:blipFill>
        <p:spPr>
          <a:xfrm>
            <a:off x="6316345" y="3094355"/>
            <a:ext cx="5584825" cy="3550285"/>
          </a:xfrm>
          <a:prstGeom prst="rect">
            <a:avLst/>
          </a:prstGeom>
        </p:spPr>
      </p:pic>
      <p:sp>
        <p:nvSpPr>
          <p:cNvPr id="15" name="ïṩḷîďé"/>
          <p:cNvSpPr/>
          <p:nvPr/>
        </p:nvSpPr>
        <p:spPr>
          <a:xfrm>
            <a:off x="5360670" y="3431540"/>
            <a:ext cx="406400" cy="343535"/>
          </a:xfrm>
          <a:prstGeom prst="rect">
            <a:avLst/>
          </a:prstGeom>
          <a:solidFill>
            <a:srgbClr val="1B2D40"/>
          </a:solidFill>
          <a:ln w="12700" cap="flat">
            <a:noFill/>
            <a:miter lim="400000"/>
          </a:ln>
          <a:effectLst/>
        </p:spPr>
        <p:txBody>
          <a:bodyPr anchor="ctr"/>
          <a:lstStyle/>
          <a:p>
            <a:pPr algn="ctr"/>
            <a:endParaRPr/>
          </a:p>
        </p:txBody>
      </p:sp>
      <p:sp>
        <p:nvSpPr>
          <p:cNvPr id="16" name="íṧḻiḓê"/>
          <p:cNvSpPr/>
          <p:nvPr/>
        </p:nvSpPr>
        <p:spPr>
          <a:xfrm>
            <a:off x="4804410" y="2884805"/>
            <a:ext cx="406400" cy="564515"/>
          </a:xfrm>
          <a:prstGeom prst="rect">
            <a:avLst/>
          </a:prstGeom>
          <a:solidFill>
            <a:srgbClr val="1B2D40"/>
          </a:solidFill>
          <a:ln w="12700" cap="flat">
            <a:noFill/>
            <a:miter lim="400000"/>
          </a:ln>
          <a:effectLst/>
        </p:spPr>
        <p:txBody>
          <a:bodyPr anchor="ctr"/>
          <a:lstStyle/>
          <a:p>
            <a:pPr algn="ctr"/>
            <a:endParaRPr/>
          </a:p>
        </p:txBody>
      </p:sp>
      <p:sp>
        <p:nvSpPr>
          <p:cNvPr id="53" name="平行四边形 52"/>
          <p:cNvSpPr/>
          <p:nvPr/>
        </p:nvSpPr>
        <p:spPr>
          <a:xfrm>
            <a:off x="579755" y="304800"/>
            <a:ext cx="8952865" cy="60706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291545" y="360192"/>
            <a:ext cx="8033385" cy="521970"/>
          </a:xfrm>
          <a:prstGeom prst="rect">
            <a:avLst/>
          </a:prstGeom>
          <a:noFill/>
        </p:spPr>
        <p:txBody>
          <a:bodyPr wrap="none" rtlCol="0">
            <a:spAutoFit/>
          </a:bodyPr>
          <a:lstStyle/>
          <a:p>
            <a:pPr algn="l"/>
            <a:r>
              <a:rPr lang="zh-CN" altLang="en-US" sz="2800" b="1" dirty="0">
                <a:latin typeface="+mn-ea"/>
              </a:rPr>
              <a:t>Calculating Frequency</a:t>
            </a:r>
            <a:r>
              <a:rPr lang="en-US" altLang="zh-CN" sz="2800" b="1" dirty="0">
                <a:latin typeface="+mn-ea"/>
              </a:rPr>
              <a:t> and Monetary Values</a:t>
            </a: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63195" y="298450"/>
            <a:ext cx="1128395" cy="58356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04</a:t>
            </a:r>
            <a:endParaRPr lang="zh-CN" altLang="en-US" sz="3200" b="1" dirty="0">
              <a:solidFill>
                <a:schemeClr val="bg1"/>
              </a:solidFill>
              <a:ea typeface="DOUYUFont2.0" pitchFamily="2" charset="-128"/>
              <a:cs typeface="+mn-ea"/>
              <a:sym typeface="+mn-lt"/>
            </a:endParaRPr>
          </a:p>
        </p:txBody>
      </p:sp>
      <p:sp>
        <p:nvSpPr>
          <p:cNvPr id="24" name="文本框 23"/>
          <p:cNvSpPr txBox="1"/>
          <p:nvPr/>
        </p:nvSpPr>
        <p:spPr>
          <a:xfrm>
            <a:off x="6445885" y="1711325"/>
            <a:ext cx="2167890" cy="583565"/>
          </a:xfrm>
          <a:prstGeom prst="rect">
            <a:avLst/>
          </a:prstGeom>
          <a:noFill/>
        </p:spPr>
        <p:txBody>
          <a:bodyPr wrap="square">
            <a:spAutoFit/>
          </a:bodyPr>
          <a:lstStyle/>
          <a:p>
            <a:r>
              <a:rPr lang="zh-CN" altLang="en-US" sz="1600" b="1" dirty="0">
                <a:solidFill>
                  <a:schemeClr val="tx1">
                    <a:lumMod val="50000"/>
                  </a:schemeClr>
                </a:solidFill>
              </a:rPr>
              <a:t>Calculate sum total cost by customers</a:t>
            </a:r>
          </a:p>
        </p:txBody>
      </p:sp>
      <p:sp>
        <p:nvSpPr>
          <p:cNvPr id="27" name="文本框 26"/>
          <p:cNvSpPr txBox="1"/>
          <p:nvPr/>
        </p:nvSpPr>
        <p:spPr>
          <a:xfrm>
            <a:off x="579755" y="1638300"/>
            <a:ext cx="2749550" cy="583565"/>
          </a:xfrm>
          <a:prstGeom prst="rect">
            <a:avLst/>
          </a:prstGeom>
          <a:noFill/>
        </p:spPr>
        <p:txBody>
          <a:bodyPr wrap="square">
            <a:spAutoFit/>
          </a:bodyPr>
          <a:lstStyle/>
          <a:p>
            <a:pPr algn="ctr"/>
            <a:r>
              <a:rPr lang="zh-CN" altLang="en-US" sz="1600" b="1" dirty="0">
                <a:solidFill>
                  <a:schemeClr val="tx1">
                    <a:lumMod val="50000"/>
                  </a:schemeClr>
                </a:solidFill>
              </a:rPr>
              <a:t> Calculate the frequency of purchases</a:t>
            </a:r>
          </a:p>
        </p:txBody>
      </p:sp>
      <p:pic>
        <p:nvPicPr>
          <p:cNvPr id="3" name="图片 2"/>
          <p:cNvPicPr>
            <a:picLocks noChangeAspect="1"/>
          </p:cNvPicPr>
          <p:nvPr>
            <p:custDataLst>
              <p:tags r:id="rId2"/>
            </p:custDataLst>
          </p:nvPr>
        </p:nvPicPr>
        <p:blipFill>
          <a:blip r:embed="rId8"/>
          <a:stretch>
            <a:fillRect/>
          </a:stretch>
        </p:blipFill>
        <p:spPr>
          <a:xfrm>
            <a:off x="3526155" y="1163320"/>
            <a:ext cx="2181225" cy="1533525"/>
          </a:xfrm>
          <a:prstGeom prst="rect">
            <a:avLst/>
          </a:prstGeom>
        </p:spPr>
      </p:pic>
      <p:pic>
        <p:nvPicPr>
          <p:cNvPr id="35" name="图片 34"/>
          <p:cNvPicPr>
            <a:picLocks noChangeAspect="1"/>
          </p:cNvPicPr>
          <p:nvPr>
            <p:custDataLst>
              <p:tags r:id="rId3"/>
            </p:custDataLst>
          </p:nvPr>
        </p:nvPicPr>
        <p:blipFill>
          <a:blip r:embed="rId9"/>
          <a:stretch>
            <a:fillRect/>
          </a:stretch>
        </p:blipFill>
        <p:spPr>
          <a:xfrm>
            <a:off x="8937625" y="1163320"/>
            <a:ext cx="2417445" cy="1649730"/>
          </a:xfrm>
          <a:prstGeom prst="rect">
            <a:avLst/>
          </a:prstGeom>
        </p:spPr>
      </p:pic>
      <p:cxnSp>
        <p:nvCxnSpPr>
          <p:cNvPr id="36" name="直接连接符 35"/>
          <p:cNvCxnSpPr/>
          <p:nvPr/>
        </p:nvCxnSpPr>
        <p:spPr>
          <a:xfrm>
            <a:off x="6048000" y="1080000"/>
            <a:ext cx="57785" cy="5563235"/>
          </a:xfrm>
          <a:prstGeom prst="line">
            <a:avLst/>
          </a:prstGeom>
          <a:ln w="28575" cmpd="sng">
            <a:solidFill>
              <a:schemeClr val="accent1">
                <a:shade val="50000"/>
              </a:schemeClr>
            </a:solidFill>
            <a:prstDash val="sysDot"/>
          </a:ln>
        </p:spPr>
        <p:style>
          <a:lnRef idx="2">
            <a:schemeClr val="accent1"/>
          </a:lnRef>
          <a:fillRef idx="0">
            <a:srgbClr val="FFFFFF"/>
          </a:fillRef>
          <a:effectRef idx="0">
            <a:srgbClr val="FFFFFF"/>
          </a:effectRef>
          <a:fontRef idx="minor">
            <a:schemeClr val="tx1"/>
          </a:fontRef>
        </p:style>
      </p:cxnSp>
      <p:pic>
        <p:nvPicPr>
          <p:cNvPr id="38" name="图片 37"/>
          <p:cNvPicPr>
            <a:picLocks noChangeAspect="1"/>
          </p:cNvPicPr>
          <p:nvPr>
            <p:custDataLst>
              <p:tags r:id="rId4"/>
            </p:custDataLst>
          </p:nvPr>
        </p:nvPicPr>
        <p:blipFill>
          <a:blip r:embed="rId10"/>
          <a:stretch>
            <a:fillRect/>
          </a:stretch>
        </p:blipFill>
        <p:spPr>
          <a:xfrm>
            <a:off x="313055" y="3026410"/>
            <a:ext cx="5328920" cy="3589655"/>
          </a:xfrm>
          <a:prstGeom prst="rect">
            <a:avLst/>
          </a:prstGeom>
        </p:spPr>
      </p:pic>
      <p:sp>
        <p:nvSpPr>
          <p:cNvPr id="18" name="iŝľíḋe"/>
          <p:cNvSpPr/>
          <p:nvPr/>
        </p:nvSpPr>
        <p:spPr>
          <a:xfrm>
            <a:off x="4804410" y="2884805"/>
            <a:ext cx="962660" cy="890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21600" y="11600"/>
                </a:lnTo>
                <a:lnTo>
                  <a:pt x="10000" y="0"/>
                </a:lnTo>
                <a:lnTo>
                  <a:pt x="0" y="0"/>
                </a:lnTo>
                <a:close/>
              </a:path>
            </a:pathLst>
          </a:custGeom>
          <a:solidFill>
            <a:srgbClr val="F5A918"/>
          </a:solidFill>
          <a:ln w="12700" cap="flat">
            <a:noFill/>
            <a:miter lim="400000"/>
          </a:ln>
          <a:effectLst/>
        </p:spPr>
        <p:txBody>
          <a:bodyPr anchor="ctr"/>
          <a:lstStyle/>
          <a:p>
            <a:pPr algn="ctr"/>
            <a:endParaRPr/>
          </a:p>
        </p:txBody>
      </p:sp>
      <p:sp>
        <p:nvSpPr>
          <p:cNvPr id="22" name="îṣlîḋê"/>
          <p:cNvSpPr/>
          <p:nvPr/>
        </p:nvSpPr>
        <p:spPr>
          <a:xfrm flipH="1">
            <a:off x="6191885" y="2884805"/>
            <a:ext cx="796925" cy="9798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21600" y="11600"/>
                </a:lnTo>
                <a:lnTo>
                  <a:pt x="10000" y="0"/>
                </a:lnTo>
                <a:lnTo>
                  <a:pt x="0" y="0"/>
                </a:lnTo>
                <a:close/>
              </a:path>
            </a:pathLst>
          </a:custGeom>
          <a:solidFill>
            <a:schemeClr val="tx1">
              <a:lumMod val="95000"/>
              <a:lumOff val="5000"/>
            </a:schemeClr>
          </a:solidFill>
          <a:ln w="12700" cap="flat">
            <a:noFill/>
            <a:miter lim="400000"/>
          </a:ln>
          <a:effectLst/>
        </p:spPr>
        <p:txBody>
          <a:bodyPr anchor="ctr"/>
          <a:lstStyle/>
          <a:p>
            <a:pPr algn="ctr"/>
            <a:endParaRPr dirty="0"/>
          </a:p>
        </p:txBody>
      </p:sp>
      <p:pic>
        <p:nvPicPr>
          <p:cNvPr id="41" name="图片 40"/>
          <p:cNvPicPr>
            <a:picLocks noChangeAspect="1"/>
          </p:cNvPicPr>
          <p:nvPr/>
        </p:nvPicPr>
        <p:blipFill>
          <a:blip r:embed="rId11"/>
          <a:stretch>
            <a:fillRect/>
          </a:stretch>
        </p:blipFill>
        <p:spPr>
          <a:xfrm>
            <a:off x="3526155" y="3545205"/>
            <a:ext cx="5019675" cy="26765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755" y="304800"/>
            <a:ext cx="9853930" cy="588010"/>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140460" y="344805"/>
            <a:ext cx="9428480" cy="445135"/>
          </a:xfrm>
          <a:prstGeom prst="rect">
            <a:avLst/>
          </a:prstGeom>
          <a:noFill/>
        </p:spPr>
        <p:txBody>
          <a:bodyPr wrap="square" rtlCol="0">
            <a:noAutofit/>
          </a:bodyPr>
          <a:lstStyle/>
          <a:p>
            <a:pPr algn="l"/>
            <a:r>
              <a:rPr lang="zh-CN" altLang="en-US" sz="2800" b="1" dirty="0">
                <a:cs typeface="+mn-ea"/>
                <a:sym typeface="+mn-lt"/>
              </a:rPr>
              <a:t>CUSTOMER SEGMENTATION WITH RFM SCORES</a:t>
            </a:r>
            <a:endParaRPr lang="zh-CN" altLang="en-US" sz="2800" b="1" dirty="0">
              <a:latin typeface="+mn-ea"/>
            </a:endParaRP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203200" y="298450"/>
            <a:ext cx="937260" cy="58356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05</a:t>
            </a:r>
            <a:endParaRPr lang="zh-CN" altLang="en-US" sz="3200" b="1" dirty="0">
              <a:solidFill>
                <a:schemeClr val="bg1"/>
              </a:solidFill>
              <a:ea typeface="DOUYUFont2.0" pitchFamily="2" charset="-128"/>
              <a:cs typeface="+mn-ea"/>
              <a:sym typeface="+mn-lt"/>
            </a:endParaRPr>
          </a:p>
        </p:txBody>
      </p:sp>
      <p:pic>
        <p:nvPicPr>
          <p:cNvPr id="6" name="图形 5"/>
          <p:cNvPicPr>
            <a:picLocks noChangeAspect="1"/>
          </p:cNvPicPr>
          <p:nvPr/>
        </p:nvPicPr>
        <p:blipFill>
          <a:blip r:embed="rId5" cstate="screen">
            <a:extLst>
              <a:ext uri="{96DAC541-7B7A-43D3-8B79-37D633B846F1}">
                <asvg:svgBlip xmlns:asvg="http://schemas.microsoft.com/office/drawing/2016/SVG/main" r:embed="rId6"/>
              </a:ext>
            </a:extLst>
          </a:blip>
          <a:stretch>
            <a:fillRect/>
          </a:stretch>
        </p:blipFill>
        <p:spPr>
          <a:xfrm rot="16200000">
            <a:off x="1140165" y="1259306"/>
            <a:ext cx="819917" cy="819917"/>
          </a:xfrm>
          <a:prstGeom prst="rect">
            <a:avLst/>
          </a:prstGeom>
        </p:spPr>
      </p:pic>
      <p:pic>
        <p:nvPicPr>
          <p:cNvPr id="7" name="图形 6"/>
          <p:cNvPicPr>
            <a:picLocks noChangeAspect="1"/>
          </p:cNvPicPr>
          <p:nvPr/>
        </p:nvPicPr>
        <p:blipFill>
          <a:blip r:embed="rId7" cstate="screen">
            <a:extLst>
              <a:ext uri="{96DAC541-7B7A-43D3-8B79-37D633B846F1}">
                <asvg:svgBlip xmlns:asvg="http://schemas.microsoft.com/office/drawing/2016/SVG/main" r:embed="rId8"/>
              </a:ext>
            </a:extLst>
          </a:blip>
          <a:stretch>
            <a:fillRect/>
          </a:stretch>
        </p:blipFill>
        <p:spPr>
          <a:xfrm>
            <a:off x="1183201" y="3263480"/>
            <a:ext cx="777516" cy="679053"/>
          </a:xfrm>
          <a:prstGeom prst="rect">
            <a:avLst/>
          </a:prstGeom>
        </p:spPr>
      </p:pic>
      <p:grpSp>
        <p:nvGrpSpPr>
          <p:cNvPr id="8" name="组合 7" descr="e7d195523061f1c09e9d68d7cf438b91ef959ecb14fc25d26BBA7F7DBC18E55DFF4014AF651F0BF2569D4B6C1DA7F1A4683A481403BD872FC687266AD13265C1DE7C373772FD8728ABDD69ADD03BFF5BE2862BC891DBB79E1C0506CABBCBE01A6425E97E3DB6ED6B69DC933EB4C4ADE559875929D82A4D4141C27FA0154E610258D97BD1C19B24940562B33E48DB7CB2"/>
          <p:cNvGrpSpPr/>
          <p:nvPr/>
        </p:nvGrpSpPr>
        <p:grpSpPr>
          <a:xfrm>
            <a:off x="1292903" y="5025190"/>
            <a:ext cx="572091" cy="717276"/>
            <a:chOff x="5664119" y="3072936"/>
            <a:chExt cx="350203" cy="439077"/>
          </a:xfrm>
          <a:solidFill>
            <a:srgbClr val="F5A918"/>
          </a:solidFill>
        </p:grpSpPr>
        <p:sp>
          <p:nvSpPr>
            <p:cNvPr id="10" name="Freeform 5"/>
            <p:cNvSpPr>
              <a:spLocks noEditPoints="1"/>
            </p:cNvSpPr>
            <p:nvPr/>
          </p:nvSpPr>
          <p:spPr bwMode="auto">
            <a:xfrm>
              <a:off x="5717548" y="3209949"/>
              <a:ext cx="211074" cy="176424"/>
            </a:xfrm>
            <a:custGeom>
              <a:avLst/>
              <a:gdLst>
                <a:gd name="T0" fmla="*/ 22 w 335"/>
                <a:gd name="T1" fmla="*/ 44 h 280"/>
                <a:gd name="T2" fmla="*/ 313 w 335"/>
                <a:gd name="T3" fmla="*/ 44 h 280"/>
                <a:gd name="T4" fmla="*/ 335 w 335"/>
                <a:gd name="T5" fmla="*/ 22 h 280"/>
                <a:gd name="T6" fmla="*/ 313 w 335"/>
                <a:gd name="T7" fmla="*/ 0 h 280"/>
                <a:gd name="T8" fmla="*/ 22 w 335"/>
                <a:gd name="T9" fmla="*/ 0 h 280"/>
                <a:gd name="T10" fmla="*/ 0 w 335"/>
                <a:gd name="T11" fmla="*/ 22 h 280"/>
                <a:gd name="T12" fmla="*/ 22 w 335"/>
                <a:gd name="T13" fmla="*/ 44 h 280"/>
                <a:gd name="T14" fmla="*/ 22 w 335"/>
                <a:gd name="T15" fmla="*/ 122 h 280"/>
                <a:gd name="T16" fmla="*/ 313 w 335"/>
                <a:gd name="T17" fmla="*/ 122 h 280"/>
                <a:gd name="T18" fmla="*/ 335 w 335"/>
                <a:gd name="T19" fmla="*/ 100 h 280"/>
                <a:gd name="T20" fmla="*/ 313 w 335"/>
                <a:gd name="T21" fmla="*/ 79 h 280"/>
                <a:gd name="T22" fmla="*/ 22 w 335"/>
                <a:gd name="T23" fmla="*/ 79 h 280"/>
                <a:gd name="T24" fmla="*/ 0 w 335"/>
                <a:gd name="T25" fmla="*/ 100 h 280"/>
                <a:gd name="T26" fmla="*/ 22 w 335"/>
                <a:gd name="T27" fmla="*/ 122 h 280"/>
                <a:gd name="T28" fmla="*/ 22 w 335"/>
                <a:gd name="T29" fmla="*/ 202 h 280"/>
                <a:gd name="T30" fmla="*/ 168 w 335"/>
                <a:gd name="T31" fmla="*/ 202 h 280"/>
                <a:gd name="T32" fmla="*/ 189 w 335"/>
                <a:gd name="T33" fmla="*/ 180 h 280"/>
                <a:gd name="T34" fmla="*/ 168 w 335"/>
                <a:gd name="T35" fmla="*/ 159 h 280"/>
                <a:gd name="T36" fmla="*/ 22 w 335"/>
                <a:gd name="T37" fmla="*/ 159 h 280"/>
                <a:gd name="T38" fmla="*/ 0 w 335"/>
                <a:gd name="T39" fmla="*/ 180 h 280"/>
                <a:gd name="T40" fmla="*/ 22 w 335"/>
                <a:gd name="T41" fmla="*/ 202 h 280"/>
                <a:gd name="T42" fmla="*/ 113 w 335"/>
                <a:gd name="T43" fmla="*/ 237 h 280"/>
                <a:gd name="T44" fmla="*/ 22 w 335"/>
                <a:gd name="T45" fmla="*/ 237 h 280"/>
                <a:gd name="T46" fmla="*/ 0 w 335"/>
                <a:gd name="T47" fmla="*/ 259 h 280"/>
                <a:gd name="T48" fmla="*/ 22 w 335"/>
                <a:gd name="T49" fmla="*/ 280 h 280"/>
                <a:gd name="T50" fmla="*/ 113 w 335"/>
                <a:gd name="T51" fmla="*/ 280 h 280"/>
                <a:gd name="T52" fmla="*/ 135 w 335"/>
                <a:gd name="T53" fmla="*/ 259 h 280"/>
                <a:gd name="T54" fmla="*/ 113 w 335"/>
                <a:gd name="T55" fmla="*/ 23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5" h="280">
                  <a:moveTo>
                    <a:pt x="22" y="44"/>
                  </a:moveTo>
                  <a:cubicBezTo>
                    <a:pt x="313" y="44"/>
                    <a:pt x="313" y="44"/>
                    <a:pt x="313" y="44"/>
                  </a:cubicBezTo>
                  <a:cubicBezTo>
                    <a:pt x="326" y="44"/>
                    <a:pt x="335" y="35"/>
                    <a:pt x="335" y="22"/>
                  </a:cubicBezTo>
                  <a:cubicBezTo>
                    <a:pt x="335" y="9"/>
                    <a:pt x="326" y="0"/>
                    <a:pt x="313" y="0"/>
                  </a:cubicBezTo>
                  <a:cubicBezTo>
                    <a:pt x="22" y="0"/>
                    <a:pt x="22" y="0"/>
                    <a:pt x="22" y="0"/>
                  </a:cubicBezTo>
                  <a:cubicBezTo>
                    <a:pt x="9" y="0"/>
                    <a:pt x="0" y="9"/>
                    <a:pt x="0" y="22"/>
                  </a:cubicBezTo>
                  <a:cubicBezTo>
                    <a:pt x="0" y="35"/>
                    <a:pt x="9" y="44"/>
                    <a:pt x="22" y="44"/>
                  </a:cubicBezTo>
                  <a:close/>
                  <a:moveTo>
                    <a:pt x="22" y="122"/>
                  </a:moveTo>
                  <a:cubicBezTo>
                    <a:pt x="313" y="122"/>
                    <a:pt x="313" y="122"/>
                    <a:pt x="313" y="122"/>
                  </a:cubicBezTo>
                  <a:cubicBezTo>
                    <a:pt x="326" y="122"/>
                    <a:pt x="335" y="113"/>
                    <a:pt x="335" y="100"/>
                  </a:cubicBezTo>
                  <a:cubicBezTo>
                    <a:pt x="335" y="88"/>
                    <a:pt x="326" y="79"/>
                    <a:pt x="313" y="79"/>
                  </a:cubicBezTo>
                  <a:cubicBezTo>
                    <a:pt x="22" y="79"/>
                    <a:pt x="22" y="79"/>
                    <a:pt x="22" y="79"/>
                  </a:cubicBezTo>
                  <a:cubicBezTo>
                    <a:pt x="9" y="79"/>
                    <a:pt x="0" y="88"/>
                    <a:pt x="0" y="100"/>
                  </a:cubicBezTo>
                  <a:cubicBezTo>
                    <a:pt x="0" y="113"/>
                    <a:pt x="9" y="122"/>
                    <a:pt x="22" y="122"/>
                  </a:cubicBezTo>
                  <a:close/>
                  <a:moveTo>
                    <a:pt x="22" y="202"/>
                  </a:moveTo>
                  <a:cubicBezTo>
                    <a:pt x="168" y="202"/>
                    <a:pt x="168" y="202"/>
                    <a:pt x="168" y="202"/>
                  </a:cubicBezTo>
                  <a:cubicBezTo>
                    <a:pt x="180" y="202"/>
                    <a:pt x="189" y="193"/>
                    <a:pt x="189" y="180"/>
                  </a:cubicBezTo>
                  <a:cubicBezTo>
                    <a:pt x="189" y="168"/>
                    <a:pt x="180" y="159"/>
                    <a:pt x="168" y="159"/>
                  </a:cubicBezTo>
                  <a:cubicBezTo>
                    <a:pt x="22" y="159"/>
                    <a:pt x="22" y="159"/>
                    <a:pt x="22" y="159"/>
                  </a:cubicBezTo>
                  <a:cubicBezTo>
                    <a:pt x="9" y="159"/>
                    <a:pt x="0" y="168"/>
                    <a:pt x="0" y="180"/>
                  </a:cubicBezTo>
                  <a:cubicBezTo>
                    <a:pt x="0" y="193"/>
                    <a:pt x="9" y="202"/>
                    <a:pt x="22" y="202"/>
                  </a:cubicBezTo>
                  <a:close/>
                  <a:moveTo>
                    <a:pt x="113" y="237"/>
                  </a:moveTo>
                  <a:cubicBezTo>
                    <a:pt x="22" y="237"/>
                    <a:pt x="22" y="237"/>
                    <a:pt x="22" y="237"/>
                  </a:cubicBezTo>
                  <a:cubicBezTo>
                    <a:pt x="9" y="237"/>
                    <a:pt x="0" y="246"/>
                    <a:pt x="0" y="259"/>
                  </a:cubicBezTo>
                  <a:cubicBezTo>
                    <a:pt x="0" y="271"/>
                    <a:pt x="9" y="280"/>
                    <a:pt x="22" y="280"/>
                  </a:cubicBezTo>
                  <a:cubicBezTo>
                    <a:pt x="113" y="280"/>
                    <a:pt x="113" y="280"/>
                    <a:pt x="113" y="280"/>
                  </a:cubicBezTo>
                  <a:cubicBezTo>
                    <a:pt x="126" y="280"/>
                    <a:pt x="135" y="271"/>
                    <a:pt x="135" y="259"/>
                  </a:cubicBezTo>
                  <a:cubicBezTo>
                    <a:pt x="135" y="246"/>
                    <a:pt x="124" y="237"/>
                    <a:pt x="113" y="2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75000"/>
                    <a:lumOff val="25000"/>
                  </a:schemeClr>
                </a:solidFill>
                <a:sym typeface="+mn-lt"/>
              </a:endParaRPr>
            </a:p>
          </p:txBody>
        </p:sp>
        <p:sp>
          <p:nvSpPr>
            <p:cNvPr id="11" name="Freeform 6"/>
            <p:cNvSpPr>
              <a:spLocks noEditPoints="1"/>
            </p:cNvSpPr>
            <p:nvPr/>
          </p:nvSpPr>
          <p:spPr bwMode="auto">
            <a:xfrm>
              <a:off x="5664119" y="3072936"/>
              <a:ext cx="350203" cy="439077"/>
            </a:xfrm>
            <a:custGeom>
              <a:avLst/>
              <a:gdLst>
                <a:gd name="T0" fmla="*/ 556 w 556"/>
                <a:gd name="T1" fmla="*/ 544 h 698"/>
                <a:gd name="T2" fmla="*/ 516 w 556"/>
                <a:gd name="T3" fmla="*/ 440 h 698"/>
                <a:gd name="T4" fmla="*/ 516 w 556"/>
                <a:gd name="T5" fmla="*/ 95 h 698"/>
                <a:gd name="T6" fmla="*/ 458 w 556"/>
                <a:gd name="T7" fmla="*/ 37 h 698"/>
                <a:gd name="T8" fmla="*/ 403 w 556"/>
                <a:gd name="T9" fmla="*/ 37 h 698"/>
                <a:gd name="T10" fmla="*/ 349 w 556"/>
                <a:gd name="T11" fmla="*/ 0 h 698"/>
                <a:gd name="T12" fmla="*/ 167 w 556"/>
                <a:gd name="T13" fmla="*/ 0 h 698"/>
                <a:gd name="T14" fmla="*/ 113 w 556"/>
                <a:gd name="T15" fmla="*/ 37 h 698"/>
                <a:gd name="T16" fmla="*/ 58 w 556"/>
                <a:gd name="T17" fmla="*/ 37 h 698"/>
                <a:gd name="T18" fmla="*/ 0 w 556"/>
                <a:gd name="T19" fmla="*/ 95 h 698"/>
                <a:gd name="T20" fmla="*/ 0 w 556"/>
                <a:gd name="T21" fmla="*/ 640 h 698"/>
                <a:gd name="T22" fmla="*/ 58 w 556"/>
                <a:gd name="T23" fmla="*/ 698 h 698"/>
                <a:gd name="T24" fmla="*/ 458 w 556"/>
                <a:gd name="T25" fmla="*/ 698 h 698"/>
                <a:gd name="T26" fmla="*/ 516 w 556"/>
                <a:gd name="T27" fmla="*/ 649 h 698"/>
                <a:gd name="T28" fmla="*/ 556 w 556"/>
                <a:gd name="T29" fmla="*/ 544 h 698"/>
                <a:gd name="T30" fmla="*/ 293 w 556"/>
                <a:gd name="T31" fmla="*/ 544 h 698"/>
                <a:gd name="T32" fmla="*/ 403 w 556"/>
                <a:gd name="T33" fmla="*/ 433 h 698"/>
                <a:gd name="T34" fmla="*/ 514 w 556"/>
                <a:gd name="T35" fmla="*/ 544 h 698"/>
                <a:gd name="T36" fmla="*/ 403 w 556"/>
                <a:gd name="T37" fmla="*/ 655 h 698"/>
                <a:gd name="T38" fmla="*/ 293 w 556"/>
                <a:gd name="T39" fmla="*/ 544 h 698"/>
                <a:gd name="T40" fmla="*/ 153 w 556"/>
                <a:gd name="T41" fmla="*/ 58 h 698"/>
                <a:gd name="T42" fmla="*/ 167 w 556"/>
                <a:gd name="T43" fmla="*/ 44 h 698"/>
                <a:gd name="T44" fmla="*/ 349 w 556"/>
                <a:gd name="T45" fmla="*/ 44 h 698"/>
                <a:gd name="T46" fmla="*/ 363 w 556"/>
                <a:gd name="T47" fmla="*/ 58 h 698"/>
                <a:gd name="T48" fmla="*/ 363 w 556"/>
                <a:gd name="T49" fmla="*/ 77 h 698"/>
                <a:gd name="T50" fmla="*/ 349 w 556"/>
                <a:gd name="T51" fmla="*/ 91 h 698"/>
                <a:gd name="T52" fmla="*/ 167 w 556"/>
                <a:gd name="T53" fmla="*/ 91 h 698"/>
                <a:gd name="T54" fmla="*/ 153 w 556"/>
                <a:gd name="T55" fmla="*/ 77 h 698"/>
                <a:gd name="T56" fmla="*/ 153 w 556"/>
                <a:gd name="T57" fmla="*/ 58 h 698"/>
                <a:gd name="T58" fmla="*/ 58 w 556"/>
                <a:gd name="T59" fmla="*/ 655 h 698"/>
                <a:gd name="T60" fmla="*/ 43 w 556"/>
                <a:gd name="T61" fmla="*/ 640 h 698"/>
                <a:gd name="T62" fmla="*/ 43 w 556"/>
                <a:gd name="T63" fmla="*/ 95 h 698"/>
                <a:gd name="T64" fmla="*/ 58 w 556"/>
                <a:gd name="T65" fmla="*/ 80 h 698"/>
                <a:gd name="T66" fmla="*/ 109 w 556"/>
                <a:gd name="T67" fmla="*/ 80 h 698"/>
                <a:gd name="T68" fmla="*/ 167 w 556"/>
                <a:gd name="T69" fmla="*/ 135 h 698"/>
                <a:gd name="T70" fmla="*/ 349 w 556"/>
                <a:gd name="T71" fmla="*/ 135 h 698"/>
                <a:gd name="T72" fmla="*/ 407 w 556"/>
                <a:gd name="T73" fmla="*/ 80 h 698"/>
                <a:gd name="T74" fmla="*/ 458 w 556"/>
                <a:gd name="T75" fmla="*/ 80 h 698"/>
                <a:gd name="T76" fmla="*/ 473 w 556"/>
                <a:gd name="T77" fmla="*/ 95 h 698"/>
                <a:gd name="T78" fmla="*/ 473 w 556"/>
                <a:gd name="T79" fmla="*/ 407 h 698"/>
                <a:gd name="T80" fmla="*/ 265 w 556"/>
                <a:gd name="T81" fmla="*/ 476 h 698"/>
                <a:gd name="T82" fmla="*/ 249 w 556"/>
                <a:gd name="T83" fmla="*/ 546 h 698"/>
                <a:gd name="T84" fmla="*/ 296 w 556"/>
                <a:gd name="T85" fmla="*/ 657 h 698"/>
                <a:gd name="T86" fmla="*/ 58 w 556"/>
                <a:gd name="T87" fmla="*/ 657 h 698"/>
                <a:gd name="T88" fmla="*/ 58 w 556"/>
                <a:gd name="T89" fmla="*/ 65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6" h="698">
                  <a:moveTo>
                    <a:pt x="556" y="544"/>
                  </a:moveTo>
                  <a:cubicBezTo>
                    <a:pt x="556" y="504"/>
                    <a:pt x="540" y="467"/>
                    <a:pt x="516" y="440"/>
                  </a:cubicBezTo>
                  <a:cubicBezTo>
                    <a:pt x="516" y="95"/>
                    <a:pt x="516" y="95"/>
                    <a:pt x="516" y="95"/>
                  </a:cubicBezTo>
                  <a:cubicBezTo>
                    <a:pt x="516" y="62"/>
                    <a:pt x="491" y="37"/>
                    <a:pt x="458" y="37"/>
                  </a:cubicBezTo>
                  <a:cubicBezTo>
                    <a:pt x="403" y="37"/>
                    <a:pt x="403" y="37"/>
                    <a:pt x="403" y="37"/>
                  </a:cubicBezTo>
                  <a:cubicBezTo>
                    <a:pt x="394" y="15"/>
                    <a:pt x="374" y="0"/>
                    <a:pt x="349" y="0"/>
                  </a:cubicBezTo>
                  <a:cubicBezTo>
                    <a:pt x="167" y="0"/>
                    <a:pt x="167" y="0"/>
                    <a:pt x="167" y="0"/>
                  </a:cubicBezTo>
                  <a:cubicBezTo>
                    <a:pt x="143" y="0"/>
                    <a:pt x="122" y="15"/>
                    <a:pt x="113" y="37"/>
                  </a:cubicBezTo>
                  <a:cubicBezTo>
                    <a:pt x="58" y="37"/>
                    <a:pt x="58" y="37"/>
                    <a:pt x="58" y="37"/>
                  </a:cubicBezTo>
                  <a:cubicBezTo>
                    <a:pt x="25" y="37"/>
                    <a:pt x="0" y="62"/>
                    <a:pt x="0" y="95"/>
                  </a:cubicBezTo>
                  <a:cubicBezTo>
                    <a:pt x="0" y="640"/>
                    <a:pt x="0" y="640"/>
                    <a:pt x="0" y="640"/>
                  </a:cubicBezTo>
                  <a:cubicBezTo>
                    <a:pt x="0" y="673"/>
                    <a:pt x="25" y="698"/>
                    <a:pt x="58" y="698"/>
                  </a:cubicBezTo>
                  <a:cubicBezTo>
                    <a:pt x="458" y="698"/>
                    <a:pt x="458" y="698"/>
                    <a:pt x="458" y="698"/>
                  </a:cubicBezTo>
                  <a:cubicBezTo>
                    <a:pt x="487" y="698"/>
                    <a:pt x="511" y="677"/>
                    <a:pt x="516" y="649"/>
                  </a:cubicBezTo>
                  <a:cubicBezTo>
                    <a:pt x="540" y="622"/>
                    <a:pt x="556" y="584"/>
                    <a:pt x="556" y="544"/>
                  </a:cubicBezTo>
                  <a:close/>
                  <a:moveTo>
                    <a:pt x="293" y="544"/>
                  </a:moveTo>
                  <a:cubicBezTo>
                    <a:pt x="293" y="482"/>
                    <a:pt x="342" y="433"/>
                    <a:pt x="403" y="433"/>
                  </a:cubicBezTo>
                  <a:cubicBezTo>
                    <a:pt x="465" y="433"/>
                    <a:pt x="514" y="482"/>
                    <a:pt x="514" y="544"/>
                  </a:cubicBezTo>
                  <a:cubicBezTo>
                    <a:pt x="514" y="606"/>
                    <a:pt x="465" y="655"/>
                    <a:pt x="403" y="655"/>
                  </a:cubicBezTo>
                  <a:cubicBezTo>
                    <a:pt x="342" y="655"/>
                    <a:pt x="293" y="606"/>
                    <a:pt x="293" y="544"/>
                  </a:cubicBezTo>
                  <a:close/>
                  <a:moveTo>
                    <a:pt x="153" y="58"/>
                  </a:moveTo>
                  <a:cubicBezTo>
                    <a:pt x="153" y="51"/>
                    <a:pt x="160" y="44"/>
                    <a:pt x="167" y="44"/>
                  </a:cubicBezTo>
                  <a:cubicBezTo>
                    <a:pt x="349" y="44"/>
                    <a:pt x="349" y="44"/>
                    <a:pt x="349" y="44"/>
                  </a:cubicBezTo>
                  <a:cubicBezTo>
                    <a:pt x="356" y="44"/>
                    <a:pt x="363" y="51"/>
                    <a:pt x="363" y="58"/>
                  </a:cubicBezTo>
                  <a:cubicBezTo>
                    <a:pt x="363" y="77"/>
                    <a:pt x="363" y="77"/>
                    <a:pt x="363" y="77"/>
                  </a:cubicBezTo>
                  <a:cubicBezTo>
                    <a:pt x="363" y="84"/>
                    <a:pt x="356" y="91"/>
                    <a:pt x="349" y="91"/>
                  </a:cubicBezTo>
                  <a:cubicBezTo>
                    <a:pt x="167" y="91"/>
                    <a:pt x="167" y="91"/>
                    <a:pt x="167" y="91"/>
                  </a:cubicBezTo>
                  <a:cubicBezTo>
                    <a:pt x="160" y="91"/>
                    <a:pt x="153" y="84"/>
                    <a:pt x="153" y="77"/>
                  </a:cubicBezTo>
                  <a:lnTo>
                    <a:pt x="153" y="58"/>
                  </a:lnTo>
                  <a:close/>
                  <a:moveTo>
                    <a:pt x="58" y="655"/>
                  </a:moveTo>
                  <a:cubicBezTo>
                    <a:pt x="51" y="655"/>
                    <a:pt x="43" y="647"/>
                    <a:pt x="43" y="640"/>
                  </a:cubicBezTo>
                  <a:cubicBezTo>
                    <a:pt x="43" y="95"/>
                    <a:pt x="43" y="95"/>
                    <a:pt x="43" y="95"/>
                  </a:cubicBezTo>
                  <a:cubicBezTo>
                    <a:pt x="43" y="87"/>
                    <a:pt x="51" y="80"/>
                    <a:pt x="58" y="80"/>
                  </a:cubicBezTo>
                  <a:cubicBezTo>
                    <a:pt x="109" y="80"/>
                    <a:pt x="109" y="80"/>
                    <a:pt x="109" y="80"/>
                  </a:cubicBezTo>
                  <a:cubicBezTo>
                    <a:pt x="111" y="111"/>
                    <a:pt x="136" y="135"/>
                    <a:pt x="167" y="135"/>
                  </a:cubicBezTo>
                  <a:cubicBezTo>
                    <a:pt x="349" y="135"/>
                    <a:pt x="349" y="135"/>
                    <a:pt x="349" y="135"/>
                  </a:cubicBezTo>
                  <a:cubicBezTo>
                    <a:pt x="380" y="135"/>
                    <a:pt x="405" y="111"/>
                    <a:pt x="407" y="80"/>
                  </a:cubicBezTo>
                  <a:cubicBezTo>
                    <a:pt x="458" y="80"/>
                    <a:pt x="458" y="80"/>
                    <a:pt x="458" y="80"/>
                  </a:cubicBezTo>
                  <a:cubicBezTo>
                    <a:pt x="465" y="80"/>
                    <a:pt x="473" y="87"/>
                    <a:pt x="473" y="95"/>
                  </a:cubicBezTo>
                  <a:cubicBezTo>
                    <a:pt x="473" y="407"/>
                    <a:pt x="473" y="407"/>
                    <a:pt x="473" y="407"/>
                  </a:cubicBezTo>
                  <a:cubicBezTo>
                    <a:pt x="396" y="369"/>
                    <a:pt x="304" y="400"/>
                    <a:pt x="265" y="476"/>
                  </a:cubicBezTo>
                  <a:cubicBezTo>
                    <a:pt x="254" y="498"/>
                    <a:pt x="249" y="522"/>
                    <a:pt x="249" y="546"/>
                  </a:cubicBezTo>
                  <a:cubicBezTo>
                    <a:pt x="249" y="589"/>
                    <a:pt x="267" y="627"/>
                    <a:pt x="296" y="657"/>
                  </a:cubicBezTo>
                  <a:cubicBezTo>
                    <a:pt x="58" y="657"/>
                    <a:pt x="58" y="657"/>
                    <a:pt x="58" y="657"/>
                  </a:cubicBezTo>
                  <a:lnTo>
                    <a:pt x="58" y="6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75000"/>
                    <a:lumOff val="25000"/>
                  </a:schemeClr>
                </a:solidFill>
                <a:sym typeface="+mn-lt"/>
              </a:endParaRPr>
            </a:p>
          </p:txBody>
        </p:sp>
        <p:sp>
          <p:nvSpPr>
            <p:cNvPr id="12" name="Freeform 7"/>
            <p:cNvSpPr/>
            <p:nvPr/>
          </p:nvSpPr>
          <p:spPr bwMode="auto">
            <a:xfrm>
              <a:off x="5867522" y="3377381"/>
              <a:ext cx="96544" cy="73003"/>
            </a:xfrm>
            <a:custGeom>
              <a:avLst/>
              <a:gdLst>
                <a:gd name="T0" fmla="*/ 115 w 153"/>
                <a:gd name="T1" fmla="*/ 9 h 116"/>
                <a:gd name="T2" fmla="*/ 60 w 153"/>
                <a:gd name="T3" fmla="*/ 63 h 116"/>
                <a:gd name="T4" fmla="*/ 40 w 153"/>
                <a:gd name="T5" fmla="*/ 43 h 116"/>
                <a:gd name="T6" fmla="*/ 10 w 153"/>
                <a:gd name="T7" fmla="*/ 43 h 116"/>
                <a:gd name="T8" fmla="*/ 10 w 153"/>
                <a:gd name="T9" fmla="*/ 74 h 116"/>
                <a:gd name="T10" fmla="*/ 44 w 153"/>
                <a:gd name="T11" fmla="*/ 109 h 116"/>
                <a:gd name="T12" fmla="*/ 59 w 153"/>
                <a:gd name="T13" fmla="*/ 116 h 116"/>
                <a:gd name="T14" fmla="*/ 73 w 153"/>
                <a:gd name="T15" fmla="*/ 109 h 116"/>
                <a:gd name="T16" fmla="*/ 144 w 153"/>
                <a:gd name="T17" fmla="*/ 38 h 116"/>
                <a:gd name="T18" fmla="*/ 144 w 153"/>
                <a:gd name="T19" fmla="*/ 7 h 116"/>
                <a:gd name="T20" fmla="*/ 115 w 153"/>
                <a:gd name="T21" fmla="*/ 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6">
                  <a:moveTo>
                    <a:pt x="115" y="9"/>
                  </a:moveTo>
                  <a:cubicBezTo>
                    <a:pt x="60" y="63"/>
                    <a:pt x="60" y="63"/>
                    <a:pt x="60" y="63"/>
                  </a:cubicBezTo>
                  <a:cubicBezTo>
                    <a:pt x="40" y="43"/>
                    <a:pt x="40" y="43"/>
                    <a:pt x="40" y="43"/>
                  </a:cubicBezTo>
                  <a:cubicBezTo>
                    <a:pt x="31" y="34"/>
                    <a:pt x="19" y="34"/>
                    <a:pt x="10" y="43"/>
                  </a:cubicBezTo>
                  <a:cubicBezTo>
                    <a:pt x="0" y="53"/>
                    <a:pt x="0" y="65"/>
                    <a:pt x="10" y="74"/>
                  </a:cubicBezTo>
                  <a:cubicBezTo>
                    <a:pt x="44" y="109"/>
                    <a:pt x="44" y="109"/>
                    <a:pt x="44" y="109"/>
                  </a:cubicBezTo>
                  <a:cubicBezTo>
                    <a:pt x="48" y="113"/>
                    <a:pt x="53" y="116"/>
                    <a:pt x="59" y="116"/>
                  </a:cubicBezTo>
                  <a:cubicBezTo>
                    <a:pt x="64" y="116"/>
                    <a:pt x="70" y="114"/>
                    <a:pt x="73" y="109"/>
                  </a:cubicBezTo>
                  <a:cubicBezTo>
                    <a:pt x="144" y="38"/>
                    <a:pt x="144" y="38"/>
                    <a:pt x="144" y="38"/>
                  </a:cubicBezTo>
                  <a:cubicBezTo>
                    <a:pt x="153" y="29"/>
                    <a:pt x="153" y="16"/>
                    <a:pt x="144" y="7"/>
                  </a:cubicBezTo>
                  <a:cubicBezTo>
                    <a:pt x="137" y="0"/>
                    <a:pt x="124" y="0"/>
                    <a:pt x="11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solidFill>
                  <a:schemeClr val="tx1">
                    <a:lumMod val="75000"/>
                    <a:lumOff val="25000"/>
                  </a:schemeClr>
                </a:solidFill>
                <a:sym typeface="+mn-lt"/>
              </a:endParaRPr>
            </a:p>
          </p:txBody>
        </p:sp>
      </p:grpSp>
      <p:sp>
        <p:nvSpPr>
          <p:cNvPr id="14" name="文本框 13"/>
          <p:cNvSpPr txBox="1"/>
          <p:nvPr/>
        </p:nvSpPr>
        <p:spPr>
          <a:xfrm>
            <a:off x="2111375" y="1377315"/>
            <a:ext cx="2021205" cy="583565"/>
          </a:xfrm>
          <a:prstGeom prst="rect">
            <a:avLst/>
          </a:prstGeom>
          <a:noFill/>
        </p:spPr>
        <p:txBody>
          <a:bodyPr wrap="square">
            <a:spAutoFit/>
          </a:bodyPr>
          <a:lstStyle/>
          <a:p>
            <a:r>
              <a:rPr lang="zh-CN" altLang="en-US" sz="1600" b="1" dirty="0">
                <a:solidFill>
                  <a:schemeClr val="tx1">
                    <a:lumMod val="50000"/>
                  </a:schemeClr>
                </a:solidFill>
              </a:rPr>
              <a:t>Calculating RFM Scoring</a:t>
            </a:r>
          </a:p>
        </p:txBody>
      </p:sp>
      <p:sp>
        <p:nvSpPr>
          <p:cNvPr id="17" name="文本框 16"/>
          <p:cNvSpPr txBox="1"/>
          <p:nvPr/>
        </p:nvSpPr>
        <p:spPr>
          <a:xfrm>
            <a:off x="2111375" y="3263265"/>
            <a:ext cx="1789430" cy="1076325"/>
          </a:xfrm>
          <a:prstGeom prst="rect">
            <a:avLst/>
          </a:prstGeom>
          <a:noFill/>
        </p:spPr>
        <p:txBody>
          <a:bodyPr wrap="square">
            <a:spAutoFit/>
          </a:bodyPr>
          <a:lstStyle/>
          <a:p>
            <a:r>
              <a:rPr lang="zh-CN" altLang="en-US" sz="1600" b="1" dirty="0">
                <a:solidFill>
                  <a:schemeClr val="tx1">
                    <a:lumMod val="50000"/>
                  </a:schemeClr>
                </a:solidFill>
              </a:rPr>
              <a:t>Creating the RFM Segmentation Table</a:t>
            </a:r>
          </a:p>
        </p:txBody>
      </p:sp>
      <p:sp>
        <p:nvSpPr>
          <p:cNvPr id="20" name="文本框 19"/>
          <p:cNvSpPr txBox="1"/>
          <p:nvPr/>
        </p:nvSpPr>
        <p:spPr>
          <a:xfrm>
            <a:off x="2111375" y="4921885"/>
            <a:ext cx="1566545" cy="829945"/>
          </a:xfrm>
          <a:prstGeom prst="rect">
            <a:avLst/>
          </a:prstGeom>
          <a:noFill/>
        </p:spPr>
        <p:txBody>
          <a:bodyPr wrap="square">
            <a:spAutoFit/>
          </a:bodyPr>
          <a:lstStyle/>
          <a:p>
            <a:r>
              <a:rPr lang="zh-CN" altLang="en-US" sz="1600" b="1" dirty="0">
                <a:solidFill>
                  <a:schemeClr val="tx1">
                    <a:lumMod val="50000"/>
                  </a:schemeClr>
                </a:solidFill>
              </a:rPr>
              <a:t>Plotting RFM Segments</a:t>
            </a:r>
            <a:r>
              <a:rPr lang="en-US" altLang="zh-CN" sz="1600" b="1" dirty="0">
                <a:solidFill>
                  <a:schemeClr val="tx1">
                    <a:lumMod val="50000"/>
                  </a:schemeClr>
                </a:solidFill>
              </a:rPr>
              <a:t> (next page)</a:t>
            </a:r>
          </a:p>
        </p:txBody>
      </p:sp>
      <p:pic>
        <p:nvPicPr>
          <p:cNvPr id="22" name="图片 21"/>
          <p:cNvPicPr>
            <a:picLocks noChangeAspect="1"/>
          </p:cNvPicPr>
          <p:nvPr>
            <p:custDataLst>
              <p:tags r:id="rId1"/>
            </p:custDataLst>
          </p:nvPr>
        </p:nvPicPr>
        <p:blipFill>
          <a:blip r:embed="rId9"/>
          <a:srcRect b="49948"/>
          <a:stretch>
            <a:fillRect/>
          </a:stretch>
        </p:blipFill>
        <p:spPr>
          <a:xfrm>
            <a:off x="4431665" y="1066165"/>
            <a:ext cx="5924550" cy="1508760"/>
          </a:xfrm>
          <a:prstGeom prst="rect">
            <a:avLst/>
          </a:prstGeom>
        </p:spPr>
      </p:pic>
      <p:pic>
        <p:nvPicPr>
          <p:cNvPr id="13" name="图片 12"/>
          <p:cNvPicPr>
            <a:picLocks noChangeAspect="1"/>
          </p:cNvPicPr>
          <p:nvPr>
            <p:custDataLst>
              <p:tags r:id="rId2"/>
            </p:custDataLst>
          </p:nvPr>
        </p:nvPicPr>
        <p:blipFill>
          <a:blip r:embed="rId10"/>
          <a:stretch>
            <a:fillRect/>
          </a:stretch>
        </p:blipFill>
        <p:spPr>
          <a:xfrm>
            <a:off x="4503420" y="3028950"/>
            <a:ext cx="5306695" cy="32213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3" name="图片 2"/>
          <p:cNvPicPr>
            <a:picLocks noChangeAspect="1"/>
          </p:cNvPicPr>
          <p:nvPr>
            <p:custDataLst>
              <p:tags r:id="rId1"/>
            </p:custDataLst>
          </p:nvPr>
        </p:nvPicPr>
        <p:blipFill>
          <a:blip r:embed="rId4"/>
          <a:stretch>
            <a:fillRect/>
          </a:stretch>
        </p:blipFill>
        <p:spPr>
          <a:xfrm>
            <a:off x="1758950" y="1066165"/>
            <a:ext cx="8674100" cy="4893945"/>
          </a:xfrm>
          <a:prstGeom prst="rect">
            <a:avLst/>
          </a:prstGeom>
        </p:spPr>
      </p:pic>
      <p:pic>
        <p:nvPicPr>
          <p:cNvPr id="35" name="图片 34"/>
          <p:cNvPicPr>
            <a:picLocks noChangeAspect="1"/>
          </p:cNvPicPr>
          <p:nvPr/>
        </p:nvPicPr>
        <p:blipFill>
          <a:blip r:embed="rId5"/>
          <a:stretch>
            <a:fillRect/>
          </a:stretch>
        </p:blipFill>
        <p:spPr>
          <a:xfrm>
            <a:off x="1494790" y="539750"/>
            <a:ext cx="9700260" cy="5946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a:off x="2078906"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0015"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8333580" y="2736757"/>
            <a:ext cx="772656" cy="392138"/>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8704650" y="2734911"/>
            <a:ext cx="1200213" cy="60913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603521" y="2736758"/>
            <a:ext cx="4984958"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4819128" y="2777598"/>
            <a:ext cx="2793072" cy="523220"/>
          </a:xfrm>
          <a:prstGeom prst="rect">
            <a:avLst/>
          </a:prstGeom>
          <a:noFill/>
        </p:spPr>
        <p:txBody>
          <a:bodyPr wrap="none" rtlCol="0">
            <a:spAutoFit/>
          </a:bodyPr>
          <a:lstStyle/>
          <a:p>
            <a:r>
              <a:rPr lang="en-US" altLang="zh-CN" sz="2800" b="1" dirty="0">
                <a:latin typeface="+mn-ea"/>
              </a:rPr>
              <a:t>K-Means Analysis</a:t>
            </a:r>
            <a:endParaRPr lang="zh-CN" altLang="en-US" sz="2800" b="1" dirty="0">
              <a:latin typeface="+mn-ea"/>
            </a:endParaRPr>
          </a:p>
        </p:txBody>
      </p:sp>
      <p:grpSp>
        <p:nvGrpSpPr>
          <p:cNvPr id="49" name="组合 48"/>
          <p:cNvGrpSpPr/>
          <p:nvPr/>
        </p:nvGrpSpPr>
        <p:grpSpPr>
          <a:xfrm>
            <a:off x="5198498" y="1056606"/>
            <a:ext cx="1795004" cy="1269258"/>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7" name="文本框 46"/>
            <p:cNvSpPr txBox="1"/>
            <p:nvPr/>
          </p:nvSpPr>
          <p:spPr>
            <a:xfrm>
              <a:off x="8326019" y="3110575"/>
              <a:ext cx="2077667" cy="1282476"/>
            </a:xfrm>
            <a:prstGeom prst="rect">
              <a:avLst/>
            </a:prstGeom>
            <a:noFill/>
          </p:spPr>
          <p:txBody>
            <a:bodyPr wrap="square" rtlCol="0">
              <a:spAutoFit/>
            </a:bodyPr>
            <a:lstStyle/>
            <a:p>
              <a:pPr algn="ctr"/>
              <a:r>
                <a:rPr lang="en-US" altLang="zh-CN" sz="6600" b="1" dirty="0">
                  <a:solidFill>
                    <a:schemeClr val="bg1"/>
                  </a:solidFill>
                  <a:ea typeface="DOUYUFont2.0" pitchFamily="2" charset="-128"/>
                  <a:cs typeface="+mn-ea"/>
                  <a:sym typeface="+mn-lt"/>
                </a:rPr>
                <a:t>05</a:t>
              </a:r>
              <a:endParaRPr lang="zh-CN" altLang="en-US" sz="6600" b="1" dirty="0">
                <a:solidFill>
                  <a:schemeClr val="bg1"/>
                </a:solidFill>
                <a:ea typeface="DOUYUFont2.0" pitchFamily="2" charset="-128"/>
                <a:cs typeface="+mn-ea"/>
                <a:sym typeface="+mn-lt"/>
              </a:endParaRPr>
            </a:p>
          </p:txBody>
        </p:sp>
      </p:grpSp>
      <p:sp>
        <p:nvSpPr>
          <p:cNvPr id="59" name="等腰三角形 58"/>
          <p:cNvSpPr/>
          <p:nvPr/>
        </p:nvSpPr>
        <p:spPr>
          <a:xfrm rot="16200000">
            <a:off x="11000198" y="4920967"/>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068525" y="-1"/>
            <a:ext cx="3215026" cy="16316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837" y="304918"/>
            <a:ext cx="6226480"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140208" y="329414"/>
            <a:ext cx="5533887" cy="523220"/>
          </a:xfrm>
          <a:prstGeom prst="rect">
            <a:avLst/>
          </a:prstGeom>
          <a:noFill/>
        </p:spPr>
        <p:txBody>
          <a:bodyPr wrap="none" rtlCol="0">
            <a:spAutoFit/>
          </a:bodyPr>
          <a:lstStyle/>
          <a:p>
            <a:r>
              <a:rPr lang="en-US" altLang="zh-CN" sz="2800" b="1" dirty="0">
                <a:latin typeface="Cambria" panose="02040503050406030204" pitchFamily="18" charset="0"/>
              </a:rPr>
              <a:t>Data Pre-processing &amp; Exploring</a:t>
            </a:r>
            <a:endParaRPr lang="zh-CN" altLang="en-US" sz="2800" b="1" dirty="0">
              <a:latin typeface="Cambria" panose="02040503050406030204" pitchFamily="18" charset="0"/>
            </a:endParaRP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12" name="图片 11"/>
          <p:cNvPicPr>
            <a:picLocks noChangeAspect="1"/>
          </p:cNvPicPr>
          <p:nvPr/>
        </p:nvPicPr>
        <p:blipFill rotWithShape="1">
          <a:blip r:embed="rId3" cstate="screen"/>
          <a:srcRect/>
          <a:stretch>
            <a:fillRect/>
          </a:stretch>
        </p:blipFill>
        <p:spPr>
          <a:xfrm>
            <a:off x="0" y="4815596"/>
            <a:ext cx="12192000" cy="204240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781" y="1524742"/>
            <a:ext cx="11472437" cy="2802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3" cstate="screen"/>
          <a:srcRect/>
          <a:stretch>
            <a:fillRect/>
          </a:stretch>
        </p:blipFill>
        <p:spPr>
          <a:xfrm>
            <a:off x="0" y="5143058"/>
            <a:ext cx="12192000" cy="2042404"/>
          </a:xfrm>
          <a:prstGeom prst="rect">
            <a:avLst/>
          </a:prstGeom>
        </p:spPr>
      </p:pic>
      <p:cxnSp>
        <p:nvCxnSpPr>
          <p:cNvPr id="16" name="直接连接符 15"/>
          <p:cNvCxnSpPr/>
          <p:nvPr/>
        </p:nvCxnSpPr>
        <p:spPr>
          <a:xfrm>
            <a:off x="1510748" y="3376749"/>
            <a:ext cx="9296015" cy="0"/>
          </a:xfrm>
          <a:prstGeom prst="line">
            <a:avLst/>
          </a:prstGeom>
          <a:ln w="12700" cap="rnd">
            <a:solidFill>
              <a:schemeClr val="bg1">
                <a:lumMod val="6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510748" y="3510814"/>
            <a:ext cx="9296015" cy="0"/>
          </a:xfrm>
          <a:prstGeom prst="line">
            <a:avLst/>
          </a:prstGeom>
          <a:ln w="25400"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6" name="平行四边形 52"/>
          <p:cNvSpPr/>
          <p:nvPr/>
        </p:nvSpPr>
        <p:spPr>
          <a:xfrm>
            <a:off x="579836" y="304918"/>
            <a:ext cx="7179501"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6243889" cy="523220"/>
          </a:xfrm>
          <a:prstGeom prst="rect">
            <a:avLst/>
          </a:prstGeom>
          <a:noFill/>
        </p:spPr>
        <p:txBody>
          <a:bodyPr wrap="none" rtlCol="0">
            <a:spAutoFit/>
          </a:bodyPr>
          <a:lstStyle/>
          <a:p>
            <a:r>
              <a:rPr lang="en-US" altLang="zh-CN" sz="2800" b="1" dirty="0">
                <a:latin typeface="Cambria" panose="02040503050406030204" pitchFamily="18" charset="0"/>
              </a:rPr>
              <a:t>Defining Optimal Number of Clusters</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05</a:t>
            </a:r>
            <a:endParaRPr lang="zh-CN" altLang="en-US" sz="3200" b="1" dirty="0">
              <a:solidFill>
                <a:schemeClr val="bg1"/>
              </a:solidFill>
              <a:ea typeface="DOUYUFont2.0" pitchFamily="2" charset="-128"/>
              <a:cs typeface="+mn-ea"/>
              <a:sym typeface="+mn-lt"/>
            </a:endParaRP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11244" b="5071"/>
          <a:stretch>
            <a:fillRect/>
          </a:stretch>
        </p:blipFill>
        <p:spPr>
          <a:xfrm>
            <a:off x="1236464" y="1455034"/>
            <a:ext cx="9719072" cy="1773379"/>
          </a:xfrm>
          <a:prstGeom prst="rect">
            <a:avLst/>
          </a:prstGeom>
        </p:spPr>
      </p:pic>
      <p:sp>
        <p:nvSpPr>
          <p:cNvPr id="17" name="TextBox 16"/>
          <p:cNvSpPr txBox="1"/>
          <p:nvPr/>
        </p:nvSpPr>
        <p:spPr>
          <a:xfrm>
            <a:off x="1510748" y="1045267"/>
            <a:ext cx="2682429"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mbria" panose="02040503050406030204" pitchFamily="18" charset="0"/>
              </a:rPr>
              <a:t>Normalization</a:t>
            </a:r>
          </a:p>
        </p:txBody>
      </p:sp>
      <p:sp>
        <p:nvSpPr>
          <p:cNvPr id="18" name="TextBox 17"/>
          <p:cNvSpPr txBox="1"/>
          <p:nvPr/>
        </p:nvSpPr>
        <p:spPr>
          <a:xfrm>
            <a:off x="1510748" y="3659739"/>
            <a:ext cx="88698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mbria" panose="02040503050406030204" pitchFamily="18" charset="0"/>
              </a:rPr>
              <a:t>Hopkins</a:t>
            </a:r>
            <a:r>
              <a:rPr lang="zh-CN" altLang="en-US" sz="2000" b="1" dirty="0">
                <a:latin typeface="Cambria" panose="02040503050406030204" pitchFamily="18" charset="0"/>
              </a:rPr>
              <a:t> </a:t>
            </a:r>
            <a:r>
              <a:rPr lang="en-US" altLang="zh-CN" sz="2000" b="1" dirty="0">
                <a:latin typeface="Cambria" panose="02040503050406030204" pitchFamily="18" charset="0"/>
              </a:rPr>
              <a:t>Statistic</a:t>
            </a:r>
          </a:p>
          <a:p>
            <a:pPr marL="285750" indent="-285750">
              <a:buFont typeface="Arial" panose="020B0604020202020204" pitchFamily="34" charset="0"/>
              <a:buChar char="•"/>
            </a:pPr>
            <a:r>
              <a:rPr lang="en-US" sz="2000" dirty="0">
                <a:latin typeface="Cambria" panose="02040503050406030204" pitchFamily="18" charset="0"/>
              </a:rPr>
              <a:t>A way of measuring the </a:t>
            </a:r>
            <a:r>
              <a:rPr lang="en-US" sz="2000" b="1" dirty="0">
                <a:solidFill>
                  <a:srgbClr val="7030A0"/>
                </a:solidFill>
                <a:latin typeface="Cambria" panose="02040503050406030204" pitchFamily="18" charset="0"/>
              </a:rPr>
              <a:t>cluster tendency</a:t>
            </a:r>
            <a:r>
              <a:rPr lang="en-US" sz="2000" dirty="0">
                <a:latin typeface="Cambria" panose="02040503050406030204" pitchFamily="18" charset="0"/>
              </a:rPr>
              <a:t> of a dataset.</a:t>
            </a:r>
          </a:p>
          <a:p>
            <a:pPr marL="285750" indent="-285750">
              <a:buFont typeface="Arial" panose="020B0604020202020204" pitchFamily="34" charset="0"/>
              <a:buChar char="•"/>
            </a:pPr>
            <a:r>
              <a:rPr lang="en-US" sz="2000" dirty="0">
                <a:latin typeface="Cambria" panose="02040503050406030204" pitchFamily="18" charset="0"/>
              </a:rPr>
              <a:t>Close to 1 -- highly clustered </a:t>
            </a:r>
            <a:r>
              <a:rPr lang="en-US" sz="2000" b="1" dirty="0">
                <a:solidFill>
                  <a:srgbClr val="C00000"/>
                </a:solidFill>
                <a:latin typeface="Cambria" panose="02040503050406030204" pitchFamily="18" charset="0"/>
              </a:rPr>
              <a:t>(not </a:t>
            </a:r>
            <a:r>
              <a:rPr lang="en-US" sz="2000" b="1" dirty="0" err="1">
                <a:solidFill>
                  <a:srgbClr val="C00000"/>
                </a:solidFill>
                <a:latin typeface="Cambria" panose="02040503050406030204" pitchFamily="18" charset="0"/>
              </a:rPr>
              <a:t>clusterable</a:t>
            </a:r>
            <a:r>
              <a:rPr lang="en-US" sz="2000" b="1" dirty="0">
                <a:solidFill>
                  <a:srgbClr val="C00000"/>
                </a:solidFill>
                <a:latin typeface="Cambria" panose="02040503050406030204" pitchFamily="18" charset="0"/>
              </a:rPr>
              <a:t>)</a:t>
            </a:r>
          </a:p>
          <a:p>
            <a:pPr marL="285750" indent="-285750">
              <a:buFont typeface="Arial" panose="020B0604020202020204" pitchFamily="34" charset="0"/>
              <a:buChar char="•"/>
            </a:pPr>
            <a:r>
              <a:rPr lang="en-US" sz="2000" dirty="0">
                <a:latin typeface="Cambria" panose="02040503050406030204" pitchFamily="18" charset="0"/>
              </a:rPr>
              <a:t>Close to 0 -- uniformly distributed data </a:t>
            </a:r>
            <a:r>
              <a:rPr lang="en-US" sz="2000" b="1" dirty="0">
                <a:solidFill>
                  <a:srgbClr val="C00000"/>
                </a:solidFill>
                <a:latin typeface="Cambria" panose="02040503050406030204" pitchFamily="18" charset="0"/>
              </a:rPr>
              <a:t>(</a:t>
            </a:r>
            <a:r>
              <a:rPr lang="en-US" sz="2000" b="1" dirty="0" err="1">
                <a:solidFill>
                  <a:srgbClr val="C00000"/>
                </a:solidFill>
                <a:latin typeface="Cambria" panose="02040503050406030204" pitchFamily="18" charset="0"/>
              </a:rPr>
              <a:t>clusterable</a:t>
            </a:r>
            <a:r>
              <a:rPr lang="en-US" sz="2000" b="1" dirty="0">
                <a:solidFill>
                  <a:srgbClr val="C00000"/>
                </a:solidFill>
                <a:latin typeface="Cambria" panose="02040503050406030204" pitchFamily="18" charset="0"/>
              </a:rPr>
              <a:t>)</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005" y="5085466"/>
            <a:ext cx="4889500" cy="635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2"/>
          <p:cNvSpPr/>
          <p:nvPr/>
        </p:nvSpPr>
        <p:spPr>
          <a:xfrm>
            <a:off x="579836" y="304918"/>
            <a:ext cx="7179501"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6273192" cy="523220"/>
          </a:xfrm>
          <a:prstGeom prst="rect">
            <a:avLst/>
          </a:prstGeom>
          <a:noFill/>
        </p:spPr>
        <p:txBody>
          <a:bodyPr wrap="none" rtlCol="0">
            <a:spAutoFit/>
          </a:bodyPr>
          <a:lstStyle/>
          <a:p>
            <a:r>
              <a:rPr lang="en-US" altLang="zh-CN" sz="2800" b="1" dirty="0">
                <a:latin typeface="Cambria" panose="02040503050406030204" pitchFamily="18" charset="0"/>
              </a:rPr>
              <a:t>Find the best Clusters: Elbow Method</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06</a:t>
            </a:r>
            <a:endParaRPr lang="zh-CN" altLang="en-US" sz="3200" b="1" dirty="0">
              <a:solidFill>
                <a:schemeClr val="bg1"/>
              </a:solidFill>
              <a:ea typeface="DOUYUFont2.0" pitchFamily="2" charset="-128"/>
              <a:cs typeface="+mn-ea"/>
              <a:sym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709" y="1139053"/>
            <a:ext cx="9126582" cy="5414029"/>
          </a:xfrm>
          <a:prstGeom prst="rect">
            <a:avLst/>
          </a:prstGeom>
        </p:spPr>
      </p:pic>
      <p:sp>
        <p:nvSpPr>
          <p:cNvPr id="5" name="TextBox 4"/>
          <p:cNvSpPr txBox="1"/>
          <p:nvPr/>
        </p:nvSpPr>
        <p:spPr>
          <a:xfrm>
            <a:off x="4463742" y="4139680"/>
            <a:ext cx="1350410" cy="707886"/>
          </a:xfrm>
          <a:prstGeom prst="rect">
            <a:avLst/>
          </a:prstGeom>
          <a:noFill/>
        </p:spPr>
        <p:txBody>
          <a:bodyPr wrap="square" rtlCol="0">
            <a:spAutoFit/>
          </a:bodyPr>
          <a:lstStyle/>
          <a:p>
            <a:pPr algn="ctr"/>
            <a:r>
              <a:rPr lang="en-US" sz="2000" b="1" dirty="0">
                <a:latin typeface="Cambria" panose="02040503050406030204" pitchFamily="18" charset="0"/>
              </a:rPr>
              <a:t>Elbow</a:t>
            </a:r>
          </a:p>
          <a:p>
            <a:pPr algn="ctr"/>
            <a:r>
              <a:rPr lang="en-US" altLang="zh-CN" sz="2000" b="1" dirty="0">
                <a:latin typeface="Cambria" panose="02040503050406030204" pitchFamily="18" charset="0"/>
              </a:rPr>
              <a:t>K = 3</a:t>
            </a:r>
          </a:p>
        </p:txBody>
      </p:sp>
      <p:cxnSp>
        <p:nvCxnSpPr>
          <p:cNvPr id="10" name="Straight Arrow Connector 9"/>
          <p:cNvCxnSpPr/>
          <p:nvPr/>
        </p:nvCxnSpPr>
        <p:spPr>
          <a:xfrm flipH="1">
            <a:off x="4093029" y="4493623"/>
            <a:ext cx="505097" cy="1915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2"/>
          <p:cNvSpPr/>
          <p:nvPr/>
        </p:nvSpPr>
        <p:spPr>
          <a:xfrm>
            <a:off x="579836" y="304918"/>
            <a:ext cx="6630861"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5579989" cy="523220"/>
          </a:xfrm>
          <a:prstGeom prst="rect">
            <a:avLst/>
          </a:prstGeom>
          <a:noFill/>
        </p:spPr>
        <p:txBody>
          <a:bodyPr wrap="none" rtlCol="0">
            <a:spAutoFit/>
          </a:bodyPr>
          <a:lstStyle/>
          <a:p>
            <a:r>
              <a:rPr lang="en-US" altLang="zh-CN" sz="2800" b="1" dirty="0">
                <a:latin typeface="Cambria" panose="02040503050406030204" pitchFamily="18" charset="0"/>
              </a:rPr>
              <a:t>Validation: Silhouette Coefficient</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07</a:t>
            </a:r>
            <a:endParaRPr lang="zh-CN" altLang="en-US" sz="3200" b="1" dirty="0">
              <a:solidFill>
                <a:schemeClr val="bg1"/>
              </a:solidFill>
              <a:ea typeface="DOUYUFont2.0" pitchFamily="2" charset="-128"/>
              <a:cs typeface="+mn-ea"/>
              <a:sym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335" y="1717325"/>
            <a:ext cx="5921829" cy="2485227"/>
          </a:xfrm>
          <a:prstGeom prst="rect">
            <a:avLst/>
          </a:prstGeom>
        </p:spPr>
      </p:pic>
      <p:sp>
        <p:nvSpPr>
          <p:cNvPr id="3" name="TextBox 2"/>
          <p:cNvSpPr txBox="1"/>
          <p:nvPr/>
        </p:nvSpPr>
        <p:spPr>
          <a:xfrm>
            <a:off x="782669" y="1647656"/>
            <a:ext cx="4627890"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mbria" panose="02040503050406030204" pitchFamily="18" charset="0"/>
              </a:rPr>
              <a:t>The Silhouette Coefficient</a:t>
            </a:r>
            <a:endParaRPr lang="en-US" sz="2000" b="1" dirty="0">
              <a:solidFill>
                <a:srgbClr val="C00000"/>
              </a:solidFill>
              <a:latin typeface="Cambria" panose="02040503050406030204" pitchFamily="18" charset="0"/>
            </a:endParaRPr>
          </a:p>
          <a:p>
            <a:pPr marL="285750" indent="-285750">
              <a:buFont typeface="Arial" panose="020B0604020202020204" pitchFamily="34" charset="0"/>
              <a:buChar char="•"/>
            </a:pPr>
            <a:r>
              <a:rPr lang="en-US" altLang="zh-CN" dirty="0">
                <a:latin typeface="Cambria" panose="02040503050406030204" pitchFamily="18" charset="0"/>
              </a:rPr>
              <a:t>Computes the density of clusters.</a:t>
            </a:r>
          </a:p>
          <a:p>
            <a:pPr marL="285750" indent="-285750">
              <a:buFont typeface="Arial" panose="020B0604020202020204" pitchFamily="34" charset="0"/>
              <a:buChar char="•"/>
            </a:pPr>
            <a:endParaRPr lang="en-US" altLang="zh-CN"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等线" panose="02010600030101010101" charset="-122"/>
                <a:cs typeface="Times New Roman" panose="02020603050405020304" pitchFamily="18" charset="0"/>
              </a:rPr>
              <a:t>T</a:t>
            </a:r>
            <a:r>
              <a:rPr lang="en-US" dirty="0">
                <a:effectLst/>
                <a:latin typeface="Cambria" panose="02040503050406030204" pitchFamily="18" charset="0"/>
                <a:ea typeface="等线" panose="02010600030101010101" charset="-122"/>
                <a:cs typeface="Times New Roman" panose="02020603050405020304" pitchFamily="18" charset="0"/>
              </a:rPr>
              <a:t>he difference between the average intra-cluster distance and the mean nearest-cluster distance for each sample.</a:t>
            </a:r>
          </a:p>
          <a:p>
            <a:pPr marL="285750" indent="-285750">
              <a:buFont typeface="Arial" panose="020B0604020202020204" pitchFamily="34" charset="0"/>
              <a:buChar char="•"/>
            </a:pPr>
            <a:r>
              <a:rPr lang="en-US" dirty="0">
                <a:latin typeface="Cambria" panose="02040503050406030204" pitchFamily="18" charset="0"/>
                <a:ea typeface="等线" panose="02010600030101010101" charset="-122"/>
                <a:cs typeface="Times New Roman" panose="02020603050405020304" pitchFamily="18" charset="0"/>
              </a:rPr>
              <a:t>N</a:t>
            </a:r>
            <a:r>
              <a:rPr lang="en-US" dirty="0">
                <a:effectLst/>
                <a:latin typeface="Cambria" panose="02040503050406030204" pitchFamily="18" charset="0"/>
                <a:ea typeface="等线" panose="02010600030101010101" charset="-122"/>
                <a:cs typeface="Times New Roman" panose="02020603050405020304" pitchFamily="18" charset="0"/>
              </a:rPr>
              <a:t>ormalized by the maximum value. </a:t>
            </a:r>
          </a:p>
          <a:p>
            <a:pPr marL="285750" indent="-285750">
              <a:buFont typeface="Arial" panose="020B0604020202020204" pitchFamily="34" charset="0"/>
              <a:buChar char="•"/>
            </a:pPr>
            <a:endParaRPr lang="en-US" altLang="zh-CN" dirty="0">
              <a:latin typeface="Cambria" panose="02040503050406030204" pitchFamily="18" charset="0"/>
              <a:ea typeface="等线" panose="02010600030101010101" charset="-122"/>
              <a:cs typeface="Times New Roman" panose="02020603050405020304" pitchFamily="18" charset="0"/>
            </a:endParaRPr>
          </a:p>
          <a:p>
            <a:pPr marL="285750" indent="-285750">
              <a:buFont typeface="Arial" panose="020B0604020202020204" pitchFamily="34" charset="0"/>
              <a:buChar char="•"/>
            </a:pPr>
            <a:r>
              <a:rPr lang="en-US" altLang="zh-CN" dirty="0">
                <a:latin typeface="Cambria" panose="02040503050406030204" pitchFamily="18" charset="0"/>
                <a:ea typeface="等线" panose="02010600030101010101" charset="-122"/>
                <a:cs typeface="Times New Roman" panose="02020603050405020304" pitchFamily="18" charset="0"/>
              </a:rPr>
              <a:t>Range: (-1, 1)</a:t>
            </a:r>
          </a:p>
          <a:p>
            <a:pPr marL="285750" indent="-285750">
              <a:buFont typeface="Arial" panose="020B0604020202020204" pitchFamily="34" charset="0"/>
              <a:buChar char="•"/>
            </a:pPr>
            <a:r>
              <a:rPr lang="en-US" altLang="zh-CN" dirty="0">
                <a:latin typeface="Cambria" panose="02040503050406030204" pitchFamily="18" charset="0"/>
                <a:ea typeface="等线" panose="02010600030101010101" charset="-122"/>
                <a:cs typeface="Times New Roman" panose="02020603050405020304" pitchFamily="18" charset="0"/>
              </a:rPr>
              <a:t>-1: completely incorrect clustering</a:t>
            </a:r>
          </a:p>
          <a:p>
            <a:pPr marL="285750" indent="-285750">
              <a:buFont typeface="Arial" panose="020B0604020202020204" pitchFamily="34" charset="0"/>
              <a:buChar char="•"/>
            </a:pPr>
            <a:r>
              <a:rPr lang="en-US" altLang="zh-CN" dirty="0">
                <a:latin typeface="Cambria" panose="02040503050406030204" pitchFamily="18" charset="0"/>
                <a:ea typeface="等线" panose="02010600030101010101" charset="-122"/>
                <a:cs typeface="Times New Roman" panose="02020603050405020304" pitchFamily="18" charset="0"/>
              </a:rPr>
              <a:t>1: highly dense clusters</a:t>
            </a:r>
            <a:endParaRPr lang="en-US" altLang="zh-CN" dirty="0">
              <a:latin typeface="Cambria" panose="02040503050406030204" pitchFamily="18" charset="0"/>
            </a:endParaRPr>
          </a:p>
        </p:txBody>
      </p:sp>
      <p:sp>
        <p:nvSpPr>
          <p:cNvPr id="9" name="Rectangle 8"/>
          <p:cNvSpPr/>
          <p:nvPr/>
        </p:nvSpPr>
        <p:spPr>
          <a:xfrm>
            <a:off x="5690335" y="2029097"/>
            <a:ext cx="5273756" cy="235132"/>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TextBox 14"/>
          <p:cNvSpPr txBox="1"/>
          <p:nvPr/>
        </p:nvSpPr>
        <p:spPr>
          <a:xfrm>
            <a:off x="5893167" y="4514324"/>
            <a:ext cx="5516164" cy="954107"/>
          </a:xfrm>
          <a:prstGeom prst="rect">
            <a:avLst/>
          </a:prstGeom>
          <a:noFill/>
        </p:spPr>
        <p:txBody>
          <a:bodyPr wrap="square">
            <a:spAutoFit/>
          </a:bodyPr>
          <a:lstStyle/>
          <a:p>
            <a:pPr algn="ctr"/>
            <a:r>
              <a:rPr lang="en-US" sz="2800" b="1" dirty="0">
                <a:solidFill>
                  <a:srgbClr val="C00000"/>
                </a:solidFill>
                <a:latin typeface="Cambria" panose="02040503050406030204" pitchFamily="18" charset="0"/>
              </a:rPr>
              <a:t>K = 3</a:t>
            </a:r>
          </a:p>
          <a:p>
            <a:pPr algn="ctr"/>
            <a:r>
              <a:rPr lang="en-US" sz="2800" b="1" dirty="0">
                <a:solidFill>
                  <a:srgbClr val="C00000"/>
                </a:solidFill>
                <a:latin typeface="Cambria" panose="02040503050406030204" pitchFamily="18" charset="0"/>
              </a:rPr>
              <a:t>The highest score -- best choice!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等腰三角形 9"/>
          <p:cNvSpPr/>
          <p:nvPr/>
        </p:nvSpPr>
        <p:spPr>
          <a:xfrm>
            <a:off x="2078906"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0015"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8333580" y="2736757"/>
            <a:ext cx="772656" cy="392138"/>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8704650" y="2734911"/>
            <a:ext cx="1200213" cy="60913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603521" y="2736758"/>
            <a:ext cx="4984958"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5305716" y="2800523"/>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49" name="组合 48"/>
          <p:cNvGrpSpPr/>
          <p:nvPr/>
        </p:nvGrpSpPr>
        <p:grpSpPr>
          <a:xfrm>
            <a:off x="5198498" y="1056606"/>
            <a:ext cx="1795004" cy="1269258"/>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7" name="文本框 46"/>
            <p:cNvSpPr txBox="1"/>
            <p:nvPr/>
          </p:nvSpPr>
          <p:spPr>
            <a:xfrm>
              <a:off x="8326019" y="3110575"/>
              <a:ext cx="2077667" cy="1282476"/>
            </a:xfrm>
            <a:prstGeom prst="rect">
              <a:avLst/>
            </a:prstGeom>
            <a:noFill/>
          </p:spPr>
          <p:txBody>
            <a:bodyPr wrap="square" rtlCol="0">
              <a:spAutoFit/>
            </a:bodyPr>
            <a:lstStyle/>
            <a:p>
              <a:pPr algn="ctr"/>
              <a:r>
                <a:rPr lang="en-US" altLang="zh-CN" sz="6600" b="1" dirty="0">
                  <a:solidFill>
                    <a:schemeClr val="bg1"/>
                  </a:solidFill>
                  <a:ea typeface="DOUYUFont2.0" pitchFamily="2" charset="-128"/>
                  <a:cs typeface="+mn-ea"/>
                  <a:sym typeface="+mn-lt"/>
                </a:rPr>
                <a:t>01</a:t>
              </a:r>
              <a:endParaRPr lang="zh-CN" altLang="en-US" sz="6600" b="1" dirty="0">
                <a:solidFill>
                  <a:schemeClr val="bg1"/>
                </a:solidFill>
                <a:ea typeface="DOUYUFont2.0" pitchFamily="2" charset="-128"/>
                <a:cs typeface="+mn-ea"/>
                <a:sym typeface="+mn-lt"/>
              </a:endParaRPr>
            </a:p>
          </p:txBody>
        </p:sp>
      </p:grpSp>
      <p:sp>
        <p:nvSpPr>
          <p:cNvPr id="59" name="等腰三角形 58"/>
          <p:cNvSpPr/>
          <p:nvPr/>
        </p:nvSpPr>
        <p:spPr>
          <a:xfrm rot="16200000">
            <a:off x="11000198" y="4920967"/>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068525" y="-1"/>
            <a:ext cx="3215026" cy="16316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2"/>
          <p:cNvSpPr/>
          <p:nvPr/>
        </p:nvSpPr>
        <p:spPr>
          <a:xfrm>
            <a:off x="579836" y="304918"/>
            <a:ext cx="3487067"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2375971" cy="523220"/>
          </a:xfrm>
          <a:prstGeom prst="rect">
            <a:avLst/>
          </a:prstGeom>
          <a:noFill/>
        </p:spPr>
        <p:txBody>
          <a:bodyPr wrap="none" rtlCol="0">
            <a:spAutoFit/>
          </a:bodyPr>
          <a:lstStyle/>
          <a:p>
            <a:r>
              <a:rPr lang="en-US" altLang="zh-CN" sz="2800" b="1" dirty="0">
                <a:latin typeface="Cambria" panose="02040503050406030204" pitchFamily="18" charset="0"/>
              </a:rPr>
              <a:t>Model Fitting</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08</a:t>
            </a:r>
            <a:endParaRPr lang="zh-CN" altLang="en-US" sz="3200" b="1" dirty="0">
              <a:solidFill>
                <a:schemeClr val="bg1"/>
              </a:solidFill>
              <a:ea typeface="DOUYUFont2.0" pitchFamily="2" charset="-128"/>
              <a:cs typeface="+mn-ea"/>
              <a:sym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8" y="1185778"/>
            <a:ext cx="11093610" cy="2063613"/>
          </a:xfrm>
          <a:prstGeom prst="rect">
            <a:avLst/>
          </a:prstGeom>
        </p:spPr>
      </p:pic>
      <p:sp>
        <p:nvSpPr>
          <p:cNvPr id="3" name="Rectangle 2"/>
          <p:cNvSpPr/>
          <p:nvPr/>
        </p:nvSpPr>
        <p:spPr>
          <a:xfrm flipH="1">
            <a:off x="10633164" y="1454331"/>
            <a:ext cx="862147" cy="1795060"/>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203" y="3249391"/>
            <a:ext cx="5308962" cy="3328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2"/>
          <p:cNvSpPr/>
          <p:nvPr/>
        </p:nvSpPr>
        <p:spPr>
          <a:xfrm>
            <a:off x="579836" y="304918"/>
            <a:ext cx="3817993"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2860078" cy="523220"/>
          </a:xfrm>
          <a:prstGeom prst="rect">
            <a:avLst/>
          </a:prstGeom>
          <a:noFill/>
        </p:spPr>
        <p:txBody>
          <a:bodyPr wrap="none" rtlCol="0">
            <a:spAutoFit/>
          </a:bodyPr>
          <a:lstStyle/>
          <a:p>
            <a:r>
              <a:rPr lang="en-US" altLang="zh-CN" sz="2800" b="1" dirty="0">
                <a:latin typeface="Cambria" panose="02040503050406030204" pitchFamily="18" charset="0"/>
              </a:rPr>
              <a:t>Assign the Label</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09</a:t>
            </a:r>
            <a:endParaRPr lang="zh-CN" altLang="en-US" sz="3200" b="1" dirty="0">
              <a:solidFill>
                <a:schemeClr val="bg1"/>
              </a:solidFill>
              <a:ea typeface="DOUYUFont2.0" pitchFamily="2" charset="-128"/>
              <a:cs typeface="+mn-ea"/>
              <a:sym typeface="+mn-lt"/>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4581"/>
          <a:stretch>
            <a:fillRect/>
          </a:stretch>
        </p:blipFill>
        <p:spPr>
          <a:xfrm>
            <a:off x="1063625" y="1214570"/>
            <a:ext cx="10050104" cy="2508005"/>
          </a:xfrm>
          <a:prstGeom prst="rect">
            <a:avLst/>
          </a:prstGeom>
        </p:spPr>
      </p:pic>
      <p:sp>
        <p:nvSpPr>
          <p:cNvPr id="3" name="Rectangle 2"/>
          <p:cNvSpPr/>
          <p:nvPr/>
        </p:nvSpPr>
        <p:spPr>
          <a:xfrm flipH="1">
            <a:off x="8082936" y="1214569"/>
            <a:ext cx="3030791" cy="2508005"/>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p:cNvSpPr txBox="1"/>
          <p:nvPr/>
        </p:nvSpPr>
        <p:spPr>
          <a:xfrm>
            <a:off x="3048000" y="4024941"/>
            <a:ext cx="6096000" cy="1427635"/>
          </a:xfrm>
          <a:prstGeom prst="rect">
            <a:avLst/>
          </a:prstGeom>
          <a:noFill/>
        </p:spPr>
        <p:txBody>
          <a:bodyPr wrap="square">
            <a:spAutoFit/>
          </a:bodyPr>
          <a:lstStyle/>
          <a:p>
            <a:pPr>
              <a:lnSpc>
                <a:spcPct val="150000"/>
              </a:lnSpc>
            </a:pPr>
            <a:r>
              <a:rPr lang="en-US" sz="2000" b="1" dirty="0">
                <a:effectLst/>
                <a:latin typeface="Cambria" panose="02040503050406030204" pitchFamily="18" charset="0"/>
                <a:ea typeface="等线" panose="02010600030101010101" charset="-122"/>
                <a:cs typeface="Times New Roman" panose="02020603050405020304" pitchFamily="18" charset="0"/>
              </a:rPr>
              <a:t>- Cluster 1</a:t>
            </a:r>
            <a:r>
              <a:rPr lang="en-US" sz="2000" dirty="0">
                <a:effectLst/>
                <a:latin typeface="Cambria" panose="02040503050406030204" pitchFamily="18" charset="0"/>
                <a:ea typeface="等线" panose="02010600030101010101" charset="-122"/>
                <a:cs typeface="Times New Roman" panose="02020603050405020304" pitchFamily="18" charset="0"/>
              </a:rPr>
              <a:t>: </a:t>
            </a:r>
            <a:r>
              <a:rPr lang="en-US" sz="2000" b="1" dirty="0">
                <a:effectLst/>
                <a:latin typeface="Cambria" panose="02040503050406030204" pitchFamily="18" charset="0"/>
                <a:ea typeface="等线" panose="02010600030101010101" charset="-122"/>
                <a:cs typeface="Times New Roman" panose="02020603050405020304" pitchFamily="18" charset="0"/>
              </a:rPr>
              <a:t>"Lost/Needed Attention Customers”</a:t>
            </a:r>
          </a:p>
          <a:p>
            <a:pPr>
              <a:lnSpc>
                <a:spcPct val="150000"/>
              </a:lnSpc>
            </a:pPr>
            <a:r>
              <a:rPr lang="en-US" sz="2000" b="1" dirty="0">
                <a:effectLst/>
                <a:latin typeface="Cambria" panose="02040503050406030204" pitchFamily="18" charset="0"/>
                <a:ea typeface="等线" panose="02010600030101010101" charset="-122"/>
                <a:cs typeface="Times New Roman" panose="02020603050405020304" pitchFamily="18" charset="0"/>
              </a:rPr>
              <a:t>- Cluster 2:</a:t>
            </a:r>
            <a:r>
              <a:rPr lang="en-US" sz="2000" dirty="0">
                <a:effectLst/>
                <a:latin typeface="Cambria" panose="02040503050406030204" pitchFamily="18" charset="0"/>
                <a:ea typeface="等线" panose="02010600030101010101" charset="-122"/>
                <a:cs typeface="Times New Roman" panose="02020603050405020304" pitchFamily="18" charset="0"/>
              </a:rPr>
              <a:t> </a:t>
            </a:r>
            <a:r>
              <a:rPr lang="en-US" sz="2000" b="1" dirty="0">
                <a:effectLst/>
                <a:latin typeface="Cambria" panose="02040503050406030204" pitchFamily="18" charset="0"/>
                <a:ea typeface="等线" panose="02010600030101010101" charset="-122"/>
                <a:cs typeface="Times New Roman" panose="02020603050405020304" pitchFamily="18" charset="0"/>
              </a:rPr>
              <a:t>"Current Customer"</a:t>
            </a:r>
            <a:r>
              <a:rPr lang="en-US" sz="2000" dirty="0">
                <a:effectLst/>
                <a:latin typeface="Cambria" panose="02040503050406030204" pitchFamily="18" charset="0"/>
                <a:ea typeface="等线" panose="02010600030101010101" charset="-122"/>
                <a:cs typeface="Times New Roman" panose="02020603050405020304" pitchFamily="18" charset="0"/>
              </a:rPr>
              <a:t> </a:t>
            </a:r>
          </a:p>
          <a:p>
            <a:pPr>
              <a:lnSpc>
                <a:spcPct val="150000"/>
              </a:lnSpc>
            </a:pPr>
            <a:r>
              <a:rPr lang="en-US" sz="2000" b="1" dirty="0">
                <a:effectLst/>
                <a:latin typeface="Cambria" panose="02040503050406030204" pitchFamily="18" charset="0"/>
                <a:ea typeface="等线" panose="02010600030101010101" charset="-122"/>
                <a:cs typeface="Times New Roman" panose="02020603050405020304" pitchFamily="18" charset="0"/>
              </a:rPr>
              <a:t>- Cluster 3:</a:t>
            </a:r>
            <a:r>
              <a:rPr lang="en-US" sz="2000" dirty="0">
                <a:effectLst/>
                <a:latin typeface="Cambria" panose="02040503050406030204" pitchFamily="18" charset="0"/>
                <a:ea typeface="等线" panose="02010600030101010101" charset="-122"/>
                <a:cs typeface="Times New Roman" panose="02020603050405020304" pitchFamily="18" charset="0"/>
              </a:rPr>
              <a:t> </a:t>
            </a:r>
            <a:r>
              <a:rPr lang="en-US" sz="2000" b="1" dirty="0">
                <a:effectLst/>
                <a:latin typeface="Cambria" panose="02040503050406030204" pitchFamily="18" charset="0"/>
                <a:ea typeface="等线" panose="02010600030101010101" charset="-122"/>
                <a:cs typeface="Times New Roman" panose="02020603050405020304" pitchFamily="18" charset="0"/>
              </a:rPr>
              <a:t>"Top/Best Customers"</a:t>
            </a:r>
            <a:r>
              <a:rPr lang="en-US" sz="2000" dirty="0">
                <a:effectLst/>
              </a:rPr>
              <a:t> </a:t>
            </a:r>
            <a:endParaRPr 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2"/>
          <p:cNvSpPr/>
          <p:nvPr/>
        </p:nvSpPr>
        <p:spPr>
          <a:xfrm>
            <a:off x="579836" y="304918"/>
            <a:ext cx="3095181"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2001638" cy="523220"/>
          </a:xfrm>
          <a:prstGeom prst="rect">
            <a:avLst/>
          </a:prstGeom>
          <a:noFill/>
        </p:spPr>
        <p:txBody>
          <a:bodyPr wrap="none" rtlCol="0">
            <a:spAutoFit/>
          </a:bodyPr>
          <a:lstStyle/>
          <a:p>
            <a:r>
              <a:rPr lang="en-US" altLang="zh-CN" sz="2800" b="1" dirty="0">
                <a:latin typeface="Cambria" panose="02040503050406030204" pitchFamily="18" charset="0"/>
              </a:rPr>
              <a:t>Conclusion</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10</a:t>
            </a:r>
            <a:endParaRPr lang="zh-CN" altLang="en-US" sz="3200" b="1" dirty="0">
              <a:solidFill>
                <a:schemeClr val="bg1"/>
              </a:solidFill>
              <a:ea typeface="DOUYUFont2.0" pitchFamily="2" charset="-128"/>
              <a:cs typeface="+mn-ea"/>
              <a:sym typeface="+mn-lt"/>
            </a:endParaRPr>
          </a:p>
        </p:txBody>
      </p:sp>
      <p:sp>
        <p:nvSpPr>
          <p:cNvPr id="10" name="TextBox 9"/>
          <p:cNvSpPr txBox="1"/>
          <p:nvPr/>
        </p:nvSpPr>
        <p:spPr>
          <a:xfrm>
            <a:off x="322217" y="1214569"/>
            <a:ext cx="11547565" cy="4568943"/>
          </a:xfrm>
          <a:prstGeom prst="rect">
            <a:avLst/>
          </a:prstGeom>
          <a:noFill/>
        </p:spPr>
        <p:txBody>
          <a:bodyPr wrap="square">
            <a:spAutoFit/>
          </a:bodyPr>
          <a:lstStyle/>
          <a:p>
            <a:pPr>
              <a:lnSpc>
                <a:spcPct val="150000"/>
              </a:lnSpc>
            </a:pPr>
            <a:r>
              <a:rPr lang="en-US" sz="1600" b="1" kern="100" dirty="0">
                <a:effectLst/>
                <a:latin typeface="Cambria" panose="02040503050406030204" pitchFamily="18" charset="0"/>
                <a:ea typeface="等线" panose="02010600030101010101" charset="-122"/>
                <a:cs typeface="Times New Roman" panose="02020603050405020304" pitchFamily="18" charset="0"/>
              </a:rPr>
              <a:t>- Cluster 1</a:t>
            </a:r>
            <a:r>
              <a:rPr lang="en-US" sz="1600" kern="100" dirty="0">
                <a:effectLst/>
                <a:latin typeface="Cambria" panose="02040503050406030204" pitchFamily="18" charset="0"/>
                <a:ea typeface="等线" panose="02010600030101010101" charset="-122"/>
                <a:cs typeface="Times New Roman" panose="02020603050405020304" pitchFamily="18" charset="0"/>
              </a:rPr>
              <a:t>: The first cluster is more related to the </a:t>
            </a:r>
            <a:r>
              <a:rPr lang="en-US" sz="1600" b="1" kern="100" dirty="0">
                <a:effectLst/>
                <a:latin typeface="Cambria" panose="02040503050406030204" pitchFamily="18" charset="0"/>
                <a:ea typeface="等线" panose="02010600030101010101" charset="-122"/>
                <a:cs typeface="Times New Roman" panose="02020603050405020304" pitchFamily="18" charset="0"/>
              </a:rPr>
              <a:t>"Lost/Needed Attention Customers" </a:t>
            </a:r>
            <a:r>
              <a:rPr lang="en-US" sz="1600" kern="100" dirty="0">
                <a:effectLst/>
                <a:latin typeface="Cambria" panose="02040503050406030204" pitchFamily="18" charset="0"/>
                <a:ea typeface="等线" panose="02010600030101010101" charset="-122"/>
                <a:cs typeface="Times New Roman" panose="02020603050405020304" pitchFamily="18" charset="0"/>
              </a:rPr>
              <a:t>who used to visit and shopping at different frequencies or who are still customer but haven’t been visiting recently. The store/department should bring them back with relevant personalized promotions, and run surveys to find out what went wrong and avoid losing them to a competitor.</a:t>
            </a:r>
            <a:endParaRPr lang="en-US" sz="1600" kern="100" dirty="0">
              <a:effectLst/>
              <a:latin typeface="等线" panose="02010600030101010101" charset="-122"/>
              <a:ea typeface="等线" panose="02010600030101010101" charset="-122"/>
              <a:cs typeface="Times New Roman" panose="02020603050405020304" pitchFamily="18" charset="0"/>
            </a:endParaRPr>
          </a:p>
          <a:p>
            <a:pPr algn="just">
              <a:lnSpc>
                <a:spcPct val="150000"/>
              </a:lnSpc>
            </a:pPr>
            <a:r>
              <a:rPr lang="en-US" sz="1600" kern="100" dirty="0">
                <a:effectLst/>
                <a:latin typeface="Cambria" panose="02040503050406030204" pitchFamily="18" charset="0"/>
                <a:ea typeface="等线" panose="02010600030101010101" charset="-122"/>
                <a:cs typeface="Times New Roman" panose="02020603050405020304" pitchFamily="18" charset="0"/>
              </a:rPr>
              <a:t> </a:t>
            </a:r>
            <a:endParaRPr lang="en-US" sz="1600" kern="100" dirty="0">
              <a:effectLst/>
              <a:latin typeface="等线" panose="02010600030101010101" charset="-122"/>
              <a:ea typeface="等线" panose="02010600030101010101" charset="-122"/>
              <a:cs typeface="Times New Roman" panose="02020603050405020304" pitchFamily="18" charset="0"/>
            </a:endParaRPr>
          </a:p>
          <a:p>
            <a:pPr algn="just">
              <a:lnSpc>
                <a:spcPct val="150000"/>
              </a:lnSpc>
            </a:pPr>
            <a:r>
              <a:rPr lang="en-US" sz="1600" b="1" kern="100" dirty="0">
                <a:effectLst/>
                <a:latin typeface="Cambria" panose="02040503050406030204" pitchFamily="18" charset="0"/>
                <a:ea typeface="等线" panose="02010600030101010101" charset="-122"/>
                <a:cs typeface="Times New Roman" panose="02020603050405020304" pitchFamily="18" charset="0"/>
              </a:rPr>
              <a:t>- Cluster 2:</a:t>
            </a:r>
            <a:r>
              <a:rPr lang="en-US" sz="1600" kern="100" dirty="0">
                <a:effectLst/>
                <a:latin typeface="Cambria" panose="02040503050406030204" pitchFamily="18" charset="0"/>
                <a:ea typeface="等线" panose="02010600030101010101" charset="-122"/>
                <a:cs typeface="Times New Roman" panose="02020603050405020304" pitchFamily="18" charset="0"/>
              </a:rPr>
              <a:t> The second cluster belongs to the </a:t>
            </a:r>
            <a:r>
              <a:rPr lang="en-US" sz="1600" b="1" kern="100" dirty="0">
                <a:effectLst/>
                <a:latin typeface="Cambria" panose="02040503050406030204" pitchFamily="18" charset="0"/>
                <a:ea typeface="等线" panose="02010600030101010101" charset="-122"/>
                <a:cs typeface="Times New Roman" panose="02020603050405020304" pitchFamily="18" charset="0"/>
              </a:rPr>
              <a:t>"Current Customer"</a:t>
            </a:r>
            <a:r>
              <a:rPr lang="en-US" sz="1600" kern="100" dirty="0">
                <a:effectLst/>
                <a:latin typeface="Cambria" panose="02040503050406030204" pitchFamily="18" charset="0"/>
                <a:ea typeface="等线" panose="02010600030101010101" charset="-122"/>
                <a:cs typeface="Times New Roman" panose="02020603050405020304" pitchFamily="18" charset="0"/>
              </a:rPr>
              <a:t> who have been shopping at different frequencies and spending in varying amounts. The store/department should offer membership or loyalty programs or recommend related products to upsell them and help them become its Loyalists or Champions, and offer renewals and helpful products to encourage another purchase.</a:t>
            </a:r>
            <a:endParaRPr lang="en-US" sz="1600" kern="100" dirty="0">
              <a:effectLst/>
              <a:latin typeface="等线" panose="02010600030101010101" charset="-122"/>
              <a:ea typeface="等线" panose="02010600030101010101" charset="-122"/>
              <a:cs typeface="Times New Roman" panose="02020603050405020304" pitchFamily="18" charset="0"/>
            </a:endParaRPr>
          </a:p>
          <a:p>
            <a:pPr algn="just">
              <a:lnSpc>
                <a:spcPct val="150000"/>
              </a:lnSpc>
            </a:pPr>
            <a:r>
              <a:rPr lang="en-US" sz="1600" kern="100" dirty="0">
                <a:effectLst/>
                <a:latin typeface="Cambria" panose="02040503050406030204" pitchFamily="18" charset="0"/>
                <a:ea typeface="等线" panose="02010600030101010101" charset="-122"/>
                <a:cs typeface="Times New Roman" panose="02020603050405020304" pitchFamily="18" charset="0"/>
              </a:rPr>
              <a:t> </a:t>
            </a:r>
            <a:endParaRPr lang="en-US" sz="1600" kern="100" dirty="0">
              <a:effectLst/>
              <a:latin typeface="等线" panose="02010600030101010101" charset="-122"/>
              <a:ea typeface="等线" panose="02010600030101010101" charset="-122"/>
              <a:cs typeface="Times New Roman" panose="02020603050405020304" pitchFamily="18" charset="0"/>
            </a:endParaRPr>
          </a:p>
          <a:p>
            <a:pPr algn="just">
              <a:lnSpc>
                <a:spcPct val="150000"/>
              </a:lnSpc>
            </a:pPr>
            <a:r>
              <a:rPr lang="en-US" sz="1600" b="1" kern="100" dirty="0">
                <a:effectLst/>
                <a:latin typeface="Cambria" panose="02040503050406030204" pitchFamily="18" charset="0"/>
                <a:ea typeface="等线" panose="02010600030101010101" charset="-122"/>
                <a:cs typeface="Times New Roman" panose="02020603050405020304" pitchFamily="18" charset="0"/>
              </a:rPr>
              <a:t>- Cluster 3:</a:t>
            </a:r>
            <a:r>
              <a:rPr lang="en-US" sz="1600" kern="100" dirty="0">
                <a:effectLst/>
                <a:latin typeface="Cambria" panose="02040503050406030204" pitchFamily="18" charset="0"/>
                <a:ea typeface="等线" panose="02010600030101010101" charset="-122"/>
                <a:cs typeface="Times New Roman" panose="02020603050405020304" pitchFamily="18" charset="0"/>
              </a:rPr>
              <a:t> The third cluster can be interpreted as </a:t>
            </a:r>
            <a:r>
              <a:rPr lang="en-US" sz="1600" b="1" kern="100" dirty="0">
                <a:effectLst/>
                <a:latin typeface="Cambria" panose="02040503050406030204" pitchFamily="18" charset="0"/>
                <a:ea typeface="等线" panose="02010600030101010101" charset="-122"/>
                <a:cs typeface="Times New Roman" panose="02020603050405020304" pitchFamily="18" charset="0"/>
              </a:rPr>
              <a:t>"Top/Best Customers"</a:t>
            </a:r>
            <a:r>
              <a:rPr lang="en-US" sz="1600" kern="100" dirty="0">
                <a:effectLst/>
                <a:latin typeface="Cambria" panose="02040503050406030204" pitchFamily="18" charset="0"/>
                <a:ea typeface="等线" panose="02010600030101010101" charset="-122"/>
                <a:cs typeface="Times New Roman" panose="02020603050405020304" pitchFamily="18" charset="0"/>
              </a:rPr>
              <a:t> who have been shopping in average frequency or most recently, but spent a good amount. The store/department should reward or offer membership or loyalty programs them to become its Loyalists or Champions.</a:t>
            </a:r>
            <a:endParaRPr lang="en-US" sz="1600" kern="100" dirty="0">
              <a:effectLst/>
              <a:latin typeface="等线" panose="02010600030101010101" charset="-122"/>
              <a:ea typeface="等线" panose="02010600030101010101" charset="-122"/>
              <a:cs typeface="Times New Roman" panose="02020603050405020304" pitchFamily="18" charset="0"/>
            </a:endParaRPr>
          </a:p>
          <a:p>
            <a:pPr>
              <a:lnSpc>
                <a:spcPct val="150000"/>
              </a:lnSpc>
            </a:pPr>
            <a:endParaRPr 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a:off x="2078906" y="4691937"/>
            <a:ext cx="4267952" cy="216606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590015" y="3754937"/>
            <a:ext cx="6114184" cy="3103064"/>
          </a:xfrm>
          <a:prstGeom prst="triangle">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8333580" y="2736757"/>
            <a:ext cx="772656" cy="392138"/>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8704650" y="2734911"/>
            <a:ext cx="1200213" cy="60913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3603521" y="2736758"/>
            <a:ext cx="4984958"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4560138" y="2777598"/>
            <a:ext cx="2951770" cy="523220"/>
          </a:xfrm>
          <a:prstGeom prst="rect">
            <a:avLst/>
          </a:prstGeom>
          <a:noFill/>
        </p:spPr>
        <p:txBody>
          <a:bodyPr wrap="none" rtlCol="0">
            <a:spAutoFit/>
          </a:bodyPr>
          <a:lstStyle/>
          <a:p>
            <a:r>
              <a:rPr lang="en-US" altLang="zh-CN" sz="2800" b="1" dirty="0">
                <a:cs typeface="+mn-ea"/>
                <a:sym typeface="+mn-lt"/>
              </a:rPr>
              <a:t>COHORT ANALYSIS</a:t>
            </a:r>
            <a:endParaRPr lang="zh-CN" altLang="en-US" sz="2800" b="1" dirty="0">
              <a:cs typeface="+mn-ea"/>
              <a:sym typeface="+mn-lt"/>
            </a:endParaRPr>
          </a:p>
        </p:txBody>
      </p:sp>
      <p:grpSp>
        <p:nvGrpSpPr>
          <p:cNvPr id="49" name="组合 48"/>
          <p:cNvGrpSpPr/>
          <p:nvPr/>
        </p:nvGrpSpPr>
        <p:grpSpPr>
          <a:xfrm>
            <a:off x="5198498" y="1056606"/>
            <a:ext cx="1795004" cy="1269258"/>
            <a:chOff x="8326019" y="2969728"/>
            <a:chExt cx="2077667" cy="1469133"/>
          </a:xfrm>
        </p:grpSpPr>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p>
          </p:txBody>
        </p:sp>
        <p:sp>
          <p:nvSpPr>
            <p:cNvPr id="47" name="文本框 46"/>
            <p:cNvSpPr txBox="1"/>
            <p:nvPr/>
          </p:nvSpPr>
          <p:spPr>
            <a:xfrm>
              <a:off x="8326019" y="3110575"/>
              <a:ext cx="2077667" cy="1282476"/>
            </a:xfrm>
            <a:prstGeom prst="rect">
              <a:avLst/>
            </a:prstGeom>
            <a:noFill/>
          </p:spPr>
          <p:txBody>
            <a:bodyPr wrap="square" rtlCol="0">
              <a:spAutoFit/>
            </a:bodyPr>
            <a:lstStyle/>
            <a:p>
              <a:pPr algn="ctr"/>
              <a:r>
                <a:rPr lang="en-US" altLang="zh-CN" sz="6600" b="1" dirty="0">
                  <a:solidFill>
                    <a:schemeClr val="bg1"/>
                  </a:solidFill>
                  <a:ea typeface="DOUYUFont2.0" pitchFamily="2" charset="-128"/>
                  <a:cs typeface="+mn-ea"/>
                  <a:sym typeface="+mn-lt"/>
                </a:rPr>
                <a:t>06</a:t>
              </a:r>
            </a:p>
          </p:txBody>
        </p:sp>
      </p:grpSp>
      <p:sp>
        <p:nvSpPr>
          <p:cNvPr id="59" name="等腰三角形 58"/>
          <p:cNvSpPr/>
          <p:nvPr/>
        </p:nvSpPr>
        <p:spPr>
          <a:xfrm rot="16200000">
            <a:off x="11000198" y="4920967"/>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7689250" y="-2"/>
            <a:ext cx="2570665" cy="1304661"/>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8068525" y="-1"/>
            <a:ext cx="3215026" cy="1631687"/>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837" y="304918"/>
            <a:ext cx="3728779"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063625" y="350448"/>
            <a:ext cx="3244991" cy="523220"/>
          </a:xfrm>
          <a:prstGeom prst="rect">
            <a:avLst/>
          </a:prstGeom>
          <a:noFill/>
        </p:spPr>
        <p:txBody>
          <a:bodyPr wrap="none" rtlCol="0">
            <a:spAutoFit/>
          </a:bodyPr>
          <a:lstStyle/>
          <a:p>
            <a:r>
              <a:rPr lang="en-US" altLang="zh-CN" sz="2800" b="1" dirty="0">
                <a:latin typeface="+mn-ea"/>
              </a:rPr>
              <a:t>Feature Engineering </a:t>
            </a:r>
            <a:endParaRPr lang="zh-CN" altLang="en-US" sz="2800" b="1" dirty="0">
              <a:latin typeface="+mn-ea"/>
            </a:endParaRP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22" name="图片 21"/>
          <p:cNvPicPr>
            <a:picLocks noChangeAspect="1"/>
          </p:cNvPicPr>
          <p:nvPr/>
        </p:nvPicPr>
        <p:blipFill>
          <a:blip r:embed="rId3"/>
          <a:stretch>
            <a:fillRect/>
          </a:stretch>
        </p:blipFill>
        <p:spPr>
          <a:xfrm>
            <a:off x="438689" y="1322849"/>
            <a:ext cx="6820067" cy="4616602"/>
          </a:xfrm>
          <a:prstGeom prst="rect">
            <a:avLst/>
          </a:prstGeom>
        </p:spPr>
      </p:pic>
      <p:sp>
        <p:nvSpPr>
          <p:cNvPr id="23" name="矩形 22"/>
          <p:cNvSpPr/>
          <p:nvPr/>
        </p:nvSpPr>
        <p:spPr>
          <a:xfrm>
            <a:off x="8202686" y="4605083"/>
            <a:ext cx="1342238" cy="587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Cohortindex</a:t>
            </a:r>
            <a:endParaRPr lang="zh-CN" altLang="en-US" dirty="0"/>
          </a:p>
        </p:txBody>
      </p:sp>
      <p:sp>
        <p:nvSpPr>
          <p:cNvPr id="24" name="矩形 23"/>
          <p:cNvSpPr/>
          <p:nvPr/>
        </p:nvSpPr>
        <p:spPr>
          <a:xfrm>
            <a:off x="6338582" y="2190798"/>
            <a:ext cx="5070446" cy="587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effectLst/>
                <a:latin typeface="等线" panose="02010600030101010101" charset="-122"/>
                <a:cs typeface="Arial" panose="020B0604020202020204" pitchFamily="34" charset="0"/>
              </a:rPr>
              <a:t>(</a:t>
            </a:r>
            <a:r>
              <a:rPr lang="en-US" altLang="zh-CN" sz="1800" dirty="0" err="1">
                <a:effectLst/>
                <a:latin typeface="等线" panose="02010600030101010101" charset="-122"/>
                <a:cs typeface="Arial" panose="020B0604020202020204" pitchFamily="34" charset="0"/>
              </a:rPr>
              <a:t>invoicemonth.year-invoicemonth.year</a:t>
            </a:r>
            <a:r>
              <a:rPr lang="en-US" altLang="zh-CN" sz="1800" dirty="0">
                <a:effectLst/>
                <a:latin typeface="等线" panose="02010600030101010101" charset="-122"/>
                <a:cs typeface="Arial" panose="020B0604020202020204" pitchFamily="34" charset="0"/>
              </a:rPr>
              <a:t>)*12</a:t>
            </a:r>
            <a:endParaRPr lang="zh-CN" altLang="en-US" dirty="0"/>
          </a:p>
        </p:txBody>
      </p:sp>
      <p:sp>
        <p:nvSpPr>
          <p:cNvPr id="25" name="矩形 24"/>
          <p:cNvSpPr/>
          <p:nvPr/>
        </p:nvSpPr>
        <p:spPr>
          <a:xfrm>
            <a:off x="6338582" y="3352361"/>
            <a:ext cx="5070446" cy="587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effectLst/>
                <a:latin typeface="等线" panose="02010600030101010101" charset="-122"/>
                <a:cs typeface="Arial" panose="020B0604020202020204" pitchFamily="34" charset="0"/>
              </a:rPr>
              <a:t>(</a:t>
            </a:r>
            <a:r>
              <a:rPr lang="en-US" altLang="zh-CN" sz="1800" dirty="0" err="1">
                <a:effectLst/>
                <a:latin typeface="等线" panose="02010600030101010101" charset="-122"/>
                <a:cs typeface="Arial" panose="020B0604020202020204" pitchFamily="34" charset="0"/>
              </a:rPr>
              <a:t>invoicemonth.month-invoicemonth.month</a:t>
            </a:r>
            <a:r>
              <a:rPr lang="en-US" altLang="zh-CN" sz="1800" dirty="0">
                <a:effectLst/>
                <a:latin typeface="等线" panose="02010600030101010101" charset="-122"/>
                <a:cs typeface="Arial" panose="020B0604020202020204" pitchFamily="34" charset="0"/>
              </a:rPr>
              <a:t>)</a:t>
            </a:r>
            <a:endParaRPr lang="zh-CN" altLang="en-US" dirty="0"/>
          </a:p>
        </p:txBody>
      </p:sp>
      <p:sp>
        <p:nvSpPr>
          <p:cNvPr id="28" name="文本框 27"/>
          <p:cNvSpPr txBox="1"/>
          <p:nvPr/>
        </p:nvSpPr>
        <p:spPr>
          <a:xfrm>
            <a:off x="8718529" y="2926107"/>
            <a:ext cx="310551" cy="369332"/>
          </a:xfrm>
          <a:prstGeom prst="rect">
            <a:avLst/>
          </a:prstGeom>
          <a:noFill/>
        </p:spPr>
        <p:txBody>
          <a:bodyPr wrap="square" rtlCol="0">
            <a:spAutoFit/>
          </a:bodyPr>
          <a:lstStyle/>
          <a:p>
            <a:r>
              <a:rPr lang="en-US" altLang="zh-CN" dirty="0"/>
              <a:t>+</a:t>
            </a:r>
          </a:p>
        </p:txBody>
      </p:sp>
      <p:sp>
        <p:nvSpPr>
          <p:cNvPr id="29" name="箭头: 下 28"/>
          <p:cNvSpPr/>
          <p:nvPr/>
        </p:nvSpPr>
        <p:spPr>
          <a:xfrm>
            <a:off x="8718529" y="4114800"/>
            <a:ext cx="310551" cy="490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837" y="304918"/>
            <a:ext cx="3728779"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667633" y="313428"/>
            <a:ext cx="1728871" cy="523220"/>
          </a:xfrm>
          <a:prstGeom prst="rect">
            <a:avLst/>
          </a:prstGeom>
          <a:noFill/>
        </p:spPr>
        <p:txBody>
          <a:bodyPr wrap="none" rtlCol="0">
            <a:spAutoFit/>
          </a:bodyPr>
          <a:lstStyle/>
          <a:p>
            <a:r>
              <a:rPr lang="en-US" altLang="zh-CN" sz="2800" b="1" dirty="0">
                <a:latin typeface="+mn-ea"/>
              </a:rPr>
              <a:t>1</a:t>
            </a:r>
            <a:r>
              <a:rPr lang="en-US" altLang="zh-CN" sz="2800" b="1" baseline="30000" dirty="0">
                <a:latin typeface="+mn-ea"/>
              </a:rPr>
              <a:t>st</a:t>
            </a:r>
            <a:r>
              <a:rPr lang="en-US" altLang="zh-CN" sz="2800" b="1" dirty="0">
                <a:latin typeface="+mn-ea"/>
              </a:rPr>
              <a:t>  Cohort</a:t>
            </a:r>
            <a:endParaRPr lang="zh-CN" altLang="en-US" sz="2800" b="1" dirty="0">
              <a:latin typeface="+mn-ea"/>
            </a:endParaRP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02</a:t>
            </a:r>
            <a:endParaRPr lang="zh-CN" altLang="en-US" sz="3200" b="1" dirty="0">
              <a:solidFill>
                <a:schemeClr val="bg1"/>
              </a:solidFill>
              <a:ea typeface="DOUYUFont2.0" pitchFamily="2" charset="-128"/>
              <a:cs typeface="+mn-ea"/>
              <a:sym typeface="+mn-lt"/>
            </a:endParaRPr>
          </a:p>
        </p:txBody>
      </p:sp>
      <p:pic>
        <p:nvPicPr>
          <p:cNvPr id="6" name="图片 5"/>
          <p:cNvPicPr>
            <a:picLocks noChangeAspect="1"/>
          </p:cNvPicPr>
          <p:nvPr/>
        </p:nvPicPr>
        <p:blipFill>
          <a:blip r:embed="rId3"/>
          <a:stretch>
            <a:fillRect/>
          </a:stretch>
        </p:blipFill>
        <p:spPr>
          <a:xfrm>
            <a:off x="6001753" y="2344722"/>
            <a:ext cx="6283281" cy="3825624"/>
          </a:xfrm>
          <a:prstGeom prst="rect">
            <a:avLst/>
          </a:prstGeom>
        </p:spPr>
      </p:pic>
      <p:sp>
        <p:nvSpPr>
          <p:cNvPr id="7" name="矩形 6"/>
          <p:cNvSpPr/>
          <p:nvPr/>
        </p:nvSpPr>
        <p:spPr>
          <a:xfrm>
            <a:off x="1140210" y="1066013"/>
            <a:ext cx="3314344" cy="429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latin typeface="+mn-ea"/>
              </a:rPr>
              <a:t>Retention Rate</a:t>
            </a:r>
            <a:endParaRPr lang="zh-CN" altLang="en-US" dirty="0"/>
          </a:p>
        </p:txBody>
      </p:sp>
      <p:sp>
        <p:nvSpPr>
          <p:cNvPr id="8" name="矩形 7"/>
          <p:cNvSpPr/>
          <p:nvPr/>
        </p:nvSpPr>
        <p:spPr>
          <a:xfrm>
            <a:off x="7734650" y="1961986"/>
            <a:ext cx="2860645" cy="373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latin typeface="+mn-ea"/>
              </a:rPr>
              <a:t>New user Number</a:t>
            </a:r>
            <a:endParaRPr lang="zh-CN" altLang="en-US" dirty="0"/>
          </a:p>
        </p:txBody>
      </p:sp>
      <p:cxnSp>
        <p:nvCxnSpPr>
          <p:cNvPr id="13" name="直接箭头连接符 12"/>
          <p:cNvCxnSpPr/>
          <p:nvPr/>
        </p:nvCxnSpPr>
        <p:spPr>
          <a:xfrm>
            <a:off x="6727971" y="2667699"/>
            <a:ext cx="377504" cy="1502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164198" y="4170366"/>
            <a:ext cx="738231" cy="942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61152" y="4189220"/>
            <a:ext cx="1711354" cy="839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9672506" y="4353886"/>
            <a:ext cx="1140903" cy="67512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a:stretch>
            <a:fillRect/>
          </a:stretch>
        </p:blipFill>
        <p:spPr>
          <a:xfrm>
            <a:off x="169123" y="1736118"/>
            <a:ext cx="5703171" cy="4816964"/>
          </a:xfrm>
          <a:prstGeom prst="rect">
            <a:avLst/>
          </a:prstGeom>
        </p:spPr>
      </p:pic>
      <p:sp>
        <p:nvSpPr>
          <p:cNvPr id="11" name="椭圆 10"/>
          <p:cNvSpPr/>
          <p:nvPr/>
        </p:nvSpPr>
        <p:spPr>
          <a:xfrm>
            <a:off x="4215071" y="1864868"/>
            <a:ext cx="478966" cy="352338"/>
          </a:xfrm>
          <a:prstGeom prst="ellipse">
            <a:avLst/>
          </a:prstGeom>
          <a:noFill/>
          <a:ln w="9525" cap="flat" cmpd="sng" algn="ctr">
            <a:solidFill>
              <a:srgbClr val="FF0000"/>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平行四边形 52"/>
          <p:cNvSpPr/>
          <p:nvPr/>
        </p:nvSpPr>
        <p:spPr>
          <a:xfrm>
            <a:off x="579837" y="304918"/>
            <a:ext cx="3728779"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343938" y="329414"/>
            <a:ext cx="2760949" cy="523220"/>
          </a:xfrm>
          <a:prstGeom prst="rect">
            <a:avLst/>
          </a:prstGeom>
          <a:noFill/>
        </p:spPr>
        <p:txBody>
          <a:bodyPr wrap="none" rtlCol="0">
            <a:spAutoFit/>
          </a:bodyPr>
          <a:lstStyle/>
          <a:p>
            <a:r>
              <a:rPr lang="en-US" altLang="zh-CN" sz="2800" b="1" dirty="0">
                <a:latin typeface="+mn-ea"/>
              </a:rPr>
              <a:t>2</a:t>
            </a:r>
            <a:r>
              <a:rPr lang="en-US" altLang="zh-CN" sz="2800" b="1" baseline="30000" dirty="0">
                <a:latin typeface="+mn-ea"/>
              </a:rPr>
              <a:t>nd</a:t>
            </a:r>
            <a:r>
              <a:rPr lang="en-US" altLang="zh-CN" sz="2800" b="1" dirty="0">
                <a:latin typeface="+mn-ea"/>
              </a:rPr>
              <a:t> &amp; 3</a:t>
            </a:r>
            <a:r>
              <a:rPr lang="en-US" altLang="zh-CN" sz="2800" b="1" baseline="30000" dirty="0">
                <a:latin typeface="+mn-ea"/>
              </a:rPr>
              <a:t>rd</a:t>
            </a:r>
            <a:r>
              <a:rPr lang="en-US" altLang="zh-CN" sz="2800" b="1" dirty="0">
                <a:latin typeface="+mn-ea"/>
              </a:rPr>
              <a:t>  Cohorts</a:t>
            </a:r>
            <a:endParaRPr lang="zh-CN" altLang="en-US" sz="2800" b="1" dirty="0">
              <a:latin typeface="+mn-ea"/>
            </a:endParaRPr>
          </a:p>
        </p:txBody>
      </p:sp>
      <p:grpSp>
        <p:nvGrpSpPr>
          <p:cNvPr id="2" name="组合 1"/>
          <p:cNvGrpSpPr/>
          <p:nvPr/>
        </p:nvGrpSpPr>
        <p:grpSpPr>
          <a:xfrm>
            <a:off x="236344" y="148555"/>
            <a:ext cx="903866" cy="917457"/>
            <a:chOff x="-675169" y="2743678"/>
            <a:chExt cx="1350338" cy="1370644"/>
          </a:xfrm>
        </p:grpSpPr>
        <p:sp>
          <p:nvSpPr>
            <p:cNvPr id="4"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03</a:t>
            </a:r>
            <a:endParaRPr lang="zh-CN" altLang="en-US" sz="3200" b="1" dirty="0">
              <a:solidFill>
                <a:schemeClr val="bg1"/>
              </a:solidFill>
              <a:ea typeface="DOUYUFont2.0" pitchFamily="2" charset="-128"/>
              <a:cs typeface="+mn-ea"/>
              <a:sym typeface="+mn-lt"/>
            </a:endParaRPr>
          </a:p>
        </p:txBody>
      </p:sp>
      <p:sp>
        <p:nvSpPr>
          <p:cNvPr id="7" name="矩形 6"/>
          <p:cNvSpPr/>
          <p:nvPr/>
        </p:nvSpPr>
        <p:spPr>
          <a:xfrm>
            <a:off x="935549" y="1987635"/>
            <a:ext cx="3314344" cy="429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FFF9ED"/>
                </a:solidFill>
                <a:effectLst/>
                <a:latin typeface="newtimeroman"/>
              </a:rPr>
              <a:t>Average Quantity Sold</a:t>
            </a:r>
            <a:endParaRPr lang="zh-CN" altLang="en-US" dirty="0"/>
          </a:p>
        </p:txBody>
      </p:sp>
      <p:sp>
        <p:nvSpPr>
          <p:cNvPr id="8" name="矩形 7"/>
          <p:cNvSpPr/>
          <p:nvPr/>
        </p:nvSpPr>
        <p:spPr>
          <a:xfrm>
            <a:off x="7734650" y="1961986"/>
            <a:ext cx="2860645" cy="373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FFF9ED"/>
                </a:solidFill>
                <a:effectLst/>
                <a:latin typeface="newtimeroman"/>
              </a:rPr>
              <a:t>Average Sales</a:t>
            </a:r>
            <a:endParaRPr lang="zh-CN" altLang="en-US" dirty="0"/>
          </a:p>
        </p:txBody>
      </p:sp>
      <p:pic>
        <p:nvPicPr>
          <p:cNvPr id="3" name="图片 2"/>
          <p:cNvPicPr>
            <a:picLocks noChangeAspect="1"/>
          </p:cNvPicPr>
          <p:nvPr/>
        </p:nvPicPr>
        <p:blipFill>
          <a:blip r:embed="rId3"/>
          <a:stretch>
            <a:fillRect/>
          </a:stretch>
        </p:blipFill>
        <p:spPr>
          <a:xfrm>
            <a:off x="236343" y="2464309"/>
            <a:ext cx="5487816" cy="3953140"/>
          </a:xfrm>
          <a:prstGeom prst="rect">
            <a:avLst/>
          </a:prstGeom>
        </p:spPr>
      </p:pic>
      <p:sp>
        <p:nvSpPr>
          <p:cNvPr id="11" name="椭圆 10"/>
          <p:cNvSpPr/>
          <p:nvPr/>
        </p:nvSpPr>
        <p:spPr>
          <a:xfrm>
            <a:off x="2983228" y="3994197"/>
            <a:ext cx="405997" cy="352338"/>
          </a:xfrm>
          <a:prstGeom prst="ellipse">
            <a:avLst/>
          </a:prstGeom>
          <a:noFill/>
          <a:ln w="9525" cap="flat" cmpd="sng" algn="ctr">
            <a:solidFill>
              <a:srgbClr val="FF0000"/>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5727136" y="2609806"/>
            <a:ext cx="5487816" cy="3807643"/>
          </a:xfrm>
          <a:prstGeom prst="rect">
            <a:avLst/>
          </a:prstGeom>
        </p:spPr>
      </p:pic>
      <p:sp>
        <p:nvSpPr>
          <p:cNvPr id="12" name="椭圆 11"/>
          <p:cNvSpPr/>
          <p:nvPr/>
        </p:nvSpPr>
        <p:spPr>
          <a:xfrm>
            <a:off x="8403914" y="3994197"/>
            <a:ext cx="405997" cy="352338"/>
          </a:xfrm>
          <a:prstGeom prst="ellipse">
            <a:avLst/>
          </a:prstGeom>
          <a:noFill/>
          <a:ln w="9525" cap="flat" cmpd="sng" algn="ctr">
            <a:solidFill>
              <a:srgbClr val="FF0000"/>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2"/>
          <p:cNvSpPr/>
          <p:nvPr/>
        </p:nvSpPr>
        <p:spPr>
          <a:xfrm>
            <a:off x="579836" y="304918"/>
            <a:ext cx="3095181"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88"/>
          <p:cNvSpPr txBox="1"/>
          <p:nvPr/>
        </p:nvSpPr>
        <p:spPr>
          <a:xfrm>
            <a:off x="1327146" y="345674"/>
            <a:ext cx="2141933" cy="523220"/>
          </a:xfrm>
          <a:prstGeom prst="rect">
            <a:avLst/>
          </a:prstGeom>
          <a:noFill/>
        </p:spPr>
        <p:txBody>
          <a:bodyPr wrap="none" rtlCol="0">
            <a:spAutoFit/>
          </a:bodyPr>
          <a:lstStyle/>
          <a:p>
            <a:r>
              <a:rPr lang="en-US" altLang="zh-CN" sz="2800" b="1" dirty="0">
                <a:latin typeface="Cambria" panose="02040503050406030204" pitchFamily="18" charset="0"/>
              </a:rPr>
              <a:t>Suggestions</a:t>
            </a:r>
            <a:endParaRPr lang="zh-CN" altLang="en-US" sz="2800" b="1" dirty="0">
              <a:latin typeface="Cambria" panose="02040503050406030204" pitchFamily="18" charset="0"/>
            </a:endParaRPr>
          </a:p>
        </p:txBody>
      </p:sp>
      <p:grpSp>
        <p:nvGrpSpPr>
          <p:cNvPr id="8" name="组合 1"/>
          <p:cNvGrpSpPr/>
          <p:nvPr/>
        </p:nvGrpSpPr>
        <p:grpSpPr>
          <a:xfrm>
            <a:off x="236344" y="148555"/>
            <a:ext cx="903866" cy="917457"/>
            <a:chOff x="-675169" y="2743678"/>
            <a:chExt cx="1350338" cy="1370644"/>
          </a:xfrm>
        </p:grpSpPr>
        <p:sp>
          <p:nvSpPr>
            <p:cNvPr id="11" name="等腰三角形 3"/>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04</a:t>
            </a:r>
            <a:endParaRPr lang="zh-CN" altLang="en-US" sz="3200" b="1" dirty="0">
              <a:solidFill>
                <a:schemeClr val="bg1"/>
              </a:solidFill>
              <a:ea typeface="DOUYUFont2.0" pitchFamily="2" charset="-128"/>
              <a:cs typeface="+mn-ea"/>
              <a:sym typeface="+mn-lt"/>
            </a:endParaRPr>
          </a:p>
        </p:txBody>
      </p:sp>
      <p:sp>
        <p:nvSpPr>
          <p:cNvPr id="10" name="TextBox 9"/>
          <p:cNvSpPr txBox="1"/>
          <p:nvPr/>
        </p:nvSpPr>
        <p:spPr>
          <a:xfrm>
            <a:off x="322217" y="1214569"/>
            <a:ext cx="11547565" cy="5769272"/>
          </a:xfrm>
          <a:prstGeom prst="rect">
            <a:avLst/>
          </a:prstGeom>
          <a:noFill/>
        </p:spPr>
        <p:txBody>
          <a:bodyPr wrap="square">
            <a:spAutoFit/>
          </a:bodyPr>
          <a:lstStyle/>
          <a:p>
            <a:pPr>
              <a:lnSpc>
                <a:spcPct val="150000"/>
              </a:lnSpc>
            </a:pPr>
            <a:r>
              <a:rPr lang="en-US" sz="1600" b="1" kern="100" dirty="0">
                <a:effectLst/>
                <a:latin typeface="Cambria" panose="02040503050406030204" pitchFamily="18" charset="0"/>
                <a:ea typeface="等线" panose="02010600030101010101" charset="-122"/>
                <a:cs typeface="Times New Roman" panose="02020603050405020304" pitchFamily="18" charset="0"/>
              </a:rPr>
              <a:t>- Strengthen customer retention strategy:</a:t>
            </a:r>
          </a:p>
          <a:p>
            <a:pPr>
              <a:lnSpc>
                <a:spcPct val="150000"/>
              </a:lnSpc>
            </a:pPr>
            <a:r>
              <a:rPr lang="en-US" altLang="zh-CN" sz="1800" kern="100" dirty="0">
                <a:effectLst/>
                <a:latin typeface="等线" panose="02010600030101010101" charset="-122"/>
                <a:ea typeface="等线" panose="02010600030101010101" charset="-122"/>
                <a:cs typeface="Arial" panose="020B0604020202020204" pitchFamily="34" charset="0"/>
              </a:rPr>
              <a:t>The analysis shows that there are some cohorts with high retention rates in the months after the initial purchase, such as the December 2010 cohort. This may indicate high customer satisfaction and loyalty in this segment at the beginning. Companies should deeply study the characteristics and purchasing behavior of these cohorts to replicate successful strategies. </a:t>
            </a:r>
          </a:p>
          <a:p>
            <a:pPr>
              <a:lnSpc>
                <a:spcPct val="150000"/>
              </a:lnSpc>
            </a:pPr>
            <a:r>
              <a:rPr lang="en-US" altLang="zh-CN" sz="1800" kern="100" dirty="0">
                <a:effectLst/>
                <a:latin typeface="等线" panose="02010600030101010101" charset="-122"/>
                <a:ea typeface="等线" panose="02010600030101010101" charset="-122"/>
                <a:cs typeface="Arial" panose="020B0604020202020204" pitchFamily="34" charset="0"/>
              </a:rPr>
              <a:t>For cohorts with progressively decreasing retention, targeted marketing and CRM strategies need to be developed, such as regular promotional campaigns, loyalty programs, or personalized communication strategies.</a:t>
            </a:r>
            <a:endParaRPr lang="zh-CN" altLang="zh-CN" sz="1800" kern="100" dirty="0">
              <a:effectLst/>
              <a:latin typeface="等线" panose="02010600030101010101" charset="-122"/>
              <a:ea typeface="等线" panose="02010600030101010101" charset="-122"/>
              <a:cs typeface="Arial" panose="020B0604020202020204" pitchFamily="34" charset="0"/>
            </a:endParaRPr>
          </a:p>
          <a:p>
            <a:pPr>
              <a:lnSpc>
                <a:spcPct val="150000"/>
              </a:lnSpc>
            </a:pPr>
            <a:r>
              <a:rPr lang="en-US" sz="1600" kern="100" dirty="0">
                <a:effectLst/>
                <a:latin typeface="Cambria" panose="02040503050406030204" pitchFamily="18" charset="0"/>
                <a:ea typeface="等线" panose="02010600030101010101" charset="-122"/>
                <a:cs typeface="Times New Roman" panose="02020603050405020304" pitchFamily="18" charset="0"/>
              </a:rPr>
              <a:t> </a:t>
            </a:r>
            <a:endParaRPr lang="en-US" sz="1600" kern="100" dirty="0">
              <a:effectLst/>
              <a:latin typeface="等线" panose="02010600030101010101" charset="-122"/>
              <a:ea typeface="等线" panose="02010600030101010101" charset="-122"/>
              <a:cs typeface="Times New Roman" panose="02020603050405020304" pitchFamily="18" charset="0"/>
            </a:endParaRPr>
          </a:p>
          <a:p>
            <a:pPr algn="just">
              <a:lnSpc>
                <a:spcPct val="150000"/>
              </a:lnSpc>
            </a:pPr>
            <a:r>
              <a:rPr lang="en-US" sz="1600" b="1" kern="100" dirty="0">
                <a:effectLst/>
                <a:latin typeface="Cambria" panose="02040503050406030204" pitchFamily="18" charset="0"/>
                <a:ea typeface="等线" panose="02010600030101010101" charset="-122"/>
                <a:cs typeface="Times New Roman" panose="02020603050405020304" pitchFamily="18" charset="0"/>
              </a:rPr>
              <a:t>- Use seasonal buying patterns to manage inventory:</a:t>
            </a:r>
          </a:p>
          <a:p>
            <a:pPr>
              <a:lnSpc>
                <a:spcPct val="150000"/>
              </a:lnSpc>
            </a:pPr>
            <a:r>
              <a:rPr lang="en-US" altLang="zh-CN" sz="1800" kern="100" dirty="0">
                <a:effectLst/>
                <a:latin typeface="等线" panose="02010600030101010101" charset="-122"/>
                <a:ea typeface="等线" panose="02010600030101010101" charset="-122"/>
                <a:cs typeface="Arial" panose="020B0604020202020204" pitchFamily="34" charset="0"/>
              </a:rPr>
              <a:t>Through seasonal analysis, the company should better plan inventory management and promotion activities. For example, increase inventory in the peak period before the Chinese New Year, and conduct promotion or clearance in the low period of the third quarter. Consider developing product ranges for specific holidays or seasons to entice customers to buy during those times.</a:t>
            </a:r>
            <a:endParaRPr lang="zh-CN" altLang="zh-CN" sz="1800" kern="100" dirty="0">
              <a:effectLst/>
              <a:latin typeface="等线" panose="02010600030101010101" charset="-122"/>
              <a:ea typeface="等线" panose="02010600030101010101" charset="-122"/>
              <a:cs typeface="Arial" panose="020B0604020202020204" pitchFamily="34" charset="0"/>
            </a:endParaRPr>
          </a:p>
          <a:p>
            <a:pPr>
              <a:lnSpc>
                <a:spcPct val="150000"/>
              </a:lnSpc>
            </a:pPr>
            <a:endParaRPr 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直接连接符 91"/>
          <p:cNvCxnSpPr/>
          <p:nvPr/>
        </p:nvCxnSpPr>
        <p:spPr>
          <a:xfrm flipV="1">
            <a:off x="6265820" y="859600"/>
            <a:ext cx="5907480" cy="5996313"/>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0800000">
            <a:off x="5063162" y="-1"/>
            <a:ext cx="3021335" cy="1533384"/>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5435600" y="0"/>
            <a:ext cx="6756400" cy="3429000"/>
          </a:xfrm>
          <a:prstGeom prst="triangle">
            <a:avLst/>
          </a:prstGeom>
          <a:blipFill dpi="0" rotWithShape="0">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1000198" y="979899"/>
            <a:ext cx="1631689" cy="828113"/>
          </a:xfrm>
          <a:prstGeom prst="triangle">
            <a:avLst/>
          </a:prstGeom>
          <a:solidFill>
            <a:schemeClr val="bg1"/>
          </a:solidFill>
          <a:ln w="25400">
            <a:noFill/>
          </a:ln>
          <a:effectLst>
            <a:outerShdw blurRad="50800" dist="76200" dir="810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10047662" y="5138051"/>
            <a:ext cx="3388938" cy="1719949"/>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7209115" y="4348127"/>
            <a:ext cx="4945378" cy="2509873"/>
          </a:xfrm>
          <a:prstGeom prst="triangle">
            <a:avLst/>
          </a:prstGeom>
          <a:blipFill dpi="0" rotWithShape="0">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208196" y="2083339"/>
            <a:ext cx="5713424" cy="1569660"/>
          </a:xfrm>
          <a:prstGeom prst="rect">
            <a:avLst/>
          </a:prstGeom>
          <a:noFill/>
        </p:spPr>
        <p:txBody>
          <a:bodyPr wrap="none" rtlCol="0">
            <a:spAutoFit/>
          </a:bodyPr>
          <a:lstStyle/>
          <a:p>
            <a:r>
              <a:rPr lang="en-US" altLang="zh-CN" sz="9600" dirty="0">
                <a:solidFill>
                  <a:schemeClr val="tx1">
                    <a:lumMod val="95000"/>
                    <a:lumOff val="5000"/>
                  </a:schemeClr>
                </a:solidFill>
                <a:latin typeface="优设标题黑" panose="00000500000000000000" pitchFamily="2" charset="-122"/>
                <a:ea typeface="优设标题黑" panose="00000500000000000000" pitchFamily="2" charset="-122"/>
                <a:cs typeface="+mn-ea"/>
                <a:sym typeface="+mn-lt"/>
              </a:rPr>
              <a:t>THANKS</a:t>
            </a:r>
            <a:endParaRPr lang="zh-CN" altLang="en-US" sz="9600" dirty="0">
              <a:solidFill>
                <a:schemeClr val="tx1">
                  <a:lumMod val="95000"/>
                  <a:lumOff val="5000"/>
                </a:schemeClr>
              </a:solidFill>
              <a:latin typeface="优设标题黑" panose="00000500000000000000" pitchFamily="2" charset="-122"/>
              <a:ea typeface="优设标题黑" panose="00000500000000000000" pitchFamily="2" charset="-122"/>
              <a:cs typeface="+mn-ea"/>
              <a:sym typeface="+mn-lt"/>
            </a:endParaRPr>
          </a:p>
        </p:txBody>
      </p:sp>
      <p:grpSp>
        <p:nvGrpSpPr>
          <p:cNvPr id="49" name="组合 48"/>
          <p:cNvGrpSpPr/>
          <p:nvPr/>
        </p:nvGrpSpPr>
        <p:grpSpPr>
          <a:xfrm>
            <a:off x="7727697" y="2365972"/>
            <a:ext cx="2172206" cy="2172208"/>
            <a:chOff x="8278751" y="2618191"/>
            <a:chExt cx="2172206" cy="2172208"/>
          </a:xfrm>
        </p:grpSpPr>
        <p:sp>
          <p:nvSpPr>
            <p:cNvPr id="48" name="矩形 47"/>
            <p:cNvSpPr/>
            <p:nvPr/>
          </p:nvSpPr>
          <p:spPr>
            <a:xfrm rot="2700000">
              <a:off x="8278750" y="2618192"/>
              <a:ext cx="2172208" cy="2172206"/>
            </a:xfrm>
            <a:prstGeom prst="rect">
              <a:avLst/>
            </a:prstGeom>
            <a:noFill/>
            <a:ln w="25400">
              <a:solidFill>
                <a:srgbClr val="F5A9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2700000">
              <a:off x="8630287" y="2969728"/>
              <a:ext cx="1469133" cy="1469133"/>
            </a:xfrm>
            <a:prstGeom prst="rect">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675169" y="2743678"/>
            <a:ext cx="1350338" cy="1370644"/>
            <a:chOff x="-675169" y="2743678"/>
            <a:chExt cx="1350338" cy="1370644"/>
          </a:xfrm>
        </p:grpSpPr>
        <p:sp>
          <p:nvSpPr>
            <p:cNvPr id="50" name="等腰三角形 49"/>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平行四边形 2"/>
          <p:cNvSpPr/>
          <p:nvPr/>
        </p:nvSpPr>
        <p:spPr>
          <a:xfrm>
            <a:off x="579837" y="304918"/>
            <a:ext cx="276994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98843" y="350918"/>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7" name="组合 6"/>
          <p:cNvGrpSpPr/>
          <p:nvPr/>
        </p:nvGrpSpPr>
        <p:grpSpPr>
          <a:xfrm>
            <a:off x="236344" y="148555"/>
            <a:ext cx="903866" cy="917457"/>
            <a:chOff x="-675169" y="2743678"/>
            <a:chExt cx="1350338" cy="1370644"/>
          </a:xfrm>
        </p:grpSpPr>
        <p:sp>
          <p:nvSpPr>
            <p:cNvPr id="8" name="等腰三角形 7"/>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13" name="图片 12"/>
          <p:cNvPicPr>
            <a:picLocks noChangeAspect="1"/>
          </p:cNvPicPr>
          <p:nvPr/>
        </p:nvPicPr>
        <p:blipFill rotWithShape="1">
          <a:blip r:embed="rId3" cstate="screen">
            <a:alphaModFix amt="39000"/>
          </a:blip>
          <a:srcRect/>
          <a:stretch>
            <a:fillRect/>
          </a:stretch>
        </p:blipFill>
        <p:spPr>
          <a:xfrm>
            <a:off x="0" y="4476750"/>
            <a:ext cx="12192000" cy="2381250"/>
          </a:xfrm>
          <a:prstGeom prst="rect">
            <a:avLst/>
          </a:prstGeom>
        </p:spPr>
      </p:pic>
      <p:cxnSp>
        <p:nvCxnSpPr>
          <p:cNvPr id="14" name="直接连接符 13"/>
          <p:cNvCxnSpPr/>
          <p:nvPr/>
        </p:nvCxnSpPr>
        <p:spPr>
          <a:xfrm>
            <a:off x="827018" y="3287161"/>
            <a:ext cx="9296015" cy="0"/>
          </a:xfrm>
          <a:prstGeom prst="line">
            <a:avLst/>
          </a:prstGeom>
          <a:ln w="12700" cap="rnd">
            <a:solidFill>
              <a:schemeClr val="bg1">
                <a:lumMod val="6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5" name="文本框 43"/>
          <p:cNvSpPr txBox="1">
            <a:spLocks noChangeArrowheads="1"/>
          </p:cNvSpPr>
          <p:nvPr/>
        </p:nvSpPr>
        <p:spPr bwMode="auto">
          <a:xfrm>
            <a:off x="827018" y="3470609"/>
            <a:ext cx="4236207" cy="126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A UK-based online retailer</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 Non-store </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Distinctive gifts for all occasions.</a:t>
            </a:r>
            <a:endParaRPr lang="zh-CN" altLang="en-US" sz="1600" dirty="0">
              <a:solidFill>
                <a:schemeClr val="tx1">
                  <a:lumMod val="95000"/>
                  <a:lumOff val="5000"/>
                </a:schemeClr>
              </a:solidFill>
              <a:latin typeface="+mn-lt"/>
              <a:ea typeface="+mn-ea"/>
              <a:cs typeface="+mn-ea"/>
              <a:sym typeface="+mn-lt"/>
            </a:endParaRPr>
          </a:p>
        </p:txBody>
      </p:sp>
      <p:sp>
        <p:nvSpPr>
          <p:cNvPr id="17" name="文本框 16"/>
          <p:cNvSpPr txBox="1"/>
          <p:nvPr/>
        </p:nvSpPr>
        <p:spPr>
          <a:xfrm>
            <a:off x="688276" y="1320904"/>
            <a:ext cx="9384769" cy="1711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Online retail dataset obtained from the UCI Machine Learning Repository</a:t>
            </a:r>
          </a:p>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Exploratory data analysis, customer segmentation, Recency-Frequency-Monetary (RFM) analysis, K-Means Clustering, and Cohort analysis</a:t>
            </a:r>
          </a:p>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Transaction patterns and customer behaviors</a:t>
            </a:r>
            <a:endParaRPr lang="zh-CN" altLang="en-US" dirty="0">
              <a:solidFill>
                <a:schemeClr val="tx1">
                  <a:lumMod val="95000"/>
                  <a:lumOff val="5000"/>
                </a:schemeClr>
              </a:solidFill>
              <a:latin typeface="+mj-ea"/>
              <a:ea typeface="+mj-ea"/>
            </a:endParaRPr>
          </a:p>
        </p:txBody>
      </p:sp>
      <p:sp>
        <p:nvSpPr>
          <p:cNvPr id="18" name="文本框 43"/>
          <p:cNvSpPr txBox="1">
            <a:spLocks noChangeArrowheads="1"/>
          </p:cNvSpPr>
          <p:nvPr/>
        </p:nvSpPr>
        <p:spPr bwMode="auto">
          <a:xfrm>
            <a:off x="5194844" y="3470609"/>
            <a:ext cx="4236207" cy="84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01/12/2010 and 09/12/2011.</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Wholesale buyers. </a:t>
            </a:r>
            <a:endParaRPr lang="zh-CN" altLang="en-US" sz="16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平行四边形 1"/>
          <p:cNvSpPr/>
          <p:nvPr/>
        </p:nvSpPr>
        <p:spPr>
          <a:xfrm>
            <a:off x="579837" y="304918"/>
            <a:ext cx="276994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98843" y="350918"/>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5" name="组合 4"/>
          <p:cNvGrpSpPr/>
          <p:nvPr/>
        </p:nvGrpSpPr>
        <p:grpSpPr>
          <a:xfrm>
            <a:off x="236344" y="148555"/>
            <a:ext cx="903866" cy="917457"/>
            <a:chOff x="-675169" y="2743678"/>
            <a:chExt cx="1350338" cy="1370644"/>
          </a:xfrm>
        </p:grpSpPr>
        <p:sp>
          <p:nvSpPr>
            <p:cNvPr id="6" name="等腰三角形 5"/>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cxnSp>
        <p:nvCxnSpPr>
          <p:cNvPr id="9" name="直接连接符 8"/>
          <p:cNvCxnSpPr/>
          <p:nvPr/>
        </p:nvCxnSpPr>
        <p:spPr>
          <a:xfrm>
            <a:off x="688276" y="3096093"/>
            <a:ext cx="9296015" cy="0"/>
          </a:xfrm>
          <a:prstGeom prst="line">
            <a:avLst/>
          </a:prstGeom>
          <a:ln w="12700" cap="rnd">
            <a:solidFill>
              <a:schemeClr val="bg1">
                <a:lumMod val="6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0" name="文本框 43"/>
          <p:cNvSpPr txBox="1">
            <a:spLocks noChangeArrowheads="1"/>
          </p:cNvSpPr>
          <p:nvPr/>
        </p:nvSpPr>
        <p:spPr bwMode="auto">
          <a:xfrm>
            <a:off x="1009812" y="3290535"/>
            <a:ext cx="4236207" cy="84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Customer attrition in the preceding month</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Catalog of services</a:t>
            </a:r>
            <a:endParaRPr lang="zh-CN" altLang="en-US" sz="1600" dirty="0">
              <a:solidFill>
                <a:schemeClr val="tx1">
                  <a:lumMod val="95000"/>
                  <a:lumOff val="5000"/>
                </a:schemeClr>
              </a:solidFill>
              <a:latin typeface="+mn-lt"/>
              <a:ea typeface="+mn-ea"/>
              <a:cs typeface="+mn-ea"/>
              <a:sym typeface="+mn-lt"/>
            </a:endParaRPr>
          </a:p>
        </p:txBody>
      </p:sp>
      <p:sp>
        <p:nvSpPr>
          <p:cNvPr id="11" name="文本框 10"/>
          <p:cNvSpPr txBox="1"/>
          <p:nvPr/>
        </p:nvSpPr>
        <p:spPr>
          <a:xfrm>
            <a:off x="688276" y="1320904"/>
            <a:ext cx="93847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Anticipate and understand customer actions is a significant way to improve retention rates</a:t>
            </a:r>
          </a:p>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Each individual row signifies a unique customer, while each column holds attributes of the customer as defined by the column’s metadata descriptor.</a:t>
            </a:r>
            <a:endParaRPr lang="zh-CN" altLang="en-US" dirty="0">
              <a:solidFill>
                <a:schemeClr val="tx1">
                  <a:lumMod val="95000"/>
                  <a:lumOff val="5000"/>
                </a:schemeClr>
              </a:solidFill>
              <a:latin typeface="+mj-ea"/>
              <a:ea typeface="+mj-ea"/>
            </a:endParaRPr>
          </a:p>
        </p:txBody>
      </p:sp>
      <p:sp>
        <p:nvSpPr>
          <p:cNvPr id="12" name="文本框 43"/>
          <p:cNvSpPr txBox="1">
            <a:spLocks noChangeArrowheads="1"/>
          </p:cNvSpPr>
          <p:nvPr/>
        </p:nvSpPr>
        <p:spPr bwMode="auto">
          <a:xfrm>
            <a:off x="5508743" y="3290535"/>
            <a:ext cx="4236207" cy="84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Detailed customer account metrics </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Demographic information of customers</a:t>
            </a:r>
            <a:endParaRPr lang="zh-CN" altLang="en-US" sz="16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平行四边形 1"/>
          <p:cNvSpPr/>
          <p:nvPr/>
        </p:nvSpPr>
        <p:spPr>
          <a:xfrm>
            <a:off x="579837" y="304918"/>
            <a:ext cx="276994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98843" y="350918"/>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4" name="组合 3"/>
          <p:cNvGrpSpPr/>
          <p:nvPr/>
        </p:nvGrpSpPr>
        <p:grpSpPr>
          <a:xfrm>
            <a:off x="236344" y="148555"/>
            <a:ext cx="903866" cy="917457"/>
            <a:chOff x="-675169" y="2743678"/>
            <a:chExt cx="1350338" cy="1370644"/>
          </a:xfrm>
        </p:grpSpPr>
        <p:sp>
          <p:nvSpPr>
            <p:cNvPr id="5" name="等腰三角形 4"/>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cxnSp>
        <p:nvCxnSpPr>
          <p:cNvPr id="8" name="直接连接符 7"/>
          <p:cNvCxnSpPr/>
          <p:nvPr/>
        </p:nvCxnSpPr>
        <p:spPr>
          <a:xfrm flipH="1" flipV="1">
            <a:off x="6096000" y="3166281"/>
            <a:ext cx="65964" cy="2988859"/>
          </a:xfrm>
          <a:prstGeom prst="line">
            <a:avLst/>
          </a:prstGeom>
          <a:ln w="12700" cap="rnd">
            <a:solidFill>
              <a:schemeClr val="bg1">
                <a:lumMod val="6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9" name="文本框 43"/>
          <p:cNvSpPr txBox="1">
            <a:spLocks noChangeArrowheads="1"/>
          </p:cNvSpPr>
          <p:nvPr/>
        </p:nvSpPr>
        <p:spPr bwMode="auto">
          <a:xfrm>
            <a:off x="568658" y="3058901"/>
            <a:ext cx="4988379" cy="204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71450" indent="-171450">
              <a:lnSpc>
                <a:spcPct val="150000"/>
              </a:lnSpc>
              <a:buFont typeface="Wingdings" panose="05000000000000000000" pitchFamily="2" charset="2"/>
              <a:buChar char="l"/>
            </a:pPr>
            <a:r>
              <a:rPr lang="en-US" altLang="zh-CN" sz="1600" dirty="0" err="1">
                <a:solidFill>
                  <a:schemeClr val="tx1">
                    <a:lumMod val="95000"/>
                    <a:lumOff val="5000"/>
                  </a:schemeClr>
                </a:solidFill>
                <a:latin typeface="+mn-lt"/>
                <a:ea typeface="+mn-ea"/>
                <a:cs typeface="+mn-ea"/>
                <a:sym typeface="+mn-lt"/>
              </a:rPr>
              <a:t>InvoiceNo</a:t>
            </a:r>
            <a:r>
              <a:rPr lang="en-US" altLang="zh-CN" sz="1600" dirty="0">
                <a:solidFill>
                  <a:schemeClr val="tx1">
                    <a:lumMod val="95000"/>
                    <a:lumOff val="5000"/>
                  </a:schemeClr>
                </a:solidFill>
                <a:latin typeface="+mn-lt"/>
                <a:ea typeface="+mn-ea"/>
                <a:cs typeface="+mn-ea"/>
                <a:sym typeface="+mn-lt"/>
              </a:rPr>
              <a:t>: A unique identifier for each transaction. Transactions that begin with ‘c’ are cancellations.</a:t>
            </a:r>
          </a:p>
          <a:p>
            <a:pPr marL="171450" indent="-171450">
              <a:lnSpc>
                <a:spcPct val="150000"/>
              </a:lnSpc>
              <a:buFont typeface="Wingdings" panose="05000000000000000000" pitchFamily="2" charset="2"/>
              <a:buChar char="l"/>
            </a:pPr>
            <a:r>
              <a:rPr lang="en-US" altLang="zh-CN" sz="1600" dirty="0" err="1">
                <a:solidFill>
                  <a:schemeClr val="tx1">
                    <a:lumMod val="95000"/>
                    <a:lumOff val="5000"/>
                  </a:schemeClr>
                </a:solidFill>
                <a:latin typeface="+mn-lt"/>
                <a:ea typeface="+mn-ea"/>
                <a:cs typeface="+mn-ea"/>
                <a:sym typeface="+mn-lt"/>
              </a:rPr>
              <a:t>StockCode</a:t>
            </a:r>
            <a:r>
              <a:rPr lang="en-US" altLang="zh-CN" sz="1600" dirty="0">
                <a:solidFill>
                  <a:schemeClr val="tx1">
                    <a:lumMod val="95000"/>
                    <a:lumOff val="5000"/>
                  </a:schemeClr>
                </a:solidFill>
                <a:latin typeface="+mn-lt"/>
                <a:ea typeface="+mn-ea"/>
                <a:cs typeface="+mn-ea"/>
                <a:sym typeface="+mn-lt"/>
              </a:rPr>
              <a:t>: Assigned to each product to identify it.</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Description: The name of each product.</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Quantity: Number of units of each product.</a:t>
            </a:r>
          </a:p>
        </p:txBody>
      </p:sp>
      <p:sp>
        <p:nvSpPr>
          <p:cNvPr id="10" name="文本框 9"/>
          <p:cNvSpPr txBox="1"/>
          <p:nvPr/>
        </p:nvSpPr>
        <p:spPr>
          <a:xfrm>
            <a:off x="524503" y="944068"/>
            <a:ext cx="9384769" cy="46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Features</a:t>
            </a:r>
            <a:endParaRPr lang="zh-CN" altLang="en-US" dirty="0">
              <a:solidFill>
                <a:schemeClr val="tx1">
                  <a:lumMod val="95000"/>
                  <a:lumOff val="5000"/>
                </a:schemeClr>
              </a:solidFill>
              <a:latin typeface="+mj-ea"/>
              <a:ea typeface="+mj-ea"/>
            </a:endParaRPr>
          </a:p>
        </p:txBody>
      </p:sp>
      <p:pic>
        <p:nvPicPr>
          <p:cNvPr id="11" name="图片 10"/>
          <p:cNvPicPr>
            <a:picLocks noChangeAspect="1"/>
          </p:cNvPicPr>
          <p:nvPr/>
        </p:nvPicPr>
        <p:blipFill>
          <a:blip r:embed="rId3"/>
          <a:stretch>
            <a:fillRect/>
          </a:stretch>
        </p:blipFill>
        <p:spPr>
          <a:xfrm>
            <a:off x="605050" y="1408939"/>
            <a:ext cx="10558818" cy="1569324"/>
          </a:xfrm>
          <a:prstGeom prst="rect">
            <a:avLst/>
          </a:prstGeom>
        </p:spPr>
      </p:pic>
      <p:sp>
        <p:nvSpPr>
          <p:cNvPr id="12" name="文本框 43"/>
          <p:cNvSpPr txBox="1">
            <a:spLocks noChangeArrowheads="1"/>
          </p:cNvSpPr>
          <p:nvPr/>
        </p:nvSpPr>
        <p:spPr bwMode="auto">
          <a:xfrm>
            <a:off x="6898943" y="3058900"/>
            <a:ext cx="4724399" cy="167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71450" indent="-171450">
              <a:lnSpc>
                <a:spcPct val="150000"/>
              </a:lnSpc>
              <a:buFont typeface="Wingdings" panose="05000000000000000000" pitchFamily="2" charset="2"/>
              <a:buChar char="l"/>
            </a:pPr>
            <a:r>
              <a:rPr lang="en-US" altLang="zh-CN" sz="1600" dirty="0" err="1">
                <a:solidFill>
                  <a:schemeClr val="tx1">
                    <a:lumMod val="95000"/>
                    <a:lumOff val="5000"/>
                  </a:schemeClr>
                </a:solidFill>
                <a:latin typeface="+mn-lt"/>
                <a:ea typeface="+mn-ea"/>
                <a:cs typeface="+mn-ea"/>
                <a:sym typeface="+mn-lt"/>
              </a:rPr>
              <a:t>InvoiceDate</a:t>
            </a:r>
            <a:r>
              <a:rPr lang="en-US" altLang="zh-CN" sz="1600" dirty="0">
                <a:solidFill>
                  <a:schemeClr val="tx1">
                    <a:lumMod val="95000"/>
                    <a:lumOff val="5000"/>
                  </a:schemeClr>
                </a:solidFill>
                <a:latin typeface="+mn-lt"/>
                <a:ea typeface="+mn-ea"/>
                <a:cs typeface="+mn-ea"/>
                <a:sym typeface="+mn-lt"/>
              </a:rPr>
              <a:t>: The exact date and time.</a:t>
            </a:r>
          </a:p>
          <a:p>
            <a:pPr marL="171450" indent="-171450">
              <a:lnSpc>
                <a:spcPct val="150000"/>
              </a:lnSpc>
              <a:buFont typeface="Wingdings" panose="05000000000000000000" pitchFamily="2" charset="2"/>
              <a:buChar char="l"/>
            </a:pPr>
            <a:r>
              <a:rPr lang="en-US" altLang="zh-CN" sz="1600" dirty="0" err="1">
                <a:solidFill>
                  <a:schemeClr val="tx1">
                    <a:lumMod val="95000"/>
                    <a:lumOff val="5000"/>
                  </a:schemeClr>
                </a:solidFill>
                <a:latin typeface="+mn-lt"/>
                <a:ea typeface="+mn-ea"/>
                <a:cs typeface="+mn-ea"/>
                <a:sym typeface="+mn-lt"/>
              </a:rPr>
              <a:t>UnitPrice</a:t>
            </a:r>
            <a:r>
              <a:rPr lang="en-US" altLang="zh-CN" sz="1600" dirty="0">
                <a:solidFill>
                  <a:schemeClr val="tx1">
                    <a:lumMod val="95000"/>
                    <a:lumOff val="5000"/>
                  </a:schemeClr>
                </a:solidFill>
                <a:latin typeface="+mn-lt"/>
                <a:ea typeface="+mn-ea"/>
                <a:cs typeface="+mn-ea"/>
                <a:sym typeface="+mn-lt"/>
              </a:rPr>
              <a:t>: each unit of the product, listed in sterling.</a:t>
            </a:r>
          </a:p>
          <a:p>
            <a:pPr marL="171450" indent="-171450">
              <a:lnSpc>
                <a:spcPct val="150000"/>
              </a:lnSpc>
              <a:buFont typeface="Wingdings" panose="05000000000000000000" pitchFamily="2" charset="2"/>
              <a:buChar char="l"/>
            </a:pPr>
            <a:r>
              <a:rPr lang="en-US" altLang="zh-CN" sz="1600" dirty="0" err="1">
                <a:solidFill>
                  <a:schemeClr val="tx1">
                    <a:lumMod val="95000"/>
                    <a:lumOff val="5000"/>
                  </a:schemeClr>
                </a:solidFill>
                <a:latin typeface="+mn-lt"/>
                <a:ea typeface="+mn-ea"/>
                <a:cs typeface="+mn-ea"/>
                <a:sym typeface="+mn-lt"/>
              </a:rPr>
              <a:t>CustomerID</a:t>
            </a:r>
            <a:r>
              <a:rPr lang="en-US" altLang="zh-CN" sz="1600" dirty="0">
                <a:solidFill>
                  <a:schemeClr val="tx1">
                    <a:lumMod val="95000"/>
                    <a:lumOff val="5000"/>
                  </a:schemeClr>
                </a:solidFill>
                <a:latin typeface="+mn-lt"/>
                <a:ea typeface="+mn-ea"/>
                <a:cs typeface="+mn-ea"/>
                <a:sym typeface="+mn-lt"/>
              </a:rPr>
              <a:t>: A unique identifier for every customer.</a:t>
            </a:r>
          </a:p>
          <a:p>
            <a:pPr marL="171450" indent="-171450">
              <a:lnSpc>
                <a:spcPct val="150000"/>
              </a:lnSpc>
              <a:buFont typeface="Wingdings" panose="05000000000000000000" pitchFamily="2" charset="2"/>
              <a:buChar char="l"/>
            </a:pPr>
            <a:r>
              <a:rPr lang="en-US" altLang="zh-CN" sz="1600" dirty="0">
                <a:solidFill>
                  <a:schemeClr val="tx1">
                    <a:lumMod val="95000"/>
                    <a:lumOff val="5000"/>
                  </a:schemeClr>
                </a:solidFill>
                <a:latin typeface="+mn-lt"/>
                <a:ea typeface="+mn-ea"/>
                <a:cs typeface="+mn-ea"/>
                <a:sym typeface="+mn-lt"/>
              </a:rPr>
              <a:t>Country: The country the customer is located.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descr="表格&#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277" y="1321758"/>
            <a:ext cx="7943446" cy="4487440"/>
          </a:xfrm>
          <a:prstGeom prst="rect">
            <a:avLst/>
          </a:prstGeom>
        </p:spPr>
      </p:pic>
      <p:sp>
        <p:nvSpPr>
          <p:cNvPr id="8" name="平行四边形 7"/>
          <p:cNvSpPr/>
          <p:nvPr/>
        </p:nvSpPr>
        <p:spPr>
          <a:xfrm>
            <a:off x="579837" y="304918"/>
            <a:ext cx="276994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98843" y="350918"/>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11" name="组合 10"/>
          <p:cNvGrpSpPr/>
          <p:nvPr/>
        </p:nvGrpSpPr>
        <p:grpSpPr>
          <a:xfrm>
            <a:off x="236344" y="148555"/>
            <a:ext cx="903866" cy="917457"/>
            <a:chOff x="-675169" y="2743678"/>
            <a:chExt cx="1350338" cy="1370644"/>
          </a:xfrm>
        </p:grpSpPr>
        <p:sp>
          <p:nvSpPr>
            <p:cNvPr id="12" name="等腰三角形 11"/>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平行四边形 3"/>
          <p:cNvSpPr/>
          <p:nvPr/>
        </p:nvSpPr>
        <p:spPr>
          <a:xfrm>
            <a:off x="579837" y="304918"/>
            <a:ext cx="276994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98843" y="350918"/>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6" name="组合 5"/>
          <p:cNvGrpSpPr/>
          <p:nvPr/>
        </p:nvGrpSpPr>
        <p:grpSpPr>
          <a:xfrm>
            <a:off x="236344" y="148555"/>
            <a:ext cx="903866" cy="917457"/>
            <a:chOff x="-675169" y="2743678"/>
            <a:chExt cx="1350338" cy="1370644"/>
          </a:xfrm>
        </p:grpSpPr>
        <p:sp>
          <p:nvSpPr>
            <p:cNvPr id="7" name="等腰三角形 6"/>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pic>
        <p:nvPicPr>
          <p:cNvPr id="12" name="图片 11" descr="图形用户界面, 文本&#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b="1507"/>
          <a:stretch>
            <a:fillRect/>
          </a:stretch>
        </p:blipFill>
        <p:spPr bwMode="auto">
          <a:xfrm>
            <a:off x="201712" y="2125092"/>
            <a:ext cx="6296140" cy="3599390"/>
          </a:xfrm>
          <a:prstGeom prst="rect">
            <a:avLst/>
          </a:prstGeom>
          <a:ln>
            <a:noFill/>
          </a:ln>
        </p:spPr>
      </p:pic>
      <p:pic>
        <p:nvPicPr>
          <p:cNvPr id="13" name="图片 12" descr="图形用户界面, 文本, 应用程序&#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1927" y="2288838"/>
            <a:ext cx="6138466" cy="3271898"/>
          </a:xfrm>
          <a:prstGeom prst="rect">
            <a:avLst/>
          </a:prstGeom>
        </p:spPr>
      </p:pic>
      <p:sp>
        <p:nvSpPr>
          <p:cNvPr id="14" name="文本框 13"/>
          <p:cNvSpPr txBox="1"/>
          <p:nvPr/>
        </p:nvSpPr>
        <p:spPr>
          <a:xfrm>
            <a:off x="312927" y="1192059"/>
            <a:ext cx="9384769" cy="46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Users</a:t>
            </a:r>
            <a:r>
              <a:rPr lang="zh-CN" altLang="en-US" dirty="0">
                <a:solidFill>
                  <a:schemeClr val="tx1">
                    <a:lumMod val="95000"/>
                    <a:lumOff val="5000"/>
                  </a:schemeClr>
                </a:solidFill>
                <a:latin typeface="+mj-ea"/>
                <a:ea typeface="+mj-ea"/>
              </a:rPr>
              <a:t> </a:t>
            </a:r>
            <a:r>
              <a:rPr lang="en-US" altLang="zh-CN" dirty="0">
                <a:solidFill>
                  <a:schemeClr val="tx1">
                    <a:lumMod val="95000"/>
                    <a:lumOff val="5000"/>
                  </a:schemeClr>
                </a:solidFill>
                <a:latin typeface="+mj-ea"/>
                <a:ea typeface="+mj-ea"/>
              </a:rPr>
              <a:t>Defined Functions</a:t>
            </a:r>
            <a:endParaRPr lang="zh-CN" altLang="en-US" dirty="0">
              <a:solidFill>
                <a:schemeClr val="tx1">
                  <a:lumMod val="95000"/>
                  <a:lumOff val="5000"/>
                </a:schemeClr>
              </a:solidFill>
              <a:latin typeface="+mj-ea"/>
              <a:ea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平行四边形 2"/>
          <p:cNvSpPr/>
          <p:nvPr/>
        </p:nvSpPr>
        <p:spPr>
          <a:xfrm>
            <a:off x="579837" y="304918"/>
            <a:ext cx="2769945" cy="607285"/>
          </a:xfrm>
          <a:prstGeom prst="parallelogram">
            <a:avLst/>
          </a:prstGeom>
          <a:solidFill>
            <a:schemeClr val="bg1"/>
          </a:solidFill>
          <a:ln>
            <a:solidFill>
              <a:schemeClr val="accent1">
                <a:shade val="50000"/>
              </a:schemeClr>
            </a:solidFill>
          </a:ln>
          <a:effectLst>
            <a:outerShdw dist="762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98843" y="350918"/>
            <a:ext cx="2044470" cy="523220"/>
          </a:xfrm>
          <a:prstGeom prst="rect">
            <a:avLst/>
          </a:prstGeom>
          <a:noFill/>
        </p:spPr>
        <p:txBody>
          <a:bodyPr wrap="none" rtlCol="0">
            <a:spAutoFit/>
          </a:bodyPr>
          <a:lstStyle/>
          <a:p>
            <a:r>
              <a:rPr lang="en-US" altLang="zh-CN" sz="2800" b="1" dirty="0">
                <a:latin typeface="+mn-ea"/>
              </a:rPr>
              <a:t>Introduction</a:t>
            </a:r>
            <a:endParaRPr lang="zh-CN" altLang="en-US" sz="2800" b="1" dirty="0">
              <a:latin typeface="+mn-ea"/>
            </a:endParaRPr>
          </a:p>
        </p:txBody>
      </p:sp>
      <p:grpSp>
        <p:nvGrpSpPr>
          <p:cNvPr id="7" name="组合 6"/>
          <p:cNvGrpSpPr/>
          <p:nvPr/>
        </p:nvGrpSpPr>
        <p:grpSpPr>
          <a:xfrm>
            <a:off x="236344" y="148555"/>
            <a:ext cx="903866" cy="917457"/>
            <a:chOff x="-675169" y="2743678"/>
            <a:chExt cx="1350338" cy="1370644"/>
          </a:xfrm>
        </p:grpSpPr>
        <p:sp>
          <p:nvSpPr>
            <p:cNvPr id="10" name="等腰三角形 9"/>
            <p:cNvSpPr/>
            <p:nvPr/>
          </p:nvSpPr>
          <p:spPr>
            <a:xfrm rot="10800000">
              <a:off x="-675169" y="3429000"/>
              <a:ext cx="1350338" cy="685322"/>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675169" y="2743678"/>
              <a:ext cx="1350338" cy="685322"/>
            </a:xfrm>
            <a:prstGeom prst="triangle">
              <a:avLst/>
            </a:prstGeom>
            <a:solidFill>
              <a:srgbClr val="F5A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312927" y="298637"/>
            <a:ext cx="750698" cy="584775"/>
          </a:xfrm>
          <a:prstGeom prst="rect">
            <a:avLst/>
          </a:prstGeom>
          <a:noFill/>
        </p:spPr>
        <p:txBody>
          <a:bodyPr wrap="square" rtlCol="0">
            <a:spAutoFit/>
          </a:bodyPr>
          <a:lstStyle/>
          <a:p>
            <a:pPr algn="ctr"/>
            <a:r>
              <a:rPr lang="en-US" altLang="zh-CN" sz="3200" b="1" dirty="0">
                <a:solidFill>
                  <a:schemeClr val="bg1"/>
                </a:solidFill>
                <a:ea typeface="DOUYUFont2.0" pitchFamily="2" charset="-128"/>
                <a:cs typeface="+mn-ea"/>
                <a:sym typeface="+mn-lt"/>
              </a:rPr>
              <a:t>01</a:t>
            </a:r>
            <a:endParaRPr lang="zh-CN" altLang="en-US" sz="3200" b="1" dirty="0">
              <a:solidFill>
                <a:schemeClr val="bg1"/>
              </a:solidFill>
              <a:ea typeface="DOUYUFont2.0" pitchFamily="2" charset="-128"/>
              <a:cs typeface="+mn-ea"/>
              <a:sym typeface="+mn-lt"/>
            </a:endParaRPr>
          </a:p>
        </p:txBody>
      </p:sp>
      <p:sp>
        <p:nvSpPr>
          <p:cNvPr id="18" name="文本框 17"/>
          <p:cNvSpPr txBox="1"/>
          <p:nvPr/>
        </p:nvSpPr>
        <p:spPr>
          <a:xfrm>
            <a:off x="312927" y="1192059"/>
            <a:ext cx="9384769" cy="46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mj-ea"/>
                <a:ea typeface="+mj-ea"/>
              </a:rPr>
              <a:t>Reading the data</a:t>
            </a:r>
            <a:endParaRPr lang="zh-CN" altLang="en-US" dirty="0">
              <a:solidFill>
                <a:schemeClr val="tx1">
                  <a:lumMod val="95000"/>
                  <a:lumOff val="5000"/>
                </a:schemeClr>
              </a:solidFill>
              <a:latin typeface="+mj-ea"/>
              <a:ea typeface="+mj-ea"/>
            </a:endParaRPr>
          </a:p>
        </p:txBody>
      </p:sp>
      <p:pic>
        <p:nvPicPr>
          <p:cNvPr id="19" name="图片 18" descr="应用程序&#10;&#10;中度可信度描述已自动生成"/>
          <p:cNvPicPr>
            <a:picLocks noChangeAspect="1"/>
          </p:cNvPicPr>
          <p:nvPr/>
        </p:nvPicPr>
        <p:blipFill>
          <a:blip r:embed="rId3"/>
          <a:stretch>
            <a:fillRect/>
          </a:stretch>
        </p:blipFill>
        <p:spPr>
          <a:xfrm>
            <a:off x="368490" y="1936786"/>
            <a:ext cx="8825277" cy="26898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YjdlYTVhNDU3NDVhZmU0MGUxZmY5YWZlNGExNmM3Mz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51PPT模板网   www.51pptmoban.com">
  <a:themeElements>
    <a:clrScheme name="Office">
      <a:dk1>
        <a:srgbClr val="000000"/>
      </a:dk1>
      <a:lt1>
        <a:srgbClr val="FFFFFF"/>
      </a:lt1>
      <a:dk2>
        <a:srgbClr val="768395"/>
      </a:dk2>
      <a:lt2>
        <a:srgbClr val="F0F0F0"/>
      </a:lt2>
      <a:accent1>
        <a:srgbClr val="4A4F4F"/>
      </a:accent1>
      <a:accent2>
        <a:srgbClr val="F5A918"/>
      </a:accent2>
      <a:accent3>
        <a:srgbClr val="4A4F4F"/>
      </a:accent3>
      <a:accent4>
        <a:srgbClr val="91969B"/>
      </a:accent4>
      <a:accent5>
        <a:srgbClr val="4A4F4F"/>
      </a:accent5>
      <a:accent6>
        <a:srgbClr val="91969B"/>
      </a:accent6>
      <a:hlink>
        <a:srgbClr val="4A4F4F"/>
      </a:hlink>
      <a:folHlink>
        <a:srgbClr val="BFBFBF"/>
      </a:folHlink>
    </a:clrScheme>
    <a:fontScheme name="2dsk4pvm">
      <a:majorFont>
        <a:latin typeface="HarmonyOS Sans SC"/>
        <a:ea typeface="阿里巴巴普惠体 2.0 55 Regular"/>
        <a:cs typeface=""/>
      </a:majorFont>
      <a:minorFont>
        <a:latin typeface="HarmonyOS Sans SC"/>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1183</Words>
  <Application>Microsoft Macintosh PowerPoint</Application>
  <PresentationFormat>Widescreen</PresentationFormat>
  <Paragraphs>227</Paragraphs>
  <Slides>38</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等线</vt:lpstr>
      <vt:lpstr>HarmonyOS Sans SC</vt:lpstr>
      <vt:lpstr>微软雅黑</vt:lpstr>
      <vt:lpstr>newtimeroman</vt:lpstr>
      <vt:lpstr>Roboto Bold</vt:lpstr>
      <vt:lpstr>Roboto Regular</vt:lpstr>
      <vt:lpstr>优设标题黑</vt:lpstr>
      <vt:lpstr>阿里巴巴普惠体 2.0 55 Regular</vt:lpstr>
      <vt:lpstr>Arial</vt:lpstr>
      <vt:lpstr>Cambria</vt:lpstr>
      <vt:lpstr>Wingdings</vt:lpstr>
      <vt:lpstr>51PPT模板网   www.51pptmoban.com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扁平几何商务风公司介绍ppt模板</dc:title>
  <dc:creator>51PPT模板网</dc:creator>
  <cp:keywords>www.51pptmoban.com</cp:keywords>
  <dc:description>www.51pptmoban.com</dc:description>
  <cp:lastModifiedBy>office</cp:lastModifiedBy>
  <cp:revision>144</cp:revision>
  <dcterms:created xsi:type="dcterms:W3CDTF">2019-03-31T12:24:00Z</dcterms:created>
  <dcterms:modified xsi:type="dcterms:W3CDTF">2023-12-12T02:28:46Z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667B93B74C3740E0B8867B837912F89A_12</vt:lpwstr>
  </property>
  <property fmtid="{D5CDD505-2E9C-101B-9397-08002B2CF9AE}" pid="3" name="KSOProductBuildVer">
    <vt:lpwstr>2052-12.1.0.15712</vt:lpwstr>
  </property>
</Properties>
</file>