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6.jpg" ContentType="image/jpg"/>
  <Override PartName="/ppt/media/image22.jpg" ContentType="image/jpg"/>
  <Override PartName="/ppt/media/image23.jpg" ContentType="image/jpg"/>
  <Override PartName="/ppt/media/image26.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16"/>
  </p:notesMasterIdLst>
  <p:sldIdLst>
    <p:sldId id="432" r:id="rId3"/>
    <p:sldId id="623" r:id="rId4"/>
    <p:sldId id="589" r:id="rId5"/>
    <p:sldId id="646" r:id="rId6"/>
    <p:sldId id="627" r:id="rId7"/>
    <p:sldId id="629" r:id="rId8"/>
    <p:sldId id="598" r:id="rId9"/>
    <p:sldId id="647" r:id="rId10"/>
    <p:sldId id="648" r:id="rId11"/>
    <p:sldId id="602" r:id="rId12"/>
    <p:sldId id="603" r:id="rId13"/>
    <p:sldId id="604" r:id="rId14"/>
    <p:sldId id="509"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6140"/>
    <a:srgbClr val="A20000"/>
    <a:srgbClr val="A40000"/>
    <a:srgbClr val="9E0000"/>
    <a:srgbClr val="C7450B"/>
    <a:srgbClr val="E24E0C"/>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9082" autoAdjust="0"/>
  </p:normalViewPr>
  <p:slideViewPr>
    <p:cSldViewPr snapToGrid="0">
      <p:cViewPr varScale="1">
        <p:scale>
          <a:sx n="61" d="100"/>
          <a:sy n="61" d="100"/>
        </p:scale>
        <p:origin x="1275" y="27"/>
      </p:cViewPr>
      <p:guideLst/>
    </p:cSldViewPr>
  </p:slideViewPr>
  <p:outlineViewPr>
    <p:cViewPr>
      <p:scale>
        <a:sx n="33" d="100"/>
        <a:sy n="33" d="100"/>
      </p:scale>
      <p:origin x="0" y="-6384"/>
    </p:cViewPr>
  </p:outlineViewPr>
  <p:notesTextViewPr>
    <p:cViewPr>
      <p:scale>
        <a:sx n="150" d="100"/>
        <a:sy n="150" d="100"/>
      </p:scale>
      <p:origin x="0" y="0"/>
    </p:cViewPr>
  </p:notesTextViewPr>
  <p:sorterViewPr>
    <p:cViewPr varScale="1">
      <p:scale>
        <a:sx n="1" d="1"/>
        <a:sy n="1" d="1"/>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2023/9/26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1685074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996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7.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0.jpeg"/><Relationship Id="rId5" Type="http://schemas.openxmlformats.org/officeDocument/2006/relationships/image" Target="../media/image9.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671513" y="4612526"/>
            <a:ext cx="5424487" cy="4810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671513" y="3362326"/>
            <a:ext cx="5424487" cy="1351049"/>
          </a:xfrm>
        </p:spPr>
        <p:txBody>
          <a:bodyPr anchor="ctr">
            <a:normAutofit/>
          </a:bodyPr>
          <a:lstStyle>
            <a:lvl1pPr algn="l">
              <a:defRPr sz="36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71513" y="5561604"/>
            <a:ext cx="5424487"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71513" y="5841004"/>
            <a:ext cx="5424487"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4" name="图片占位符 3">
            <a:extLst>
              <a:ext uri="{FF2B5EF4-FFF2-40B4-BE49-F238E27FC236}">
                <a16:creationId xmlns:a16="http://schemas.microsoft.com/office/drawing/2014/main" id="{0DCA1DB1-5CC7-448E-9ED5-9DF06254C0F5}"/>
              </a:ext>
            </a:extLst>
          </p:cNvPr>
          <p:cNvSpPr>
            <a:spLocks noGrp="1"/>
          </p:cNvSpPr>
          <p:nvPr>
            <p:ph type="pic" sz="quarter" idx="12"/>
          </p:nvPr>
        </p:nvSpPr>
        <p:spPr>
          <a:xfrm>
            <a:off x="669925" y="1"/>
            <a:ext cx="10850563" cy="3267074"/>
          </a:xfrm>
        </p:spPr>
        <p:txBody>
          <a:bodyPr/>
          <a:lstStyle>
            <a:lvl1pPr>
              <a:defRPr>
                <a:solidFill>
                  <a:schemeClr val="tx1">
                    <a:alpha val="0"/>
                  </a:schemeClr>
                </a:solidFill>
              </a:defRPr>
            </a:lvl1pPr>
          </a:lstStyle>
          <a:p>
            <a:r>
              <a:rPr lang="en-US" altLang="zh-CN"/>
              <a:t>Click icon to add picture</a:t>
            </a:r>
            <a:endParaRPr lang="zh-CN" altLang="en-US"/>
          </a:p>
        </p:txBody>
      </p:sp>
      <p:sp>
        <p:nvSpPr>
          <p:cNvPr id="6" name="文本占位符 5">
            <a:extLst>
              <a:ext uri="{FF2B5EF4-FFF2-40B4-BE49-F238E27FC236}">
                <a16:creationId xmlns:a16="http://schemas.microsoft.com/office/drawing/2014/main" id="{42D4D70B-DEBF-4968-9669-B718D997D392}"/>
              </a:ext>
            </a:extLst>
          </p:cNvPr>
          <p:cNvSpPr>
            <a:spLocks noGrp="1"/>
          </p:cNvSpPr>
          <p:nvPr>
            <p:ph type="body" sz="quarter" idx="13"/>
          </p:nvPr>
        </p:nvSpPr>
        <p:spPr>
          <a:xfrm>
            <a:off x="669924" y="2362200"/>
            <a:ext cx="10850564" cy="930275"/>
          </a:xfr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smtClean="0">
                <a:solidFill>
                  <a:schemeClr val="lt1">
                    <a:alpha val="0"/>
                  </a:schemeClr>
                </a:solidFill>
              </a:defRPr>
            </a:lvl1pPr>
            <a:lvl2pPr>
              <a:defRPr lang="zh-CN" altLang="en-US" smtClean="0">
                <a:solidFill>
                  <a:schemeClr val="lt1">
                    <a:alpha val="0"/>
                  </a:schemeClr>
                </a:solidFill>
              </a:defRPr>
            </a:lvl2pPr>
            <a:lvl3pPr>
              <a:defRPr lang="zh-CN" altLang="en-US" sz="1800" smtClean="0">
                <a:solidFill>
                  <a:schemeClr val="lt1">
                    <a:alpha val="0"/>
                  </a:schemeClr>
                </a:solidFill>
              </a:defRPr>
            </a:lvl3pPr>
            <a:lvl4pPr>
              <a:defRPr lang="zh-CN" altLang="en-US" sz="1800" smtClean="0">
                <a:solidFill>
                  <a:schemeClr val="lt1">
                    <a:alpha val="0"/>
                  </a:schemeClr>
                </a:solidFill>
              </a:defRPr>
            </a:lvl4pPr>
            <a:lvl5pPr>
              <a:defRPr lang="zh-CN" altLang="en-US" sz="1800">
                <a:solidFill>
                  <a:schemeClr val="lt1">
                    <a:alpha val="0"/>
                  </a:schemeClr>
                </a:solidFill>
              </a:defRPr>
            </a:lvl5pPr>
          </a:lstStyle>
          <a:p>
            <a:pPr marL="0" lvl="0" algn="ctr" defTabSz="914400"/>
            <a:r>
              <a:rPr lang="en-US" altLang="zh-CN"/>
              <a:t>Edit Master text styles</a:t>
            </a:r>
          </a:p>
          <a:p>
            <a:pPr marL="0" lvl="1" algn="ctr" defTabSz="914400"/>
            <a:r>
              <a:rPr lang="en-US" altLang="zh-CN"/>
              <a:t>Second level</a:t>
            </a:r>
          </a:p>
          <a:p>
            <a:pPr marL="0" lvl="2" algn="ctr" defTabSz="914400"/>
            <a:r>
              <a:rPr lang="en-US" altLang="zh-CN"/>
              <a:t>Third level</a:t>
            </a:r>
          </a:p>
          <a:p>
            <a:pPr marL="0" lvl="3" algn="ctr" defTabSz="914400"/>
            <a:r>
              <a:rPr lang="en-US" altLang="zh-CN"/>
              <a:t>Fourth level</a:t>
            </a:r>
          </a:p>
          <a:p>
            <a:pPr marL="0" lvl="4" algn="ctr" defTabSz="914400"/>
            <a:r>
              <a:rPr lang="en-US" altLang="zh-CN"/>
              <a:t>Fifth level</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33" b="0"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defRPr sz="1000" b="0" i="0">
                <a:solidFill>
                  <a:srgbClr val="585858"/>
                </a:solidFill>
                <a:latin typeface="Tahoma"/>
                <a:cs typeface="Tahoma"/>
              </a:defRPr>
            </a:lvl1pPr>
          </a:lstStyle>
          <a:p>
            <a:pPr marL="33866">
              <a:spcBef>
                <a:spcPts val="140"/>
              </a:spcBef>
            </a:pPr>
            <a:fld id="{81D60167-4931-47E6-BA6A-407CBD079E47}" type="slidenum">
              <a:rPr lang="en-US" altLang="zh-CN" smtClean="0"/>
              <a:pPr marL="33866">
                <a:spcBef>
                  <a:spcPts val="140"/>
                </a:spcBef>
              </a:pPr>
              <a:t>‹#›</a:t>
            </a:fld>
            <a:endParaRPr lang="en-US" altLang="zh-CN" dirty="0"/>
          </a:p>
        </p:txBody>
      </p:sp>
    </p:spTree>
    <p:extLst>
      <p:ext uri="{BB962C8B-B14F-4D97-AF65-F5344CB8AC3E}">
        <p14:creationId xmlns:p14="http://schemas.microsoft.com/office/powerpoint/2010/main" val="212051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51443" y="3007582"/>
            <a:ext cx="8289115" cy="646395"/>
          </a:xfrm>
          <a:prstGeom prst="rect">
            <a:avLst/>
          </a:prstGeom>
        </p:spPr>
        <p:txBody>
          <a:bodyPr wrap="square" lIns="0" tIns="0" rIns="0" bIns="0">
            <a:spAutoFit/>
          </a:bodyPr>
          <a:lstStyle>
            <a:lvl1pPr>
              <a:defRPr sz="4667" b="0" i="0">
                <a:solidFill>
                  <a:schemeClr val="tx1"/>
                </a:solidFill>
                <a:latin typeface="Tahoma"/>
                <a:cs typeface="Tahoma"/>
              </a:defRPr>
            </a:lvl1pPr>
          </a:lstStyle>
          <a:p>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1000" b="0" i="0">
                <a:solidFill>
                  <a:srgbClr val="585858"/>
                </a:solidFill>
                <a:latin typeface="Tahoma"/>
                <a:cs typeface="Tahoma"/>
              </a:defRPr>
            </a:lvl1pPr>
          </a:lstStyle>
          <a:p>
            <a:pPr marL="33866">
              <a:spcBef>
                <a:spcPts val="140"/>
              </a:spcBef>
            </a:pPr>
            <a:fld id="{81D60167-4931-47E6-BA6A-407CBD079E47}" type="slidenum">
              <a:rPr lang="en-US" altLang="zh-CN" smtClean="0"/>
              <a:pPr marL="33866">
                <a:spcBef>
                  <a:spcPts val="140"/>
                </a:spcBef>
              </a:pPr>
              <a:t>‹#›</a:t>
            </a:fld>
            <a:endParaRPr lang="en-US" altLang="zh-CN" dirty="0"/>
          </a:p>
        </p:txBody>
      </p:sp>
    </p:spTree>
    <p:extLst>
      <p:ext uri="{BB962C8B-B14F-4D97-AF65-F5344CB8AC3E}">
        <p14:creationId xmlns:p14="http://schemas.microsoft.com/office/powerpoint/2010/main" val="36168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3 Content">
  <p:cSld name="Title and 3 Content">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609600" y="215372"/>
            <a:ext cx="109728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7"/>
          <p:cNvSpPr txBox="1">
            <a:spLocks noGrp="1"/>
          </p:cNvSpPr>
          <p:nvPr>
            <p:ph type="body" idx="1"/>
          </p:nvPr>
        </p:nvSpPr>
        <p:spPr>
          <a:xfrm>
            <a:off x="609600" y="1600200"/>
            <a:ext cx="10972800" cy="91933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2" name="Google Shape;72;p7"/>
          <p:cNvSpPr txBox="1">
            <a:spLocks noGrp="1"/>
          </p:cNvSpPr>
          <p:nvPr>
            <p:ph type="ftr" idx="11"/>
          </p:nvPr>
        </p:nvSpPr>
        <p:spPr>
          <a:xfrm>
            <a:off x="125292" y="6172201"/>
            <a:ext cx="1146048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3" name="Google Shape;73;p7"/>
          <p:cNvSpPr txBox="1">
            <a:spLocks noGrp="1"/>
          </p:cNvSpPr>
          <p:nvPr>
            <p:ph type="dt" idx="10"/>
          </p:nvPr>
        </p:nvSpPr>
        <p:spPr>
          <a:xfrm>
            <a:off x="8447617" y="113072"/>
            <a:ext cx="28448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4" name="Google Shape;74;p7"/>
          <p:cNvSpPr txBox="1">
            <a:spLocks noGrp="1"/>
          </p:cNvSpPr>
          <p:nvPr>
            <p:ph type="sldNum" idx="12"/>
          </p:nvPr>
        </p:nvSpPr>
        <p:spPr>
          <a:xfrm>
            <a:off x="11292417" y="113072"/>
            <a:ext cx="735711"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fld id="{00000000-1234-1234-1234-123412341234}" type="slidenum">
              <a:rPr lang="en-US" smtClean="0"/>
              <a:pPr/>
              <a:t>‹#›</a:t>
            </a:fld>
            <a:endParaRPr lang="en-US"/>
          </a:p>
        </p:txBody>
      </p:sp>
      <p:sp>
        <p:nvSpPr>
          <p:cNvPr id="75" name="Google Shape;75;p7"/>
          <p:cNvSpPr txBox="1">
            <a:spLocks noGrp="1"/>
          </p:cNvSpPr>
          <p:nvPr>
            <p:ph type="body" idx="2"/>
          </p:nvPr>
        </p:nvSpPr>
        <p:spPr>
          <a:xfrm>
            <a:off x="631627" y="2807084"/>
            <a:ext cx="10972800" cy="91933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6" name="Google Shape;76;p7"/>
          <p:cNvSpPr txBox="1">
            <a:spLocks noGrp="1"/>
          </p:cNvSpPr>
          <p:nvPr>
            <p:ph type="body" idx="3"/>
          </p:nvPr>
        </p:nvSpPr>
        <p:spPr>
          <a:xfrm>
            <a:off x="631627" y="4013968"/>
            <a:ext cx="10972800" cy="91933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3390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63832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18579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1677792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201832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1" name="文本占位符 2"/>
          <p:cNvSpPr>
            <a:spLocks noGrp="1"/>
          </p:cNvSpPr>
          <p:nvPr userDrawn="1">
            <p:ph type="body" idx="1" hasCustomPrompt="1"/>
          </p:nvPr>
        </p:nvSpPr>
        <p:spPr>
          <a:xfrm>
            <a:off x="6765925" y="4436452"/>
            <a:ext cx="4754827" cy="1115646"/>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7" name="图片占位符 3">
            <a:extLst>
              <a:ext uri="{FF2B5EF4-FFF2-40B4-BE49-F238E27FC236}">
                <a16:creationId xmlns:a16="http://schemas.microsoft.com/office/drawing/2014/main" id="{EB13ACEB-C3E4-4B7F-9C13-4577078BF78D}"/>
              </a:ext>
            </a:extLst>
          </p:cNvPr>
          <p:cNvSpPr>
            <a:spLocks noGrp="1"/>
          </p:cNvSpPr>
          <p:nvPr>
            <p:ph type="pic" sz="quarter" idx="12"/>
          </p:nvPr>
        </p:nvSpPr>
        <p:spPr>
          <a:xfrm>
            <a:off x="1" y="2489199"/>
            <a:ext cx="6654800" cy="2479675"/>
          </a:xfrm>
        </p:spPr>
        <p:txBody>
          <a:bodyPr/>
          <a:lstStyle>
            <a:lvl1pPr>
              <a:defRPr>
                <a:solidFill>
                  <a:schemeClr val="tx1">
                    <a:alpha val="0"/>
                  </a:schemeClr>
                </a:solidFill>
              </a:defRPr>
            </a:lvl1pPr>
          </a:lstStyle>
          <a:p>
            <a:r>
              <a:rPr lang="en-US" altLang="zh-CN"/>
              <a:t>Click icon to add picture</a:t>
            </a:r>
            <a:endParaRPr lang="zh-CN" altLang="en-US"/>
          </a:p>
        </p:txBody>
      </p:sp>
      <p:sp>
        <p:nvSpPr>
          <p:cNvPr id="8" name="文本占位符 5">
            <a:extLst>
              <a:ext uri="{FF2B5EF4-FFF2-40B4-BE49-F238E27FC236}">
                <a16:creationId xmlns:a16="http://schemas.microsoft.com/office/drawing/2014/main" id="{83B773C0-1D47-41D8-BF8B-A5A63E8B9497}"/>
              </a:ext>
            </a:extLst>
          </p:cNvPr>
          <p:cNvSpPr>
            <a:spLocks noGrp="1"/>
          </p:cNvSpPr>
          <p:nvPr>
            <p:ph type="body" sz="quarter" idx="13"/>
          </p:nvPr>
        </p:nvSpPr>
        <p:spPr>
          <a:xfrm>
            <a:off x="-1" y="4368800"/>
            <a:ext cx="6654801" cy="625475"/>
          </a:xfr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smtClean="0">
                <a:solidFill>
                  <a:schemeClr val="lt1">
                    <a:alpha val="0"/>
                  </a:schemeClr>
                </a:solidFill>
              </a:defRPr>
            </a:lvl1pPr>
            <a:lvl2pPr>
              <a:defRPr lang="zh-CN" altLang="en-US" smtClean="0">
                <a:solidFill>
                  <a:schemeClr val="lt1">
                    <a:alpha val="0"/>
                  </a:schemeClr>
                </a:solidFill>
              </a:defRPr>
            </a:lvl2pPr>
            <a:lvl3pPr>
              <a:defRPr lang="zh-CN" altLang="en-US" sz="1800" smtClean="0">
                <a:solidFill>
                  <a:schemeClr val="lt1">
                    <a:alpha val="0"/>
                  </a:schemeClr>
                </a:solidFill>
              </a:defRPr>
            </a:lvl3pPr>
            <a:lvl4pPr>
              <a:defRPr lang="zh-CN" altLang="en-US" sz="1800" smtClean="0">
                <a:solidFill>
                  <a:schemeClr val="lt1">
                    <a:alpha val="0"/>
                  </a:schemeClr>
                </a:solidFill>
              </a:defRPr>
            </a:lvl4pPr>
            <a:lvl5pPr>
              <a:defRPr lang="zh-CN" altLang="en-US" sz="1800">
                <a:solidFill>
                  <a:schemeClr val="lt1">
                    <a:alpha val="0"/>
                  </a:schemeClr>
                </a:solidFill>
              </a:defRPr>
            </a:lvl5pPr>
          </a:lstStyle>
          <a:p>
            <a:pPr marL="0" lvl="0" algn="ctr" defTabSz="914400"/>
            <a:r>
              <a:rPr lang="en-US" altLang="zh-CN"/>
              <a:t>Edit Master text styles</a:t>
            </a:r>
          </a:p>
          <a:p>
            <a:pPr marL="0" lvl="1" algn="ctr" defTabSz="914400"/>
            <a:r>
              <a:rPr lang="en-US" altLang="zh-CN"/>
              <a:t>Second level</a:t>
            </a:r>
          </a:p>
          <a:p>
            <a:pPr marL="0" lvl="2" algn="ctr" defTabSz="914400"/>
            <a:r>
              <a:rPr lang="en-US" altLang="zh-CN"/>
              <a:t>Third level</a:t>
            </a:r>
          </a:p>
          <a:p>
            <a:pPr marL="0" lvl="3" algn="ctr" defTabSz="914400"/>
            <a:r>
              <a:rPr lang="en-US" altLang="zh-CN"/>
              <a:t>Fourth level</a:t>
            </a:r>
          </a:p>
          <a:p>
            <a:pPr marL="0" lvl="4" algn="ctr" defTabSz="914400"/>
            <a:r>
              <a:rPr lang="en-US" altLang="zh-CN"/>
              <a:t>Fifth level</a:t>
            </a:r>
            <a:endParaRPr lang="zh-CN" altLang="en-US" dirty="0"/>
          </a:p>
        </p:txBody>
      </p:sp>
      <p:sp>
        <p:nvSpPr>
          <p:cNvPr id="20" name="标题 1"/>
          <p:cNvSpPr>
            <a:spLocks noGrp="1"/>
          </p:cNvSpPr>
          <p:nvPr userDrawn="1">
            <p:ph type="title" hasCustomPrompt="1"/>
          </p:nvPr>
        </p:nvSpPr>
        <p:spPr>
          <a:xfrm>
            <a:off x="1242748" y="4026088"/>
            <a:ext cx="4748789" cy="895350"/>
          </a:xfrm>
        </p:spPr>
        <p:txBody>
          <a:bodyPr anchor="b">
            <a:normAutofit/>
          </a:bodyPr>
          <a:lstStyle>
            <a:lvl1pPr algn="l">
              <a:defRPr sz="2400" b="1">
                <a:solidFill>
                  <a:schemeClr val="bg1"/>
                </a:solidFill>
              </a:defRPr>
            </a:lvl1pPr>
          </a:lstStyle>
          <a:p>
            <a:r>
              <a:rPr lang="en-US" altLang="zh-CN" dirty="0"/>
              <a:t>Click to edit Master title style</a:t>
            </a:r>
            <a:endParaRPr lang="zh-CN" altLang="en-US" dirty="0"/>
          </a:p>
        </p:txBody>
      </p:sp>
      <p:sp>
        <p:nvSpPr>
          <p:cNvPr id="2" name="日期占位符 1">
            <a:extLst>
              <a:ext uri="{FF2B5EF4-FFF2-40B4-BE49-F238E27FC236}">
                <a16:creationId xmlns:a16="http://schemas.microsoft.com/office/drawing/2014/main" id="{111248DF-9F68-485C-B6FD-21B2A93931B4}"/>
              </a:ext>
            </a:extLst>
          </p:cNvPr>
          <p:cNvSpPr>
            <a:spLocks noGrp="1"/>
          </p:cNvSpPr>
          <p:nvPr>
            <p:ph type="dt" sz="half" idx="14"/>
          </p:nvPr>
        </p:nvSpPr>
        <p:spPr/>
        <p:txBody>
          <a:bodyPr/>
          <a:lstStyle/>
          <a:p>
            <a:endParaRPr lang="zh-CN" altLang="en-US"/>
          </a:p>
        </p:txBody>
      </p:sp>
      <p:sp>
        <p:nvSpPr>
          <p:cNvPr id="3" name="页脚占位符 2">
            <a:extLst>
              <a:ext uri="{FF2B5EF4-FFF2-40B4-BE49-F238E27FC236}">
                <a16:creationId xmlns:a16="http://schemas.microsoft.com/office/drawing/2014/main" id="{E953176E-E739-4BEA-BE8C-ACD3687DD78E}"/>
              </a:ext>
            </a:extLst>
          </p:cNvPr>
          <p:cNvSpPr>
            <a:spLocks noGrp="1"/>
          </p:cNvSpPr>
          <p:nvPr>
            <p:ph type="ftr" sz="quarter" idx="15"/>
          </p:nvPr>
        </p:nvSpPr>
        <p:spPr/>
        <p:txBody>
          <a:bodyPr/>
          <a:lstStyle/>
          <a:p>
            <a:endParaRPr lang="zh-CN" altLang="en-US" dirty="0"/>
          </a:p>
        </p:txBody>
      </p:sp>
      <p:sp>
        <p:nvSpPr>
          <p:cNvPr id="4" name="灯片编号占位符 3">
            <a:extLst>
              <a:ext uri="{FF2B5EF4-FFF2-40B4-BE49-F238E27FC236}">
                <a16:creationId xmlns:a16="http://schemas.microsoft.com/office/drawing/2014/main" id="{D5963601-480F-4F5C-8302-FB2B636AA90B}"/>
              </a:ext>
            </a:extLst>
          </p:cNvPr>
          <p:cNvSpPr>
            <a:spLocks noGrp="1"/>
          </p:cNvSpPr>
          <p:nvPr>
            <p:ph type="sldNum" sz="quarter" idx="16"/>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endParaRPr lang="zh-CN" altLang="en-US"/>
          </a:p>
        </p:txBody>
      </p:sp>
      <p:sp>
        <p:nvSpPr>
          <p:cNvPr id="7" name="页脚占位符 6"/>
          <p:cNvSpPr>
            <a:spLocks noGrp="1"/>
          </p:cNvSpPr>
          <p:nvPr>
            <p:ph type="ftr" sz="quarter" idx="11"/>
          </p:nvPr>
        </p:nvSpPr>
        <p:spPr/>
        <p:txBody>
          <a:bodyPr/>
          <a:lstStyle/>
          <a:p>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5918200" y="3429001"/>
            <a:ext cx="5602288" cy="1384300"/>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5918200" y="5424365"/>
            <a:ext cx="5602288"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5918200" y="5735236"/>
            <a:ext cx="5602288"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
        <p:nvSpPr>
          <p:cNvPr id="8" name="图片占位符 3">
            <a:extLst>
              <a:ext uri="{FF2B5EF4-FFF2-40B4-BE49-F238E27FC236}">
                <a16:creationId xmlns:a16="http://schemas.microsoft.com/office/drawing/2014/main" id="{DEAAB850-5797-4C33-AF8D-9C0ECFF65BDB}"/>
              </a:ext>
            </a:extLst>
          </p:cNvPr>
          <p:cNvSpPr>
            <a:spLocks noGrp="1"/>
          </p:cNvSpPr>
          <p:nvPr>
            <p:ph type="pic" sz="quarter" idx="12"/>
          </p:nvPr>
        </p:nvSpPr>
        <p:spPr>
          <a:xfrm>
            <a:off x="669925" y="1"/>
            <a:ext cx="10850563" cy="3267074"/>
          </a:xfrm>
        </p:spPr>
        <p:txBody>
          <a:bodyPr/>
          <a:lstStyle>
            <a:lvl1pPr>
              <a:defRPr>
                <a:solidFill>
                  <a:schemeClr val="tx1">
                    <a:alpha val="0"/>
                  </a:schemeClr>
                </a:solidFill>
              </a:defRPr>
            </a:lvl1pPr>
          </a:lstStyle>
          <a:p>
            <a:r>
              <a:rPr lang="en-US" altLang="zh-CN"/>
              <a:t>Click icon to add picture</a:t>
            </a:r>
            <a:endParaRPr lang="zh-CN" altLang="en-US"/>
          </a:p>
        </p:txBody>
      </p:sp>
      <p:sp>
        <p:nvSpPr>
          <p:cNvPr id="9" name="文本占位符 5">
            <a:extLst>
              <a:ext uri="{FF2B5EF4-FFF2-40B4-BE49-F238E27FC236}">
                <a16:creationId xmlns:a16="http://schemas.microsoft.com/office/drawing/2014/main" id="{C3A3CE0D-C0DF-4C33-8B6B-E720B89B2398}"/>
              </a:ext>
            </a:extLst>
          </p:cNvPr>
          <p:cNvSpPr>
            <a:spLocks noGrp="1"/>
          </p:cNvSpPr>
          <p:nvPr>
            <p:ph type="body" sz="quarter" idx="13"/>
          </p:nvPr>
        </p:nvSpPr>
        <p:spPr>
          <a:xfrm>
            <a:off x="669924" y="2362200"/>
            <a:ext cx="10850564" cy="930275"/>
          </a:xfr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smtClean="0">
                <a:solidFill>
                  <a:schemeClr val="lt1">
                    <a:alpha val="0"/>
                  </a:schemeClr>
                </a:solidFill>
              </a:defRPr>
            </a:lvl1pPr>
            <a:lvl2pPr>
              <a:defRPr lang="zh-CN" altLang="en-US" smtClean="0">
                <a:solidFill>
                  <a:schemeClr val="lt1">
                    <a:alpha val="0"/>
                  </a:schemeClr>
                </a:solidFill>
              </a:defRPr>
            </a:lvl2pPr>
            <a:lvl3pPr>
              <a:defRPr lang="zh-CN" altLang="en-US" sz="1800" smtClean="0">
                <a:solidFill>
                  <a:schemeClr val="lt1">
                    <a:alpha val="0"/>
                  </a:schemeClr>
                </a:solidFill>
              </a:defRPr>
            </a:lvl3pPr>
            <a:lvl4pPr>
              <a:defRPr lang="zh-CN" altLang="en-US" sz="1800" smtClean="0">
                <a:solidFill>
                  <a:schemeClr val="lt1">
                    <a:alpha val="0"/>
                  </a:schemeClr>
                </a:solidFill>
              </a:defRPr>
            </a:lvl4pPr>
            <a:lvl5pPr>
              <a:defRPr lang="zh-CN" altLang="en-US" sz="1800">
                <a:solidFill>
                  <a:schemeClr val="lt1">
                    <a:alpha val="0"/>
                  </a:schemeClr>
                </a:solidFill>
              </a:defRPr>
            </a:lvl5pPr>
          </a:lstStyle>
          <a:p>
            <a:pPr marL="0" lvl="0" algn="ctr" defTabSz="914400"/>
            <a:r>
              <a:rPr lang="en-US" altLang="zh-CN"/>
              <a:t>Edit Master text styles</a:t>
            </a:r>
          </a:p>
          <a:p>
            <a:pPr marL="0" lvl="1" algn="ctr" defTabSz="914400"/>
            <a:r>
              <a:rPr lang="en-US" altLang="zh-CN"/>
              <a:t>Second level</a:t>
            </a:r>
          </a:p>
          <a:p>
            <a:pPr marL="0" lvl="2" algn="ctr" defTabSz="914400"/>
            <a:r>
              <a:rPr lang="en-US" altLang="zh-CN"/>
              <a:t>Third level</a:t>
            </a:r>
          </a:p>
          <a:p>
            <a:pPr marL="0" lvl="3" algn="ctr" defTabSz="914400"/>
            <a:r>
              <a:rPr lang="en-US" altLang="zh-CN"/>
              <a:t>Fourth level</a:t>
            </a:r>
          </a:p>
          <a:p>
            <a:pPr marL="0" lvl="4" algn="ctr" defTabSz="914400"/>
            <a:r>
              <a:rPr lang="en-US" altLang="zh-CN"/>
              <a:t>Fifth level</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INSIGHT 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008638"/>
                </a:solidFill>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8638"/>
              </a:buClr>
              <a:buSzPct val="100000"/>
              <a:defRPr sz="2800"/>
            </a:lvl1pPr>
            <a:lvl2pPr>
              <a:buClr>
                <a:srgbClr val="008638"/>
              </a:buClr>
              <a:defRPr sz="2000"/>
            </a:lvl2pPr>
            <a:lvl3pPr>
              <a:buClr>
                <a:srgbClr val="008638"/>
              </a:buClr>
              <a:defRPr/>
            </a:lvl3pPr>
            <a:lvl4pPr>
              <a:buClr>
                <a:srgbClr val="008638"/>
              </a:buClr>
              <a:defRPr/>
            </a:lvl4pPr>
            <a:lvl5pPr>
              <a:buClr>
                <a:srgbClr val="008638"/>
              </a:buClr>
              <a:defRPr/>
            </a:lvl5pPr>
            <a:lvl6pPr>
              <a:buClr>
                <a:srgbClr val="008638"/>
              </a:buClr>
              <a:defRPr/>
            </a:lvl6pPr>
            <a:lvl7pPr>
              <a:buClr>
                <a:srgbClr val="008638"/>
              </a:buClr>
              <a:defRPr/>
            </a:lvl7pPr>
            <a:lvl8pPr>
              <a:buClr>
                <a:srgbClr val="008638"/>
              </a:buClr>
              <a:defRPr/>
            </a:lvl8pPr>
            <a:lvl9pPr>
              <a:buClr>
                <a:srgbClr val="008638"/>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125292" y="6172201"/>
            <a:ext cx="11460480" cy="235463"/>
          </a:xfrm>
        </p:spPr>
        <p:txBody>
          <a:bodyPr/>
          <a:lstStyle/>
          <a:p>
            <a:endParaRPr lang="en-US" dirty="0"/>
          </a:p>
        </p:txBody>
      </p:sp>
      <p:sp>
        <p:nvSpPr>
          <p:cNvPr id="9" name="Date Placeholder 3"/>
          <p:cNvSpPr>
            <a:spLocks noGrp="1"/>
          </p:cNvSpPr>
          <p:nvPr>
            <p:ph type="dt" sz="half" idx="10"/>
          </p:nvPr>
        </p:nvSpPr>
        <p:spPr>
          <a:xfrm>
            <a:off x="8447617" y="113072"/>
            <a:ext cx="2844800" cy="182880"/>
          </a:xfrm>
        </p:spPr>
        <p:txBody>
          <a:bodyPr/>
          <a:lstStyle/>
          <a:p>
            <a:endParaRPr lang="en-US" dirty="0"/>
          </a:p>
        </p:txBody>
      </p:sp>
      <p:sp>
        <p:nvSpPr>
          <p:cNvPr id="10" name="Slide Number Placeholder 5"/>
          <p:cNvSpPr>
            <a:spLocks noGrp="1"/>
          </p:cNvSpPr>
          <p:nvPr>
            <p:ph type="sldNum" sz="quarter" idx="12"/>
          </p:nvPr>
        </p:nvSpPr>
        <p:spPr>
          <a:xfrm>
            <a:off x="11292417" y="113072"/>
            <a:ext cx="735711"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00919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228600"/>
            <a:ext cx="109728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609600" y="5368160"/>
            <a:ext cx="109728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125292" y="6172201"/>
            <a:ext cx="1146048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7213" y="6376790"/>
            <a:ext cx="1224000" cy="279915"/>
          </a:xfrm>
          <a:prstGeom prst="rect">
            <a:avLst/>
          </a:prstGeom>
        </p:spPr>
      </p:pic>
      <p:sp>
        <p:nvSpPr>
          <p:cNvPr id="9" name="TextBox 8"/>
          <p:cNvSpPr txBox="1"/>
          <p:nvPr userDrawn="1"/>
        </p:nvSpPr>
        <p:spPr>
          <a:xfrm>
            <a:off x="2133600" y="6429346"/>
            <a:ext cx="95504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altLang="en-US" sz="700" b="1" dirty="0">
                <a:ea typeface="Verdana" panose="020B0604030504040204" pitchFamily="34" charset="0"/>
                <a:cs typeface="Verdana" panose="020B0604030504040204" pitchFamily="34" charset="0"/>
              </a:rPr>
              <a:t>Copyright © 2018 Pearson Education Ltd.</a:t>
            </a:r>
            <a:endParaRPr lang="en-US" altLang="en-US" sz="700" b="1"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0264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000"/>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125292" y="6172201"/>
            <a:ext cx="11460480" cy="235463"/>
          </a:xfrm>
        </p:spPr>
        <p:txBody>
          <a:bodyPr/>
          <a:lstStyle/>
          <a:p>
            <a:endParaRPr lang="en-US" dirty="0"/>
          </a:p>
        </p:txBody>
      </p:sp>
      <p:sp>
        <p:nvSpPr>
          <p:cNvPr id="9" name="Date Placeholder 3"/>
          <p:cNvSpPr>
            <a:spLocks noGrp="1"/>
          </p:cNvSpPr>
          <p:nvPr>
            <p:ph type="dt" sz="half" idx="10"/>
          </p:nvPr>
        </p:nvSpPr>
        <p:spPr>
          <a:xfrm>
            <a:off x="8447617" y="113072"/>
            <a:ext cx="2844800" cy="182880"/>
          </a:xfrm>
        </p:spPr>
        <p:txBody>
          <a:bodyPr/>
          <a:lstStyle/>
          <a:p>
            <a:endParaRPr lang="en-US" dirty="0"/>
          </a:p>
        </p:txBody>
      </p:sp>
      <p:sp>
        <p:nvSpPr>
          <p:cNvPr id="10" name="Slide Number Placeholder 5"/>
          <p:cNvSpPr>
            <a:spLocks noGrp="1"/>
          </p:cNvSpPr>
          <p:nvPr>
            <p:ph type="sldNum" sz="quarter" idx="12"/>
          </p:nvPr>
        </p:nvSpPr>
        <p:spPr>
          <a:xfrm>
            <a:off x="11292417" y="113072"/>
            <a:ext cx="735711"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3086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 id="2147483667" r:id="rId7"/>
    <p:sldLayoutId id="2147483669" r:id="rId8"/>
    <p:sldLayoutId id="2147483670" r:id="rId9"/>
    <p:sldLayoutId id="2147483671" r:id="rId10"/>
    <p:sldLayoutId id="2147483672" r:id="rId11"/>
    <p:sldLayoutId id="2147483677" r:id="rId12"/>
  </p:sldLayoutIdLst>
  <p:hf hdr="0" ft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42793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669924" y="4511676"/>
            <a:ext cx="5952945" cy="481099"/>
          </a:xfrm>
        </p:spPr>
        <p:txBody>
          <a:bodyPr>
            <a:noAutofit/>
          </a:bodyPr>
          <a:lstStyle/>
          <a:p>
            <a:r>
              <a:rPr lang="en-US" altLang="zh-CN" dirty="0"/>
              <a:t>Descriptive </a:t>
            </a:r>
            <a:r>
              <a:rPr lang="en-US" altLang="zh-CN"/>
              <a:t>Statistics II</a:t>
            </a:r>
            <a:endParaRPr lang="en-US" altLang="zh-CN" dirty="0"/>
          </a:p>
        </p:txBody>
      </p:sp>
      <p:sp>
        <p:nvSpPr>
          <p:cNvPr id="4" name="标题 3"/>
          <p:cNvSpPr>
            <a:spLocks noGrp="1"/>
          </p:cNvSpPr>
          <p:nvPr>
            <p:ph type="ctrTitle"/>
          </p:nvPr>
        </p:nvSpPr>
        <p:spPr>
          <a:xfrm>
            <a:off x="669925" y="3362326"/>
            <a:ext cx="10697028" cy="1351049"/>
          </a:xfrm>
        </p:spPr>
        <p:txBody>
          <a:bodyPr>
            <a:normAutofit/>
          </a:bodyPr>
          <a:lstStyle/>
          <a:p>
            <a:r>
              <a:rPr lang="en-US" altLang="zh-CN" dirty="0"/>
              <a:t>Lecture 3 – Tutorial </a:t>
            </a:r>
            <a:endParaRPr lang="zh-CN" altLang="en-US" dirty="0"/>
          </a:p>
        </p:txBody>
      </p:sp>
      <p:pic>
        <p:nvPicPr>
          <p:cNvPr id="17" name="图片占位符 16">
            <a:extLst>
              <a:ext uri="{FF2B5EF4-FFF2-40B4-BE49-F238E27FC236}">
                <a16:creationId xmlns:a16="http://schemas.microsoft.com/office/drawing/2014/main" id="{95883C55-3F4F-4DD3-AFAD-BBD1978241ED}"/>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27344" b="27344"/>
          <a:stretch>
            <a:fillRect/>
          </a:stretch>
        </p:blipFill>
        <p:spPr>
          <a:xfrm>
            <a:off x="669924" y="0"/>
            <a:ext cx="10850563" cy="3267074"/>
          </a:xfrm>
        </p:spPr>
      </p:pic>
      <p:sp>
        <p:nvSpPr>
          <p:cNvPr id="11" name="文本占位符 10"/>
          <p:cNvSpPr>
            <a:spLocks noGrp="1"/>
          </p:cNvSpPr>
          <p:nvPr>
            <p:ph type="body" sz="quarter" idx="13"/>
          </p:nvPr>
        </p:nvSpPr>
        <p:spPr/>
        <p:txBody>
          <a:bodyPr/>
          <a:lstStyle/>
          <a:p>
            <a:endParaRPr lang="zh-CN" altLang="en-US" dirty="0"/>
          </a:p>
        </p:txBody>
      </p:sp>
      <p:grpSp>
        <p:nvGrpSpPr>
          <p:cNvPr id="18" name="组合 17">
            <a:extLst>
              <a:ext uri="{FF2B5EF4-FFF2-40B4-BE49-F238E27FC236}">
                <a16:creationId xmlns:a16="http://schemas.microsoft.com/office/drawing/2014/main" id="{FC14CBB8-3408-4579-9502-0F19541C0D74}"/>
              </a:ext>
            </a:extLst>
          </p:cNvPr>
          <p:cNvGrpSpPr/>
          <p:nvPr/>
        </p:nvGrpSpPr>
        <p:grpSpPr>
          <a:xfrm>
            <a:off x="4572726" y="1981950"/>
            <a:ext cx="6785446" cy="1306888"/>
            <a:chOff x="395911" y="1415353"/>
            <a:chExt cx="5550667" cy="1060589"/>
          </a:xfrm>
        </p:grpSpPr>
        <p:grpSp>
          <p:nvGrpSpPr>
            <p:cNvPr id="19" name="组合 18">
              <a:extLst>
                <a:ext uri="{FF2B5EF4-FFF2-40B4-BE49-F238E27FC236}">
                  <a16:creationId xmlns:a16="http://schemas.microsoft.com/office/drawing/2014/main" id="{6B629BF9-F428-4B9B-B5F1-A206A1085C67}"/>
                </a:ext>
              </a:extLst>
            </p:cNvPr>
            <p:cNvGrpSpPr/>
            <p:nvPr/>
          </p:nvGrpSpPr>
          <p:grpSpPr>
            <a:xfrm>
              <a:off x="2674788" y="1415357"/>
              <a:ext cx="3271790" cy="1060585"/>
              <a:chOff x="-4515" y="3026106"/>
              <a:chExt cx="2057400" cy="815946"/>
            </a:xfrm>
          </p:grpSpPr>
          <p:sp>
            <p:nvSpPr>
              <p:cNvPr id="21" name="文本框 20">
                <a:extLst>
                  <a:ext uri="{FF2B5EF4-FFF2-40B4-BE49-F238E27FC236}">
                    <a16:creationId xmlns:a16="http://schemas.microsoft.com/office/drawing/2014/main" id="{DB42D658-0E59-4EF1-B440-3B25FC9A88FC}"/>
                  </a:ext>
                </a:extLst>
              </p:cNvPr>
              <p:cNvSpPr txBox="1"/>
              <p:nvPr/>
            </p:nvSpPr>
            <p:spPr>
              <a:xfrm>
                <a:off x="-4515" y="3294870"/>
                <a:ext cx="2057400" cy="547182"/>
              </a:xfrm>
              <a:prstGeom prst="rect">
                <a:avLst/>
              </a:prstGeom>
              <a:noFill/>
            </p:spPr>
            <p:txBody>
              <a:bodyPr wrap="none" rtlCol="0">
                <a:prstTxWarp prst="textPlain">
                  <a:avLst/>
                </a:prstTxWarp>
                <a:spAutoFit/>
              </a:bodyPr>
              <a:lstStyle/>
              <a:p>
                <a:r>
                  <a:rPr lang="en-US" altLang="zh-CN" sz="16600" b="1" dirty="0">
                    <a:solidFill>
                      <a:schemeClr val="bg1"/>
                    </a:solidFill>
                    <a:latin typeface="+mn-lt"/>
                  </a:rPr>
                  <a:t>Business Analytics</a:t>
                </a:r>
                <a:endParaRPr lang="zh-CN" altLang="en-US" sz="16600" b="1" dirty="0">
                  <a:solidFill>
                    <a:schemeClr val="bg1"/>
                  </a:solidFill>
                  <a:latin typeface="+mn-lt"/>
                </a:endParaRPr>
              </a:p>
            </p:txBody>
          </p:sp>
          <p:sp>
            <p:nvSpPr>
              <p:cNvPr id="22" name="矩形 21">
                <a:extLst>
                  <a:ext uri="{FF2B5EF4-FFF2-40B4-BE49-F238E27FC236}">
                    <a16:creationId xmlns:a16="http://schemas.microsoft.com/office/drawing/2014/main" id="{8ADE227E-45B7-4F11-92F6-35F975F404BB}"/>
                  </a:ext>
                </a:extLst>
              </p:cNvPr>
              <p:cNvSpPr/>
              <p:nvPr/>
            </p:nvSpPr>
            <p:spPr>
              <a:xfrm>
                <a:off x="0" y="3026106"/>
                <a:ext cx="1538832" cy="218356"/>
              </a:xfrm>
              <a:prstGeom prst="rect">
                <a:avLst/>
              </a:prstGeom>
              <a:noFill/>
            </p:spPr>
            <p:txBody>
              <a:bodyPr wrap="none" numCol="1" rtlCol="0">
                <a:prstTxWarp prst="textPlain">
                  <a:avLst/>
                </a:prstTxWarp>
                <a:spAutoFit/>
              </a:bodyPr>
              <a:lstStyle/>
              <a:p>
                <a:pPr lvl="0"/>
                <a:r>
                  <a:rPr lang="en-US" altLang="zh-CN" sz="16600" dirty="0">
                    <a:solidFill>
                      <a:schemeClr val="bg1"/>
                    </a:solidFill>
                  </a:rPr>
                  <a:t>EBIS3103 Introduction </a:t>
                </a:r>
                <a:r>
                  <a:rPr lang="en-US" altLang="zh-CN" sz="16600" noProof="0" dirty="0">
                    <a:solidFill>
                      <a:schemeClr val="bg1"/>
                    </a:solidFill>
                    <a:latin typeface="+mn-lt"/>
                  </a:rPr>
                  <a:t>to</a:t>
                </a:r>
              </a:p>
            </p:txBody>
          </p:sp>
        </p:grpSp>
        <p:sp>
          <p:nvSpPr>
            <p:cNvPr id="20" name="文本框 19">
              <a:extLst>
                <a:ext uri="{FF2B5EF4-FFF2-40B4-BE49-F238E27FC236}">
                  <a16:creationId xmlns:a16="http://schemas.microsoft.com/office/drawing/2014/main" id="{4BB65396-5FAB-4043-8433-69FE61FB2DFE}"/>
                </a:ext>
              </a:extLst>
            </p:cNvPr>
            <p:cNvSpPr txBox="1"/>
            <p:nvPr userDrawn="1"/>
          </p:nvSpPr>
          <p:spPr>
            <a:xfrm>
              <a:off x="395911" y="1415353"/>
              <a:ext cx="2125322" cy="1015901"/>
            </a:xfrm>
            <a:prstGeom prst="rect">
              <a:avLst/>
            </a:prstGeom>
            <a:noFill/>
          </p:spPr>
          <p:txBody>
            <a:bodyPr wrap="none" rtlCol="0">
              <a:prstTxWarp prst="textPlain">
                <a:avLst/>
              </a:prstTxWarp>
              <a:spAutoFit/>
            </a:bodyPr>
            <a:lstStyle/>
            <a:p>
              <a:r>
                <a:rPr lang="en-US" altLang="zh-CN" sz="9600" dirty="0">
                  <a:solidFill>
                    <a:schemeClr val="bg1"/>
                  </a:solidFill>
                  <a:latin typeface="Impact" panose="020B0806030902050204" pitchFamily="34" charset="0"/>
                </a:rPr>
                <a:t>2023</a:t>
              </a:r>
              <a:endParaRPr lang="zh-CN" altLang="en-US" sz="9600" dirty="0">
                <a:solidFill>
                  <a:schemeClr val="bg1"/>
                </a:solidFill>
                <a:latin typeface="Impact" panose="020B0806030902050204" pitchFamily="34" charset="0"/>
              </a:endParaRPr>
            </a:p>
          </p:txBody>
        </p:sp>
      </p:grpSp>
      <p:cxnSp>
        <p:nvCxnSpPr>
          <p:cNvPr id="30" name="直接连接符 29">
            <a:extLst>
              <a:ext uri="{FF2B5EF4-FFF2-40B4-BE49-F238E27FC236}">
                <a16:creationId xmlns:a16="http://schemas.microsoft.com/office/drawing/2014/main" id="{029EE570-2B82-4E36-A20B-BBA650A3FEF1}"/>
              </a:ext>
            </a:extLst>
          </p:cNvPr>
          <p:cNvCxnSpPr>
            <a:cxnSpLocks/>
          </p:cNvCxnSpPr>
          <p:nvPr/>
        </p:nvCxnSpPr>
        <p:spPr>
          <a:xfrm>
            <a:off x="669925" y="5093625"/>
            <a:ext cx="518477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037" y="5654675"/>
            <a:ext cx="2447925" cy="742950"/>
          </a:xfrm>
          <a:prstGeom prst="rect">
            <a:avLst/>
          </a:prstGeom>
        </p:spPr>
      </p:pic>
      <p:sp>
        <p:nvSpPr>
          <p:cNvPr id="23" name="文本占位符 5">
            <a:extLst>
              <a:ext uri="{FF2B5EF4-FFF2-40B4-BE49-F238E27FC236}">
                <a16:creationId xmlns:a16="http://schemas.microsoft.com/office/drawing/2014/main" id="{BCDADC61-59C5-9786-F758-F747AAB72175}"/>
              </a:ext>
            </a:extLst>
          </p:cNvPr>
          <p:cNvSpPr>
            <a:spLocks noGrp="1"/>
          </p:cNvSpPr>
          <p:nvPr>
            <p:ph type="body" sz="quarter" idx="10"/>
          </p:nvPr>
        </p:nvSpPr>
        <p:spPr>
          <a:xfrm>
            <a:off x="671513" y="5561604"/>
            <a:ext cx="5424487" cy="296271"/>
          </a:xfrm>
        </p:spPr>
        <p:txBody>
          <a:bodyPr/>
          <a:lstStyle/>
          <a:p>
            <a:r>
              <a:rPr lang="en-US" altLang="zh-CN" dirty="0"/>
              <a:t>Dr. Jingzhi Zhang </a:t>
            </a:r>
          </a:p>
          <a:p>
            <a:r>
              <a:rPr lang="en-US" altLang="en-US" dirty="0"/>
              <a:t>Department of Management (EBIS </a:t>
            </a:r>
            <a:r>
              <a:rPr lang="en-US" altLang="en-US" dirty="0" err="1"/>
              <a:t>programme</a:t>
            </a:r>
            <a:r>
              <a:rPr lang="en-US" altLang="en-US" dirty="0"/>
              <a:t>)</a:t>
            </a:r>
          </a:p>
          <a:p>
            <a:r>
              <a:rPr lang="en-US" altLang="zh-CN" dirty="0"/>
              <a:t>Faculty of Business and Management</a:t>
            </a:r>
          </a:p>
        </p:txBody>
      </p:sp>
    </p:spTree>
    <p:extLst>
      <p:ext uri="{BB962C8B-B14F-4D97-AF65-F5344CB8AC3E}">
        <p14:creationId xmlns:p14="http://schemas.microsoft.com/office/powerpoint/2010/main" val="4230700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087" rIns="0" bIns="0" rtlCol="0" anchor="b">
            <a:spAutoFit/>
          </a:bodyPr>
          <a:lstStyle/>
          <a:p>
            <a:pPr marL="16933">
              <a:lnSpc>
                <a:spcPct val="100000"/>
              </a:lnSpc>
              <a:spcBef>
                <a:spcPts val="127"/>
              </a:spcBef>
            </a:pPr>
            <a:r>
              <a:rPr sz="3200" b="1" spc="-13" dirty="0"/>
              <a:t>Investigating </a:t>
            </a:r>
            <a:r>
              <a:rPr sz="3200" b="1" spc="-7" dirty="0"/>
              <a:t>Outliers – Use</a:t>
            </a:r>
            <a:r>
              <a:rPr sz="3200" b="1" spc="133" dirty="0"/>
              <a:t> </a:t>
            </a:r>
            <a:r>
              <a:rPr sz="3200" b="1" spc="-7" dirty="0"/>
              <a:t>Scatterplot</a:t>
            </a:r>
            <a:endParaRPr sz="3200" b="1" dirty="0"/>
          </a:p>
        </p:txBody>
      </p:sp>
      <p:sp>
        <p:nvSpPr>
          <p:cNvPr id="5" name="内容占位符 4">
            <a:extLst>
              <a:ext uri="{FF2B5EF4-FFF2-40B4-BE49-F238E27FC236}">
                <a16:creationId xmlns:a16="http://schemas.microsoft.com/office/drawing/2014/main" id="{9A948F05-7EC1-457F-8753-998166B7D20F}"/>
              </a:ext>
            </a:extLst>
          </p:cNvPr>
          <p:cNvSpPr>
            <a:spLocks noGrp="1"/>
          </p:cNvSpPr>
          <p:nvPr>
            <p:ph idx="1"/>
          </p:nvPr>
        </p:nvSpPr>
        <p:spPr/>
        <p:txBody>
          <a:bodyPr/>
          <a:lstStyle/>
          <a:p>
            <a:endParaRPr lang="zh-CN" altLang="en-US"/>
          </a:p>
        </p:txBody>
      </p:sp>
      <p:sp>
        <p:nvSpPr>
          <p:cNvPr id="4" name="object 4"/>
          <p:cNvSpPr txBox="1">
            <a:spLocks noGrp="1"/>
          </p:cNvSpPr>
          <p:nvPr>
            <p:ph type="sldNum" sz="quarter" idx="12"/>
          </p:nvPr>
        </p:nvSpPr>
        <p:spPr>
          <a:prstGeom prst="rect">
            <a:avLst/>
          </a:prstGeom>
        </p:spPr>
        <p:txBody>
          <a:bodyPr vert="horz" wrap="square" lIns="0" tIns="5927" rIns="0" bIns="0" rtlCol="0" anchor="ctr">
            <a:spAutoFit/>
          </a:bodyPr>
          <a:lstStyle/>
          <a:p>
            <a:pPr marL="33866">
              <a:spcBef>
                <a:spcPts val="47"/>
              </a:spcBef>
            </a:pPr>
            <a:fld id="{81D60167-4931-47E6-BA6A-407CBD079E47}" type="slidenum">
              <a:rPr dirty="0"/>
              <a:pPr marL="33866">
                <a:spcBef>
                  <a:spcPts val="47"/>
                </a:spcBef>
              </a:pPr>
              <a:t>10</a:t>
            </a:fld>
            <a:endParaRPr dirty="0"/>
          </a:p>
        </p:txBody>
      </p:sp>
      <p:sp>
        <p:nvSpPr>
          <p:cNvPr id="3" name="object 3"/>
          <p:cNvSpPr/>
          <p:nvPr/>
        </p:nvSpPr>
        <p:spPr>
          <a:xfrm>
            <a:off x="2400430" y="1364406"/>
            <a:ext cx="7263567" cy="5316809"/>
          </a:xfrm>
          <a:prstGeom prst="rect">
            <a:avLst/>
          </a:prstGeom>
          <a:blipFill>
            <a:blip r:embed="rId2" cstate="print"/>
            <a:stretch>
              <a:fillRect/>
            </a:stretch>
          </a:blipFill>
        </p:spPr>
        <p:txBody>
          <a:bodyPr wrap="square" lIns="0" tIns="0" rIns="0" bIns="0" rtlCol="0"/>
          <a:lstStyle/>
          <a:p>
            <a:endParaRPr sz="2400"/>
          </a:p>
        </p:txBody>
      </p:sp>
    </p:spTree>
    <p:extLst>
      <p:ext uri="{BB962C8B-B14F-4D97-AF65-F5344CB8AC3E}">
        <p14:creationId xmlns:p14="http://schemas.microsoft.com/office/powerpoint/2010/main" val="338820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087" rIns="0" bIns="0" rtlCol="0" anchor="b">
            <a:spAutoFit/>
          </a:bodyPr>
          <a:lstStyle/>
          <a:p>
            <a:pPr marL="16933">
              <a:lnSpc>
                <a:spcPct val="100000"/>
              </a:lnSpc>
              <a:spcBef>
                <a:spcPts val="127"/>
              </a:spcBef>
            </a:pPr>
            <a:r>
              <a:rPr sz="3200" b="1" spc="-7" dirty="0"/>
              <a:t>Investigating Outliers – Use</a:t>
            </a:r>
            <a:r>
              <a:rPr sz="3200" b="1" dirty="0"/>
              <a:t> </a:t>
            </a:r>
            <a:r>
              <a:rPr sz="3200" b="1" spc="-7" dirty="0"/>
              <a:t>Z-scores</a:t>
            </a:r>
            <a:endParaRPr sz="3200" b="1" dirty="0"/>
          </a:p>
        </p:txBody>
      </p:sp>
      <p:sp>
        <p:nvSpPr>
          <p:cNvPr id="5" name="内容占位符 4">
            <a:extLst>
              <a:ext uri="{FF2B5EF4-FFF2-40B4-BE49-F238E27FC236}">
                <a16:creationId xmlns:a16="http://schemas.microsoft.com/office/drawing/2014/main" id="{47C2473A-D5C5-48BC-95EA-8180E068DF4D}"/>
              </a:ext>
            </a:extLst>
          </p:cNvPr>
          <p:cNvSpPr>
            <a:spLocks noGrp="1"/>
          </p:cNvSpPr>
          <p:nvPr>
            <p:ph idx="1"/>
          </p:nvPr>
        </p:nvSpPr>
        <p:spPr/>
        <p:txBody>
          <a:bodyPr/>
          <a:lstStyle/>
          <a:p>
            <a:endParaRPr lang="zh-CN" altLang="en-US"/>
          </a:p>
        </p:txBody>
      </p:sp>
      <p:sp>
        <p:nvSpPr>
          <p:cNvPr id="4" name="object 4"/>
          <p:cNvSpPr txBox="1">
            <a:spLocks noGrp="1"/>
          </p:cNvSpPr>
          <p:nvPr>
            <p:ph type="sldNum" sz="quarter" idx="12"/>
          </p:nvPr>
        </p:nvSpPr>
        <p:spPr>
          <a:prstGeom prst="rect">
            <a:avLst/>
          </a:prstGeom>
        </p:spPr>
        <p:txBody>
          <a:bodyPr vert="horz" wrap="square" lIns="0" tIns="5927" rIns="0" bIns="0" rtlCol="0" anchor="ctr">
            <a:spAutoFit/>
          </a:bodyPr>
          <a:lstStyle/>
          <a:p>
            <a:pPr marL="33866">
              <a:spcBef>
                <a:spcPts val="47"/>
              </a:spcBef>
            </a:pPr>
            <a:fld id="{81D60167-4931-47E6-BA6A-407CBD079E47}" type="slidenum">
              <a:rPr dirty="0"/>
              <a:pPr marL="33866">
                <a:spcBef>
                  <a:spcPts val="47"/>
                </a:spcBef>
              </a:pPr>
              <a:t>11</a:t>
            </a:fld>
            <a:endParaRPr dirty="0"/>
          </a:p>
        </p:txBody>
      </p:sp>
      <p:sp>
        <p:nvSpPr>
          <p:cNvPr id="3" name="object 3"/>
          <p:cNvSpPr/>
          <p:nvPr/>
        </p:nvSpPr>
        <p:spPr>
          <a:xfrm>
            <a:off x="1150168" y="1842310"/>
            <a:ext cx="9399299" cy="3322355"/>
          </a:xfrm>
          <a:prstGeom prst="rect">
            <a:avLst/>
          </a:prstGeom>
          <a:blipFill>
            <a:blip r:embed="rId2" cstate="print"/>
            <a:stretch>
              <a:fillRect/>
            </a:stretch>
          </a:blipFill>
        </p:spPr>
        <p:txBody>
          <a:bodyPr wrap="square" lIns="0" tIns="0" rIns="0" bIns="0" rtlCol="0"/>
          <a:lstStyle/>
          <a:p>
            <a:endParaRPr sz="2400"/>
          </a:p>
        </p:txBody>
      </p:sp>
    </p:spTree>
    <p:extLst>
      <p:ext uri="{BB962C8B-B14F-4D97-AF65-F5344CB8AC3E}">
        <p14:creationId xmlns:p14="http://schemas.microsoft.com/office/powerpoint/2010/main" val="201701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087" rIns="0" bIns="0" rtlCol="0" anchor="b">
            <a:spAutoFit/>
          </a:bodyPr>
          <a:lstStyle/>
          <a:p>
            <a:pPr marL="16933">
              <a:lnSpc>
                <a:spcPct val="100000"/>
              </a:lnSpc>
              <a:spcBef>
                <a:spcPts val="127"/>
              </a:spcBef>
            </a:pPr>
            <a:r>
              <a:rPr sz="3733" spc="-7" dirty="0"/>
              <a:t>What do you do with</a:t>
            </a:r>
            <a:r>
              <a:rPr sz="3733" spc="7" dirty="0"/>
              <a:t> </a:t>
            </a:r>
            <a:r>
              <a:rPr sz="3733" spc="-7" dirty="0"/>
              <a:t>outliers?</a:t>
            </a:r>
            <a:endParaRPr sz="3733" dirty="0"/>
          </a:p>
        </p:txBody>
      </p:sp>
      <p:sp>
        <p:nvSpPr>
          <p:cNvPr id="5" name="内容占位符 4">
            <a:extLst>
              <a:ext uri="{FF2B5EF4-FFF2-40B4-BE49-F238E27FC236}">
                <a16:creationId xmlns:a16="http://schemas.microsoft.com/office/drawing/2014/main" id="{8706A048-39D5-4DD0-9EDA-8EE1F0FCF271}"/>
              </a:ext>
            </a:extLst>
          </p:cNvPr>
          <p:cNvSpPr>
            <a:spLocks noGrp="1"/>
          </p:cNvSpPr>
          <p:nvPr>
            <p:ph idx="1"/>
          </p:nvPr>
        </p:nvSpPr>
        <p:spPr/>
        <p:txBody>
          <a:bodyPr/>
          <a:lstStyle/>
          <a:p>
            <a:endParaRPr lang="zh-CN" altLang="en-US"/>
          </a:p>
        </p:txBody>
      </p:sp>
      <p:sp>
        <p:nvSpPr>
          <p:cNvPr id="4" name="Slide Number Placeholder 3">
            <a:extLst>
              <a:ext uri="{FF2B5EF4-FFF2-40B4-BE49-F238E27FC236}">
                <a16:creationId xmlns:a16="http://schemas.microsoft.com/office/drawing/2014/main" id="{47C1DF44-02DD-D4C5-480B-206509E705F2}"/>
              </a:ext>
            </a:extLst>
          </p:cNvPr>
          <p:cNvSpPr>
            <a:spLocks noGrp="1"/>
          </p:cNvSpPr>
          <p:nvPr>
            <p:ph type="sldNum" sz="quarter" idx="12"/>
          </p:nvPr>
        </p:nvSpPr>
        <p:spPr/>
        <p:txBody>
          <a:bodyPr/>
          <a:lstStyle/>
          <a:p>
            <a:fld id="{200B2350-5261-4F5C-9DF5-EF0D264FC8D2}" type="slidenum">
              <a:rPr lang="en-US" smtClean="0"/>
              <a:pPr/>
              <a:t>12</a:t>
            </a:fld>
            <a:endParaRPr lang="en-US" dirty="0"/>
          </a:p>
        </p:txBody>
      </p:sp>
      <p:sp>
        <p:nvSpPr>
          <p:cNvPr id="3" name="object 3"/>
          <p:cNvSpPr txBox="1"/>
          <p:nvPr/>
        </p:nvSpPr>
        <p:spPr>
          <a:xfrm>
            <a:off x="787268" y="2037417"/>
            <a:ext cx="10423984" cy="2982804"/>
          </a:xfrm>
          <a:prstGeom prst="rect">
            <a:avLst/>
          </a:prstGeom>
        </p:spPr>
        <p:txBody>
          <a:bodyPr vert="horz" wrap="square" lIns="0" tIns="17780" rIns="0" bIns="0" rtlCol="0">
            <a:spAutoFit/>
          </a:bodyPr>
          <a:lstStyle/>
          <a:p>
            <a:pPr marL="359824" indent="-342891">
              <a:spcBef>
                <a:spcPts val="140"/>
              </a:spcBef>
              <a:buSzPct val="90000"/>
              <a:buFont typeface="Courier New"/>
              <a:buChar char="●"/>
              <a:tabLst>
                <a:tab pos="360671" algn="l"/>
              </a:tabLst>
            </a:pPr>
            <a:r>
              <a:rPr sz="2667" dirty="0">
                <a:latin typeface="Tahoma"/>
                <a:cs typeface="Tahoma"/>
              </a:rPr>
              <a:t>Leave </a:t>
            </a:r>
            <a:r>
              <a:rPr sz="2667" spc="-7" dirty="0">
                <a:latin typeface="Tahoma"/>
                <a:cs typeface="Tahoma"/>
              </a:rPr>
              <a:t>them </a:t>
            </a:r>
            <a:r>
              <a:rPr sz="2667" dirty="0">
                <a:latin typeface="Tahoma"/>
                <a:cs typeface="Tahoma"/>
              </a:rPr>
              <a:t>in the data if it is</a:t>
            </a:r>
            <a:r>
              <a:rPr sz="2667" spc="-87" dirty="0">
                <a:latin typeface="Tahoma"/>
                <a:cs typeface="Tahoma"/>
              </a:rPr>
              <a:t> </a:t>
            </a:r>
            <a:r>
              <a:rPr sz="2667" dirty="0">
                <a:latin typeface="Tahoma"/>
                <a:cs typeface="Tahoma"/>
              </a:rPr>
              <a:t>important</a:t>
            </a:r>
          </a:p>
          <a:p>
            <a:pPr>
              <a:spcBef>
                <a:spcPts val="53"/>
              </a:spcBef>
              <a:buFont typeface="Courier New"/>
              <a:buChar char="●"/>
            </a:pPr>
            <a:endParaRPr lang="en-US" sz="2733" dirty="0">
              <a:latin typeface="Times New Roman"/>
              <a:cs typeface="Times New Roman"/>
            </a:endParaRPr>
          </a:p>
          <a:p>
            <a:pPr>
              <a:spcBef>
                <a:spcPts val="53"/>
              </a:spcBef>
              <a:buFont typeface="Courier New"/>
              <a:buChar char="●"/>
            </a:pPr>
            <a:endParaRPr sz="2733" dirty="0">
              <a:latin typeface="Times New Roman"/>
              <a:cs typeface="Times New Roman"/>
            </a:endParaRPr>
          </a:p>
          <a:p>
            <a:pPr marL="359824" indent="-342891">
              <a:buSzPct val="90000"/>
              <a:buFont typeface="Courier New"/>
              <a:buChar char="●"/>
              <a:tabLst>
                <a:tab pos="360671" algn="l"/>
              </a:tabLst>
            </a:pPr>
            <a:r>
              <a:rPr sz="2667" dirty="0">
                <a:latin typeface="Tahoma"/>
                <a:cs typeface="Tahoma"/>
              </a:rPr>
              <a:t>Remove </a:t>
            </a:r>
            <a:r>
              <a:rPr sz="2667" spc="-7" dirty="0">
                <a:latin typeface="Tahoma"/>
                <a:cs typeface="Tahoma"/>
              </a:rPr>
              <a:t>them </a:t>
            </a:r>
            <a:r>
              <a:rPr sz="2667" dirty="0">
                <a:latin typeface="Tahoma"/>
                <a:cs typeface="Tahoma"/>
              </a:rPr>
              <a:t>if they are</a:t>
            </a:r>
            <a:r>
              <a:rPr lang="en-US" sz="2667" dirty="0">
                <a:latin typeface="Tahoma"/>
                <a:cs typeface="Tahoma"/>
              </a:rPr>
              <a:t> (significantly)</a:t>
            </a:r>
            <a:r>
              <a:rPr sz="2667" dirty="0">
                <a:latin typeface="Tahoma"/>
                <a:cs typeface="Tahoma"/>
              </a:rPr>
              <a:t> </a:t>
            </a:r>
            <a:r>
              <a:rPr sz="2667" spc="-7" dirty="0">
                <a:latin typeface="Tahoma"/>
                <a:cs typeface="Tahoma"/>
              </a:rPr>
              <a:t>different from the</a:t>
            </a:r>
            <a:r>
              <a:rPr sz="2667" spc="-80" dirty="0">
                <a:latin typeface="Tahoma"/>
                <a:cs typeface="Tahoma"/>
              </a:rPr>
              <a:t> </a:t>
            </a:r>
            <a:r>
              <a:rPr sz="2667" spc="-7" dirty="0">
                <a:latin typeface="Tahoma"/>
                <a:cs typeface="Tahoma"/>
              </a:rPr>
              <a:t>rest</a:t>
            </a:r>
            <a:endParaRPr sz="2667" dirty="0">
              <a:latin typeface="Tahoma"/>
              <a:cs typeface="Tahoma"/>
            </a:endParaRPr>
          </a:p>
          <a:p>
            <a:pPr>
              <a:spcBef>
                <a:spcPts val="60"/>
              </a:spcBef>
              <a:buFont typeface="Courier New"/>
              <a:buChar char="●"/>
            </a:pPr>
            <a:endParaRPr lang="en-US" sz="2733" dirty="0">
              <a:latin typeface="Times New Roman"/>
              <a:cs typeface="Times New Roman"/>
            </a:endParaRPr>
          </a:p>
          <a:p>
            <a:pPr>
              <a:spcBef>
                <a:spcPts val="60"/>
              </a:spcBef>
              <a:buFont typeface="Courier New"/>
              <a:buChar char="●"/>
            </a:pPr>
            <a:endParaRPr sz="2733" dirty="0">
              <a:latin typeface="Times New Roman"/>
              <a:cs typeface="Times New Roman"/>
            </a:endParaRPr>
          </a:p>
          <a:p>
            <a:pPr marL="359824" indent="-342891">
              <a:buSzPct val="90000"/>
              <a:buFont typeface="Courier New"/>
              <a:buChar char="●"/>
              <a:tabLst>
                <a:tab pos="360671" algn="l"/>
              </a:tabLst>
            </a:pPr>
            <a:r>
              <a:rPr sz="2667" dirty="0">
                <a:latin typeface="Tahoma"/>
                <a:cs typeface="Tahoma"/>
              </a:rPr>
              <a:t>Correct </a:t>
            </a:r>
            <a:r>
              <a:rPr sz="2667" spc="-7" dirty="0">
                <a:latin typeface="Tahoma"/>
                <a:cs typeface="Tahoma"/>
              </a:rPr>
              <a:t>error </a:t>
            </a:r>
            <a:r>
              <a:rPr sz="2667" dirty="0">
                <a:latin typeface="Tahoma"/>
                <a:cs typeface="Tahoma"/>
              </a:rPr>
              <a:t>in data</a:t>
            </a:r>
            <a:r>
              <a:rPr sz="2667" spc="-20" dirty="0">
                <a:latin typeface="Tahoma"/>
                <a:cs typeface="Tahoma"/>
              </a:rPr>
              <a:t> </a:t>
            </a:r>
            <a:r>
              <a:rPr sz="2667" spc="-7" dirty="0">
                <a:latin typeface="Tahoma"/>
                <a:cs typeface="Tahoma"/>
              </a:rPr>
              <a:t>entry</a:t>
            </a:r>
            <a:endParaRPr sz="2667" dirty="0">
              <a:latin typeface="Tahoma"/>
              <a:cs typeface="Tahoma"/>
            </a:endParaRPr>
          </a:p>
        </p:txBody>
      </p:sp>
    </p:spTree>
    <p:extLst>
      <p:ext uri="{BB962C8B-B14F-4D97-AF65-F5344CB8AC3E}">
        <p14:creationId xmlns:p14="http://schemas.microsoft.com/office/powerpoint/2010/main" val="593051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a:extLst>
              <a:ext uri="{FF2B5EF4-FFF2-40B4-BE49-F238E27FC236}">
                <a16:creationId xmlns:a16="http://schemas.microsoft.com/office/drawing/2014/main" id="{C2BBCB73-210A-44E2-B0B7-09A6B5DB577C}"/>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27344" b="27344"/>
          <a:stretch>
            <a:fillRect/>
          </a:stretch>
        </p:blipFill>
        <p:spPr/>
      </p:pic>
      <p:sp>
        <p:nvSpPr>
          <p:cNvPr id="9" name="文本占位符 8">
            <a:extLst>
              <a:ext uri="{FF2B5EF4-FFF2-40B4-BE49-F238E27FC236}">
                <a16:creationId xmlns:a16="http://schemas.microsoft.com/office/drawing/2014/main" id="{FBB32C2E-8A91-4DDE-B3F4-3484FFCF4C1C}"/>
              </a:ext>
            </a:extLst>
          </p:cNvPr>
          <p:cNvSpPr>
            <a:spLocks noGrp="1"/>
          </p:cNvSpPr>
          <p:nvPr>
            <p:ph type="body" sz="quarter" idx="13"/>
          </p:nvPr>
        </p:nvSpPr>
        <p:spPr/>
        <p:txBody>
          <a:bodyPr/>
          <a:lstStyle/>
          <a:p>
            <a:pPr marL="0" indent="0">
              <a:buNone/>
            </a:pPr>
            <a:endParaRPr lang="zh-CN" altLang="en-US" dirty="0"/>
          </a:p>
        </p:txBody>
      </p:sp>
      <p:sp>
        <p:nvSpPr>
          <p:cNvPr id="12" name="文本框 11">
            <a:extLst>
              <a:ext uri="{FF2B5EF4-FFF2-40B4-BE49-F238E27FC236}">
                <a16:creationId xmlns:a16="http://schemas.microsoft.com/office/drawing/2014/main" id="{7140738B-F48E-4914-B96B-1C21D802695D}"/>
              </a:ext>
            </a:extLst>
          </p:cNvPr>
          <p:cNvSpPr txBox="1"/>
          <p:nvPr/>
        </p:nvSpPr>
        <p:spPr>
          <a:xfrm>
            <a:off x="1289805" y="2426532"/>
            <a:ext cx="6057722" cy="900579"/>
          </a:xfrm>
          <a:prstGeom prst="rect">
            <a:avLst/>
          </a:prstGeom>
          <a:noFill/>
        </p:spPr>
        <p:txBody>
          <a:bodyPr wrap="none" rtlCol="0">
            <a:prstTxWarp prst="textPlain">
              <a:avLst>
                <a:gd name="adj" fmla="val 50001"/>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Thank You For Listening</a:t>
            </a:r>
            <a:endParaRPr lang="zh-CN" altLang="en-US" spc="100" dirty="0">
              <a:solidFill>
                <a:schemeClr val="bg1"/>
              </a:solidFill>
              <a:latin typeface="Impact" panose="020B0806030902050204" pitchFamily="34" charset="0"/>
              <a:cs typeface="Arial" panose="020B0604020202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2563" y="6115050"/>
            <a:ext cx="2447925" cy="742950"/>
          </a:xfrm>
          <a:prstGeom prst="rect">
            <a:avLst/>
          </a:prstGeom>
        </p:spPr>
      </p:pic>
    </p:spTree>
    <p:extLst>
      <p:ext uri="{BB962C8B-B14F-4D97-AF65-F5344CB8AC3E}">
        <p14:creationId xmlns:p14="http://schemas.microsoft.com/office/powerpoint/2010/main" val="360044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pic>
        <p:nvPicPr>
          <p:cNvPr id="5" name="Picture 4">
            <a:extLst>
              <a:ext uri="{FF2B5EF4-FFF2-40B4-BE49-F238E27FC236}">
                <a16:creationId xmlns:a16="http://schemas.microsoft.com/office/drawing/2014/main" id="{CC343EED-4F48-9FCA-7395-4EF40FD3672D}"/>
              </a:ext>
            </a:extLst>
          </p:cNvPr>
          <p:cNvPicPr>
            <a:picLocks noChangeAspect="1"/>
          </p:cNvPicPr>
          <p:nvPr/>
        </p:nvPicPr>
        <p:blipFill>
          <a:blip r:embed="rId3"/>
          <a:stretch>
            <a:fillRect/>
          </a:stretch>
        </p:blipFill>
        <p:spPr>
          <a:xfrm>
            <a:off x="340363" y="3188472"/>
            <a:ext cx="8795202" cy="3352972"/>
          </a:xfrm>
          <a:prstGeom prst="rect">
            <a:avLst/>
          </a:prstGeom>
        </p:spPr>
      </p:pic>
      <p:sp>
        <p:nvSpPr>
          <p:cNvPr id="601" name="Google Shape;601;p61"/>
          <p:cNvSpPr txBox="1">
            <a:spLocks noGrp="1"/>
          </p:cNvSpPr>
          <p:nvPr>
            <p:ph type="title"/>
          </p:nvPr>
        </p:nvSpPr>
        <p:spPr>
          <a:prstGeom prst="rect">
            <a:avLst/>
          </a:prstGeom>
          <a:noFill/>
          <a:ln>
            <a:noFill/>
          </a:ln>
        </p:spPr>
        <p:txBody>
          <a:bodyPr spcFirstLastPara="1" vert="horz" wrap="square" lIns="0" tIns="91425" rIns="0" bIns="0" rtlCol="0" anchor="b" anchorCtr="0">
            <a:noAutofit/>
          </a:bodyPr>
          <a:lstStyle/>
          <a:p>
            <a:r>
              <a:rPr lang="en-US" dirty="0">
                <a:solidFill>
                  <a:schemeClr val="tx1"/>
                </a:solidFill>
              </a:rPr>
              <a:t>Using the Descriptive Statistics Tool</a:t>
            </a:r>
            <a:endParaRPr dirty="0">
              <a:solidFill>
                <a:schemeClr val="tx1"/>
              </a:solidFill>
            </a:endParaRPr>
          </a:p>
        </p:txBody>
      </p:sp>
      <p:sp>
        <p:nvSpPr>
          <p:cNvPr id="2" name="内容占位符 1">
            <a:extLst>
              <a:ext uri="{FF2B5EF4-FFF2-40B4-BE49-F238E27FC236}">
                <a16:creationId xmlns:a16="http://schemas.microsoft.com/office/drawing/2014/main" id="{0A7DCA5F-757F-4E6B-9C06-C89CC5A70E6D}"/>
              </a:ext>
            </a:extLst>
          </p:cNvPr>
          <p:cNvSpPr>
            <a:spLocks noGrp="1"/>
          </p:cNvSpPr>
          <p:nvPr>
            <p:ph idx="1"/>
          </p:nvPr>
        </p:nvSpPr>
        <p:spPr/>
        <p:txBody>
          <a:bodyPr/>
          <a:lstStyle/>
          <a:p>
            <a:endParaRPr lang="zh-CN" altLang="en-US"/>
          </a:p>
        </p:txBody>
      </p:sp>
      <p:sp>
        <p:nvSpPr>
          <p:cNvPr id="3" name="Slide Number Placeholder 2">
            <a:extLst>
              <a:ext uri="{FF2B5EF4-FFF2-40B4-BE49-F238E27FC236}">
                <a16:creationId xmlns:a16="http://schemas.microsoft.com/office/drawing/2014/main" id="{EFAED636-EAC6-2C62-C8EC-E447BA2CDFAB}"/>
              </a:ext>
            </a:extLst>
          </p:cNvPr>
          <p:cNvSpPr>
            <a:spLocks noGrp="1"/>
          </p:cNvSpPr>
          <p:nvPr>
            <p:ph type="sldNum" sz="quarter" idx="12"/>
          </p:nvPr>
        </p:nvSpPr>
        <p:spPr/>
        <p:txBody>
          <a:bodyPr/>
          <a:lstStyle/>
          <a:p>
            <a:fld id="{00000000-1234-1234-1234-123412341234}" type="slidenum">
              <a:rPr lang="en-US" smtClean="0"/>
              <a:pPr/>
              <a:t>2</a:t>
            </a:fld>
            <a:endParaRPr lang="en-US"/>
          </a:p>
        </p:txBody>
      </p:sp>
      <p:pic>
        <p:nvPicPr>
          <p:cNvPr id="603" name="Google Shape;603;p61" descr="A spreadsheet lists analysis results of the purchase orders data. For cost per order and A P terms data, the results include the following: mean, standard error, median, mode, standard deviation, sample variance, kurtosis, skewness, range, minimum, maximum, sum, and count."/>
          <p:cNvPicPr preferRelativeResize="0"/>
          <p:nvPr/>
        </p:nvPicPr>
        <p:blipFill rotWithShape="1">
          <a:blip r:embed="rId4">
            <a:alphaModFix/>
          </a:blip>
          <a:srcRect/>
          <a:stretch/>
        </p:blipFill>
        <p:spPr>
          <a:xfrm>
            <a:off x="6433668" y="920770"/>
            <a:ext cx="5594460" cy="3339976"/>
          </a:xfrm>
          <a:prstGeom prst="rect">
            <a:avLst/>
          </a:prstGeom>
          <a:noFill/>
          <a:ln>
            <a:noFill/>
          </a:ln>
        </p:spPr>
      </p:pic>
      <p:sp>
        <p:nvSpPr>
          <p:cNvPr id="6" name="Rectangle 2"/>
          <p:cNvSpPr>
            <a:spLocks noChangeArrowheads="1"/>
          </p:cNvSpPr>
          <p:nvPr/>
        </p:nvSpPr>
        <p:spPr bwMode="auto">
          <a:xfrm>
            <a:off x="1459149" y="2113079"/>
            <a:ext cx="3106620" cy="677108"/>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a:ln>
                  <a:noFill/>
                </a:ln>
                <a:solidFill>
                  <a:srgbClr val="121212"/>
                </a:solidFill>
                <a:effectLst/>
                <a:latin typeface="Arial Unicode MS" panose="020B0604020202020204" pitchFamily="34" charset="-122"/>
                <a:ea typeface="Menlo"/>
              </a:rPr>
              <a:t>describe(d</a:t>
            </a:r>
            <a:r>
              <a:rPr kumimoji="0" lang="en-US" altLang="zh-CN" sz="3600" b="0" i="0" u="none" strike="noStrike" cap="none" normalizeH="0" baseline="0" dirty="0" err="1">
                <a:ln>
                  <a:noFill/>
                </a:ln>
                <a:solidFill>
                  <a:srgbClr val="121212"/>
                </a:solidFill>
                <a:effectLst/>
                <a:latin typeface="Arial Unicode MS" panose="020B0604020202020204" pitchFamily="34" charset="-122"/>
                <a:ea typeface="Menlo"/>
              </a:rPr>
              <a:t>ata</a:t>
            </a:r>
            <a:r>
              <a:rPr kumimoji="0" lang="zh-CN" altLang="zh-CN" sz="3600" b="0" i="0" u="none" strike="noStrike" cap="none" normalizeH="0" baseline="0" dirty="0">
                <a:ln>
                  <a:noFill/>
                </a:ln>
                <a:solidFill>
                  <a:srgbClr val="121212"/>
                </a:solidFill>
                <a:effectLst/>
                <a:latin typeface="Arial Unicode MS" panose="020B0604020202020204" pitchFamily="34" charset="-122"/>
                <a:ea typeface="Menlo"/>
              </a:rPr>
              <a:t>)</a:t>
            </a:r>
            <a:r>
              <a:rPr kumimoji="0" lang="zh-CN" altLang="zh-CN" sz="4400" b="0" i="0" u="none" strike="noStrike" cap="none" normalizeH="0" baseline="0" dirty="0">
                <a:ln>
                  <a:noFill/>
                </a:ln>
                <a:solidFill>
                  <a:schemeClr val="tx1"/>
                </a:solidFill>
                <a:effectLst/>
              </a:rPr>
              <a:t> </a:t>
            </a:r>
            <a:endParaRPr kumimoji="0" lang="zh-CN" altLang="zh-CN" sz="6600" b="0" i="0" u="none" strike="noStrike" cap="none" normalizeH="0" baseline="0" dirty="0">
              <a:ln>
                <a:noFill/>
              </a:ln>
              <a:solidFill>
                <a:schemeClr val="tx1"/>
              </a:solidFill>
              <a:effectLst/>
              <a:latin typeface="Arial" panose="020B0604020202020204" pitchFamily="34" charset="0"/>
            </a:endParaRPr>
          </a:p>
        </p:txBody>
      </p:sp>
      <p:sp>
        <p:nvSpPr>
          <p:cNvPr id="7" name="TextBox 6"/>
          <p:cNvSpPr txBox="1"/>
          <p:nvPr/>
        </p:nvSpPr>
        <p:spPr>
          <a:xfrm>
            <a:off x="1389700" y="1623711"/>
            <a:ext cx="2829271" cy="369332"/>
          </a:xfrm>
          <a:prstGeom prst="rect">
            <a:avLst/>
          </a:prstGeom>
          <a:noFill/>
        </p:spPr>
        <p:txBody>
          <a:bodyPr wrap="square" rtlCol="0">
            <a:spAutoFit/>
          </a:bodyPr>
          <a:lstStyle/>
          <a:p>
            <a:r>
              <a:rPr lang="en-US" altLang="zh-CN" dirty="0"/>
              <a:t>R (req. psych package)</a:t>
            </a:r>
            <a:r>
              <a:rPr lang="zh-CN" altLang="en-US" dirty="0"/>
              <a:t>： </a:t>
            </a:r>
          </a:p>
        </p:txBody>
      </p:sp>
    </p:spTree>
    <p:extLst>
      <p:ext uri="{BB962C8B-B14F-4D97-AF65-F5344CB8AC3E}">
        <p14:creationId xmlns:p14="http://schemas.microsoft.com/office/powerpoint/2010/main" val="357301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087" rIns="0" bIns="0" rtlCol="0" anchor="b">
            <a:spAutoFit/>
          </a:bodyPr>
          <a:lstStyle/>
          <a:p>
            <a:pPr marL="16933">
              <a:lnSpc>
                <a:spcPct val="100000"/>
              </a:lnSpc>
              <a:spcBef>
                <a:spcPts val="127"/>
              </a:spcBef>
            </a:pPr>
            <a:r>
              <a:rPr sz="3200" b="1" spc="-13" dirty="0"/>
              <a:t>Descriptive Statistics </a:t>
            </a:r>
            <a:r>
              <a:rPr sz="3200" b="1" spc="-7" dirty="0"/>
              <a:t>for Grouped</a:t>
            </a:r>
            <a:r>
              <a:rPr sz="3200" b="1" spc="113" dirty="0"/>
              <a:t> </a:t>
            </a:r>
            <a:r>
              <a:rPr sz="3200" b="1" spc="-13" dirty="0"/>
              <a:t>Data</a:t>
            </a:r>
            <a:endParaRPr sz="3200" b="1" dirty="0"/>
          </a:p>
        </p:txBody>
      </p:sp>
      <p:sp>
        <p:nvSpPr>
          <p:cNvPr id="6" name="内容占位符 5">
            <a:extLst>
              <a:ext uri="{FF2B5EF4-FFF2-40B4-BE49-F238E27FC236}">
                <a16:creationId xmlns:a16="http://schemas.microsoft.com/office/drawing/2014/main" id="{927646C2-B7A1-48AD-94E9-F76FDA1FA71C}"/>
              </a:ext>
            </a:extLst>
          </p:cNvPr>
          <p:cNvSpPr>
            <a:spLocks noGrp="1"/>
          </p:cNvSpPr>
          <p:nvPr>
            <p:ph idx="1"/>
          </p:nvPr>
        </p:nvSpPr>
        <p:spPr/>
        <p:txBody>
          <a:bodyPr/>
          <a:lstStyle/>
          <a:p>
            <a:endParaRPr lang="zh-CN" altLang="en-US"/>
          </a:p>
        </p:txBody>
      </p:sp>
      <p:sp>
        <p:nvSpPr>
          <p:cNvPr id="4" name="object 4"/>
          <p:cNvSpPr txBox="1">
            <a:spLocks noGrp="1"/>
          </p:cNvSpPr>
          <p:nvPr>
            <p:ph type="sldNum" sz="quarter" idx="12"/>
          </p:nvPr>
        </p:nvSpPr>
        <p:spPr>
          <a:prstGeom prst="rect">
            <a:avLst/>
          </a:prstGeom>
        </p:spPr>
        <p:txBody>
          <a:bodyPr vert="horz" wrap="square" lIns="0" tIns="5927" rIns="0" bIns="0" rtlCol="0" anchor="ctr">
            <a:spAutoFit/>
          </a:bodyPr>
          <a:lstStyle/>
          <a:p>
            <a:pPr marL="33866">
              <a:spcBef>
                <a:spcPts val="47"/>
              </a:spcBef>
            </a:pPr>
            <a:fld id="{81D60167-4931-47E6-BA6A-407CBD079E47}" type="slidenum">
              <a:rPr dirty="0"/>
              <a:pPr marL="33866">
                <a:spcBef>
                  <a:spcPts val="47"/>
                </a:spcBef>
              </a:pPr>
              <a:t>3</a:t>
            </a:fld>
            <a:endParaRPr dirty="0"/>
          </a:p>
        </p:txBody>
      </p:sp>
      <p:sp>
        <p:nvSpPr>
          <p:cNvPr id="3" name="object 3"/>
          <p:cNvSpPr/>
          <p:nvPr/>
        </p:nvSpPr>
        <p:spPr>
          <a:xfrm>
            <a:off x="1136335" y="1221377"/>
            <a:ext cx="9919330" cy="4415245"/>
          </a:xfrm>
          <a:prstGeom prst="rect">
            <a:avLst/>
          </a:prstGeom>
          <a:blipFill>
            <a:blip r:embed="rId2" cstate="print"/>
            <a:stretch>
              <a:fillRect/>
            </a:stretch>
          </a:blipFill>
        </p:spPr>
        <p:txBody>
          <a:bodyPr wrap="square" lIns="0" tIns="0" rIns="0" bIns="0" rtlCol="0"/>
          <a:lstStyle/>
          <a:p>
            <a:endParaRPr sz="2400"/>
          </a:p>
        </p:txBody>
      </p:sp>
      <p:sp>
        <p:nvSpPr>
          <p:cNvPr id="5" name="TextBox 4">
            <a:extLst>
              <a:ext uri="{FF2B5EF4-FFF2-40B4-BE49-F238E27FC236}">
                <a16:creationId xmlns:a16="http://schemas.microsoft.com/office/drawing/2014/main" id="{EB8E36AC-772F-8525-DB88-A4D18FF6AAFD}"/>
              </a:ext>
            </a:extLst>
          </p:cNvPr>
          <p:cNvSpPr txBox="1"/>
          <p:nvPr/>
        </p:nvSpPr>
        <p:spPr>
          <a:xfrm>
            <a:off x="921775" y="5917053"/>
            <a:ext cx="7602793" cy="830997"/>
          </a:xfrm>
          <a:prstGeom prst="rect">
            <a:avLst/>
          </a:prstGeom>
          <a:noFill/>
        </p:spPr>
        <p:txBody>
          <a:bodyPr wrap="square" rtlCol="0">
            <a:spAutoFit/>
          </a:bodyPr>
          <a:lstStyle/>
          <a:p>
            <a:pPr marL="285750" indent="-285750">
              <a:buFont typeface="Arial" panose="020B0604020202020204" pitchFamily="34" charset="0"/>
              <a:buChar char="•"/>
            </a:pPr>
            <a:r>
              <a:rPr lang="en-US" altLang="ko-KR" sz="2400" dirty="0"/>
              <a:t>You can also use psych package:</a:t>
            </a:r>
          </a:p>
          <a:p>
            <a:r>
              <a:rPr lang="en-US" altLang="ko-KR" sz="2400" dirty="0"/>
              <a:t>   </a:t>
            </a:r>
            <a:r>
              <a:rPr lang="en-US" altLang="ko-KR" sz="2400" dirty="0" err="1"/>
              <a:t>describeBy</a:t>
            </a:r>
            <a:r>
              <a:rPr lang="en-US" altLang="ko-KR" sz="2400" dirty="0"/>
              <a:t>(data, group = group data)</a:t>
            </a:r>
            <a:endParaRPr lang="ko-KR" altLang="en-US" sz="2400" dirty="0"/>
          </a:p>
        </p:txBody>
      </p:sp>
    </p:spTree>
    <p:extLst>
      <p:ext uri="{BB962C8B-B14F-4D97-AF65-F5344CB8AC3E}">
        <p14:creationId xmlns:p14="http://schemas.microsoft.com/office/powerpoint/2010/main" val="259509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355" y="2250832"/>
            <a:ext cx="10850563" cy="1028699"/>
          </a:xfrm>
          <a:prstGeom prst="rect">
            <a:avLst/>
          </a:prstGeom>
        </p:spPr>
        <p:txBody>
          <a:bodyPr vert="horz" wrap="square" lIns="0" tIns="16087" rIns="0" bIns="0" rtlCol="0" anchor="b">
            <a:spAutoFit/>
          </a:bodyPr>
          <a:lstStyle/>
          <a:p>
            <a:pPr marL="16933" algn="ctr">
              <a:lnSpc>
                <a:spcPct val="100000"/>
              </a:lnSpc>
              <a:spcBef>
                <a:spcPts val="127"/>
              </a:spcBef>
            </a:pPr>
            <a:r>
              <a:rPr lang="en-US" altLang="zh-CN" sz="4000" dirty="0"/>
              <a:t>Measures of Association</a:t>
            </a:r>
            <a:endParaRPr lang="en-US" spc="-7" dirty="0"/>
          </a:p>
        </p:txBody>
      </p:sp>
      <p:sp>
        <p:nvSpPr>
          <p:cNvPr id="3" name="object 3"/>
          <p:cNvSpPr txBox="1">
            <a:spLocks noGrp="1"/>
          </p:cNvSpPr>
          <p:nvPr>
            <p:ph type="sldNum" sz="quarter" idx="12"/>
          </p:nvPr>
        </p:nvSpPr>
        <p:spPr>
          <a:prstGeom prst="rect">
            <a:avLst/>
          </a:prstGeom>
        </p:spPr>
        <p:txBody>
          <a:bodyPr vert="horz" wrap="square" lIns="0" tIns="5927" rIns="0" bIns="0" rtlCol="0" anchor="ctr">
            <a:spAutoFit/>
          </a:bodyPr>
          <a:lstStyle/>
          <a:p>
            <a:pPr marL="33866">
              <a:spcBef>
                <a:spcPts val="47"/>
              </a:spcBef>
            </a:pPr>
            <a:fld id="{81D60167-4931-47E6-BA6A-407CBD079E47}" type="slidenum">
              <a:rPr dirty="0"/>
              <a:pPr marL="33866">
                <a:spcBef>
                  <a:spcPts val="47"/>
                </a:spcBef>
              </a:pPr>
              <a:t>4</a:t>
            </a:fld>
            <a:endParaRPr dirty="0"/>
          </a:p>
        </p:txBody>
      </p:sp>
    </p:spTree>
    <p:extLst>
      <p:ext uri="{BB962C8B-B14F-4D97-AF65-F5344CB8AC3E}">
        <p14:creationId xmlns:p14="http://schemas.microsoft.com/office/powerpoint/2010/main" val="272574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087" rIns="0" bIns="0" rtlCol="0" anchor="b">
            <a:spAutoFit/>
          </a:bodyPr>
          <a:lstStyle/>
          <a:p>
            <a:pPr marL="16933">
              <a:lnSpc>
                <a:spcPct val="100000"/>
              </a:lnSpc>
              <a:spcBef>
                <a:spcPts val="127"/>
              </a:spcBef>
            </a:pPr>
            <a:r>
              <a:rPr lang="en-US" altLang="zh-CN" dirty="0"/>
              <a:t>Pearson</a:t>
            </a:r>
            <a:r>
              <a:rPr lang="zh-CN" altLang="en-US" dirty="0"/>
              <a:t>，</a:t>
            </a:r>
            <a:r>
              <a:rPr lang="en-US" altLang="zh-CN" dirty="0"/>
              <a:t>Spearman and Kendall (1/4)</a:t>
            </a:r>
            <a:endParaRPr dirty="0"/>
          </a:p>
        </p:txBody>
      </p:sp>
      <p:sp>
        <p:nvSpPr>
          <p:cNvPr id="3" name="内容占位符 2">
            <a:extLst>
              <a:ext uri="{FF2B5EF4-FFF2-40B4-BE49-F238E27FC236}">
                <a16:creationId xmlns:a16="http://schemas.microsoft.com/office/drawing/2014/main" id="{0DC2DE5A-DE42-49A5-8CE8-DE8D42AE1CC4}"/>
              </a:ext>
            </a:extLst>
          </p:cNvPr>
          <p:cNvSpPr>
            <a:spLocks noGrp="1"/>
          </p:cNvSpPr>
          <p:nvPr>
            <p:ph idx="1"/>
          </p:nvPr>
        </p:nvSpPr>
        <p:spPr/>
        <p:txBody>
          <a:bodyPr/>
          <a:lstStyle/>
          <a:p>
            <a:endParaRPr lang="zh-CN" altLang="en-US"/>
          </a:p>
        </p:txBody>
      </p:sp>
      <p:sp>
        <p:nvSpPr>
          <p:cNvPr id="4" name="object 4"/>
          <p:cNvSpPr txBox="1">
            <a:spLocks noGrp="1"/>
          </p:cNvSpPr>
          <p:nvPr>
            <p:ph type="sldNum" sz="quarter" idx="12"/>
          </p:nvPr>
        </p:nvSpPr>
        <p:spPr>
          <a:prstGeom prst="rect">
            <a:avLst/>
          </a:prstGeom>
        </p:spPr>
        <p:txBody>
          <a:bodyPr vert="horz" wrap="square" lIns="0" tIns="5927" rIns="0" bIns="0" rtlCol="0" anchor="ctr">
            <a:spAutoFit/>
          </a:bodyPr>
          <a:lstStyle/>
          <a:p>
            <a:pPr marL="33866">
              <a:spcBef>
                <a:spcPts val="47"/>
              </a:spcBef>
            </a:pPr>
            <a:fld id="{81D60167-4931-47E6-BA6A-407CBD079E47}" type="slidenum">
              <a:rPr dirty="0"/>
              <a:pPr marL="33866">
                <a:spcBef>
                  <a:spcPts val="47"/>
                </a:spcBef>
              </a:pPr>
              <a:t>5</a:t>
            </a:fld>
            <a:endParaRPr dirty="0"/>
          </a:p>
        </p:txBody>
      </p:sp>
      <p:sp>
        <p:nvSpPr>
          <p:cNvPr id="5" name="Rectangle 4"/>
          <p:cNvSpPr/>
          <p:nvPr/>
        </p:nvSpPr>
        <p:spPr>
          <a:xfrm>
            <a:off x="826480" y="1521993"/>
            <a:ext cx="9526887" cy="3662541"/>
          </a:xfrm>
          <a:prstGeom prst="rect">
            <a:avLst/>
          </a:prstGeom>
        </p:spPr>
        <p:txBody>
          <a:bodyPr wrap="square">
            <a:spAutoFit/>
          </a:bodyPr>
          <a:lstStyle/>
          <a:p>
            <a:pPr marL="342900" indent="-342900">
              <a:buFont typeface="Arial" panose="020B0604020202020204" pitchFamily="34" charset="0"/>
              <a:buChar char="•"/>
            </a:pPr>
            <a:r>
              <a:rPr lang="en-US" altLang="zh-CN" sz="2000" spc="-7" dirty="0">
                <a:latin typeface="Arial"/>
                <a:cs typeface="Arial"/>
              </a:rPr>
              <a:t>For the Pearson r correlation, both variables should be normally distributed (normally distributed variables have a bell-shaped curve).</a:t>
            </a:r>
            <a:endParaRPr lang="en-US" altLang="zh-CN" sz="2400" b="1" spc="-7" dirty="0">
              <a:latin typeface="Arial"/>
              <a:cs typeface="Arial"/>
            </a:endParaRPr>
          </a:p>
          <a:p>
            <a:endParaRPr lang="en-US" altLang="zh-CN" sz="2400" b="1" spc="-7" dirty="0">
              <a:latin typeface="Arial"/>
              <a:cs typeface="Arial"/>
            </a:endParaRPr>
          </a:p>
          <a:p>
            <a:r>
              <a:rPr lang="en-US" altLang="zh-CN" sz="2400" b="1" spc="-7" dirty="0">
                <a:latin typeface="Arial"/>
                <a:cs typeface="Arial"/>
              </a:rPr>
              <a:t>What if the variables are not normally distributed? </a:t>
            </a:r>
          </a:p>
          <a:p>
            <a:endParaRPr lang="en-US" altLang="zh-CN" sz="2000" spc="-7" dirty="0">
              <a:latin typeface="Arial"/>
              <a:cs typeface="Arial"/>
            </a:endParaRPr>
          </a:p>
          <a:p>
            <a:pPr marL="285750" indent="-285750">
              <a:buFont typeface="Arial" panose="020B0604020202020204" pitchFamily="34" charset="0"/>
              <a:buChar char="•"/>
            </a:pPr>
            <a:r>
              <a:rPr lang="en-US" altLang="zh-CN" sz="2000" dirty="0"/>
              <a:t>Spearman rank correlation is a non-parametric test that is used to measure the degree of association between two variables. The Spearman rank correlation test does not carry any assumptions about the distribution of the data and is the appropriate correlation analysis when the variables are measured on a scale that is at least ordinal.</a:t>
            </a:r>
          </a:p>
          <a:p>
            <a:pPr marL="285750" indent="-285750">
              <a:buFont typeface="Arial" panose="020B0604020202020204" pitchFamily="34" charset="0"/>
              <a:buChar char="•"/>
            </a:pPr>
            <a:endParaRPr lang="zh-CN" altLang="en-US" sz="2400" spc="-7" dirty="0">
              <a:latin typeface="Arial"/>
              <a:cs typeface="Arial"/>
            </a:endParaRPr>
          </a:p>
        </p:txBody>
      </p:sp>
      <p:pic>
        <p:nvPicPr>
          <p:cNvPr id="6" name="Picture 5"/>
          <p:cNvPicPr>
            <a:picLocks noChangeAspect="1"/>
          </p:cNvPicPr>
          <p:nvPr/>
        </p:nvPicPr>
        <p:blipFill>
          <a:blip r:embed="rId2"/>
          <a:stretch>
            <a:fillRect/>
          </a:stretch>
        </p:blipFill>
        <p:spPr>
          <a:xfrm>
            <a:off x="4139660" y="4622851"/>
            <a:ext cx="2246730" cy="1123365"/>
          </a:xfrm>
          <a:prstGeom prst="rect">
            <a:avLst/>
          </a:prstGeom>
        </p:spPr>
      </p:pic>
      <p:sp>
        <p:nvSpPr>
          <p:cNvPr id="7" name="Rectangle 6"/>
          <p:cNvSpPr/>
          <p:nvPr/>
        </p:nvSpPr>
        <p:spPr>
          <a:xfrm>
            <a:off x="2173164" y="5734674"/>
            <a:ext cx="7794414" cy="707886"/>
          </a:xfrm>
          <a:prstGeom prst="rect">
            <a:avLst/>
          </a:prstGeom>
        </p:spPr>
        <p:txBody>
          <a:bodyPr wrap="square">
            <a:spAutoFit/>
          </a:bodyPr>
          <a:lstStyle/>
          <a:p>
            <a:r>
              <a:rPr lang="en-US" altLang="zh-CN" sz="2000" dirty="0"/>
              <a:t>di= the difference between the ranks of corresponding variables</a:t>
            </a:r>
            <a:br>
              <a:rPr lang="en-US" altLang="zh-CN" sz="2000" dirty="0"/>
            </a:br>
            <a:r>
              <a:rPr lang="en-US" altLang="zh-CN" sz="2000" dirty="0"/>
              <a:t>n= number of observations</a:t>
            </a:r>
            <a:endParaRPr lang="zh-CN" altLang="en-US" sz="2000" dirty="0"/>
          </a:p>
        </p:txBody>
      </p:sp>
    </p:spTree>
    <p:extLst>
      <p:ext uri="{BB962C8B-B14F-4D97-AF65-F5344CB8AC3E}">
        <p14:creationId xmlns:p14="http://schemas.microsoft.com/office/powerpoint/2010/main" val="136474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087" rIns="0" bIns="0" rtlCol="0" anchor="b">
            <a:spAutoFit/>
          </a:bodyPr>
          <a:lstStyle/>
          <a:p>
            <a:pPr marL="16933">
              <a:lnSpc>
                <a:spcPct val="100000"/>
              </a:lnSpc>
              <a:spcBef>
                <a:spcPts val="127"/>
              </a:spcBef>
            </a:pPr>
            <a:r>
              <a:rPr lang="en-US" altLang="zh-CN" dirty="0"/>
              <a:t>Pearson</a:t>
            </a:r>
            <a:r>
              <a:rPr lang="zh-CN" altLang="en-US" dirty="0"/>
              <a:t>，</a:t>
            </a:r>
            <a:r>
              <a:rPr lang="en-US" altLang="zh-CN" dirty="0"/>
              <a:t>Spearman and Kendall (2/4)</a:t>
            </a:r>
            <a:endParaRPr dirty="0"/>
          </a:p>
        </p:txBody>
      </p:sp>
      <p:sp>
        <p:nvSpPr>
          <p:cNvPr id="5" name="内容占位符 4">
            <a:extLst>
              <a:ext uri="{FF2B5EF4-FFF2-40B4-BE49-F238E27FC236}">
                <a16:creationId xmlns:a16="http://schemas.microsoft.com/office/drawing/2014/main" id="{FBFE9BB5-FD59-4853-9FDE-DAF25A0F54AB}"/>
              </a:ext>
            </a:extLst>
          </p:cNvPr>
          <p:cNvSpPr>
            <a:spLocks noGrp="1"/>
          </p:cNvSpPr>
          <p:nvPr>
            <p:ph idx="1"/>
          </p:nvPr>
        </p:nvSpPr>
        <p:spPr/>
        <p:txBody>
          <a:bodyPr/>
          <a:lstStyle/>
          <a:p>
            <a:endParaRPr lang="zh-CN" altLang="en-US"/>
          </a:p>
        </p:txBody>
      </p:sp>
      <p:sp>
        <p:nvSpPr>
          <p:cNvPr id="4" name="object 4"/>
          <p:cNvSpPr txBox="1">
            <a:spLocks noGrp="1"/>
          </p:cNvSpPr>
          <p:nvPr>
            <p:ph type="sldNum" sz="quarter" idx="12"/>
          </p:nvPr>
        </p:nvSpPr>
        <p:spPr>
          <a:prstGeom prst="rect">
            <a:avLst/>
          </a:prstGeom>
        </p:spPr>
        <p:txBody>
          <a:bodyPr vert="horz" wrap="square" lIns="0" tIns="5927" rIns="0" bIns="0" rtlCol="0" anchor="ctr">
            <a:spAutoFit/>
          </a:bodyPr>
          <a:lstStyle/>
          <a:p>
            <a:pPr marL="33866">
              <a:spcBef>
                <a:spcPts val="47"/>
              </a:spcBef>
            </a:pPr>
            <a:fld id="{81D60167-4931-47E6-BA6A-407CBD079E47}" type="slidenum">
              <a:rPr dirty="0"/>
              <a:pPr marL="33866">
                <a:spcBef>
                  <a:spcPts val="47"/>
                </a:spcBef>
              </a:pPr>
              <a:t>6</a:t>
            </a:fld>
            <a:endParaRPr dirty="0"/>
          </a:p>
        </p:txBody>
      </p:sp>
      <p:sp>
        <p:nvSpPr>
          <p:cNvPr id="3" name="Rectangle 2"/>
          <p:cNvSpPr/>
          <p:nvPr/>
        </p:nvSpPr>
        <p:spPr>
          <a:xfrm>
            <a:off x="1240066" y="1433003"/>
            <a:ext cx="9660610" cy="707886"/>
          </a:xfrm>
          <a:prstGeom prst="rect">
            <a:avLst/>
          </a:prstGeom>
        </p:spPr>
        <p:txBody>
          <a:bodyPr wrap="square">
            <a:spAutoFit/>
          </a:bodyPr>
          <a:lstStyle/>
          <a:p>
            <a:r>
              <a:rPr lang="en-US" altLang="zh-CN" sz="2000" dirty="0"/>
              <a:t>A perfect Spearman correlation indicates monotonic relationship, whereas a perfect Pearson correlation indicates a linear relationship.</a:t>
            </a:r>
          </a:p>
        </p:txBody>
      </p:sp>
      <p:pic>
        <p:nvPicPr>
          <p:cNvPr id="8" name="Picture 7"/>
          <p:cNvPicPr>
            <a:picLocks noChangeAspect="1"/>
          </p:cNvPicPr>
          <p:nvPr/>
        </p:nvPicPr>
        <p:blipFill>
          <a:blip r:embed="rId2"/>
          <a:stretch>
            <a:fillRect/>
          </a:stretch>
        </p:blipFill>
        <p:spPr>
          <a:xfrm>
            <a:off x="1842119" y="2667687"/>
            <a:ext cx="2011572" cy="1361872"/>
          </a:xfrm>
          <a:prstGeom prst="rect">
            <a:avLst/>
          </a:prstGeom>
        </p:spPr>
      </p:pic>
      <p:sp>
        <p:nvSpPr>
          <p:cNvPr id="9" name="TextBox 8"/>
          <p:cNvSpPr txBox="1"/>
          <p:nvPr/>
        </p:nvSpPr>
        <p:spPr>
          <a:xfrm>
            <a:off x="1394847" y="4187025"/>
            <a:ext cx="3642101" cy="369332"/>
          </a:xfrm>
          <a:prstGeom prst="rect">
            <a:avLst/>
          </a:prstGeom>
          <a:noFill/>
        </p:spPr>
        <p:txBody>
          <a:bodyPr wrap="square" rtlCol="0">
            <a:spAutoFit/>
          </a:bodyPr>
          <a:lstStyle/>
          <a:p>
            <a:r>
              <a:rPr lang="en-US" altLang="zh-CN" dirty="0"/>
              <a:t>Strong linear Relationship </a:t>
            </a:r>
            <a:endParaRPr lang="zh-CN" altLang="en-US" dirty="0"/>
          </a:p>
        </p:txBody>
      </p:sp>
      <p:pic>
        <p:nvPicPr>
          <p:cNvPr id="10" name="Picture 9"/>
          <p:cNvPicPr>
            <a:picLocks noChangeAspect="1"/>
          </p:cNvPicPr>
          <p:nvPr/>
        </p:nvPicPr>
        <p:blipFill>
          <a:blip r:embed="rId3"/>
          <a:stretch>
            <a:fillRect/>
          </a:stretch>
        </p:blipFill>
        <p:spPr>
          <a:xfrm>
            <a:off x="5036948" y="2667687"/>
            <a:ext cx="2138767" cy="1430140"/>
          </a:xfrm>
          <a:prstGeom prst="rect">
            <a:avLst/>
          </a:prstGeom>
        </p:spPr>
      </p:pic>
      <p:sp>
        <p:nvSpPr>
          <p:cNvPr id="11" name="Rectangle 10"/>
          <p:cNvSpPr/>
          <p:nvPr/>
        </p:nvSpPr>
        <p:spPr>
          <a:xfrm>
            <a:off x="4723687" y="4187025"/>
            <a:ext cx="2796599" cy="369332"/>
          </a:xfrm>
          <a:prstGeom prst="rect">
            <a:avLst/>
          </a:prstGeom>
        </p:spPr>
        <p:txBody>
          <a:bodyPr wrap="none">
            <a:spAutoFit/>
          </a:bodyPr>
          <a:lstStyle/>
          <a:p>
            <a:r>
              <a:rPr lang="en-US" altLang="zh-CN" dirty="0"/>
              <a:t>Weak linear Relationship </a:t>
            </a:r>
            <a:endParaRPr lang="zh-CN" altLang="en-US" dirty="0"/>
          </a:p>
        </p:txBody>
      </p:sp>
      <p:pic>
        <p:nvPicPr>
          <p:cNvPr id="12" name="Picture 11"/>
          <p:cNvPicPr>
            <a:picLocks noChangeAspect="1"/>
          </p:cNvPicPr>
          <p:nvPr/>
        </p:nvPicPr>
        <p:blipFill>
          <a:blip r:embed="rId4"/>
          <a:stretch>
            <a:fillRect/>
          </a:stretch>
        </p:blipFill>
        <p:spPr>
          <a:xfrm>
            <a:off x="8358972" y="2566962"/>
            <a:ext cx="2223200" cy="1468410"/>
          </a:xfrm>
          <a:prstGeom prst="rect">
            <a:avLst/>
          </a:prstGeom>
        </p:spPr>
      </p:pic>
      <p:sp>
        <p:nvSpPr>
          <p:cNvPr id="13" name="Rectangle 12"/>
          <p:cNvSpPr/>
          <p:nvPr/>
        </p:nvSpPr>
        <p:spPr>
          <a:xfrm>
            <a:off x="8104077" y="4187025"/>
            <a:ext cx="2646878" cy="369332"/>
          </a:xfrm>
          <a:prstGeom prst="rect">
            <a:avLst/>
          </a:prstGeom>
        </p:spPr>
        <p:txBody>
          <a:bodyPr wrap="none">
            <a:spAutoFit/>
          </a:bodyPr>
          <a:lstStyle/>
          <a:p>
            <a:r>
              <a:rPr lang="en-US" altLang="zh-CN" dirty="0"/>
              <a:t>Non-linear Relationship </a:t>
            </a:r>
            <a:endParaRPr lang="zh-CN" altLang="en-US" dirty="0"/>
          </a:p>
        </p:txBody>
      </p:sp>
      <p:pic>
        <p:nvPicPr>
          <p:cNvPr id="14" name="Picture 13"/>
          <p:cNvPicPr>
            <a:picLocks noChangeAspect="1"/>
          </p:cNvPicPr>
          <p:nvPr/>
        </p:nvPicPr>
        <p:blipFill>
          <a:blip r:embed="rId5"/>
          <a:stretch>
            <a:fillRect/>
          </a:stretch>
        </p:blipFill>
        <p:spPr>
          <a:xfrm>
            <a:off x="2700152" y="4672434"/>
            <a:ext cx="2180602" cy="1444649"/>
          </a:xfrm>
          <a:prstGeom prst="rect">
            <a:avLst/>
          </a:prstGeom>
        </p:spPr>
      </p:pic>
      <p:sp>
        <p:nvSpPr>
          <p:cNvPr id="15" name="Rectangle 14"/>
          <p:cNvSpPr/>
          <p:nvPr/>
        </p:nvSpPr>
        <p:spPr>
          <a:xfrm>
            <a:off x="2387764" y="6233161"/>
            <a:ext cx="2492990" cy="369332"/>
          </a:xfrm>
          <a:prstGeom prst="rect">
            <a:avLst/>
          </a:prstGeom>
        </p:spPr>
        <p:txBody>
          <a:bodyPr wrap="none">
            <a:spAutoFit/>
          </a:bodyPr>
          <a:lstStyle/>
          <a:p>
            <a:r>
              <a:rPr lang="en-US" altLang="zh-CN" dirty="0"/>
              <a:t>monotonic relationship</a:t>
            </a:r>
            <a:endParaRPr lang="zh-CN" altLang="en-US" dirty="0"/>
          </a:p>
        </p:txBody>
      </p:sp>
      <p:sp>
        <p:nvSpPr>
          <p:cNvPr id="16" name="TextBox 15"/>
          <p:cNvSpPr txBox="1"/>
          <p:nvPr/>
        </p:nvSpPr>
        <p:spPr>
          <a:xfrm>
            <a:off x="5549068" y="5158178"/>
            <a:ext cx="5351607" cy="923330"/>
          </a:xfrm>
          <a:prstGeom prst="rect">
            <a:avLst/>
          </a:prstGeom>
          <a:noFill/>
        </p:spPr>
        <p:txBody>
          <a:bodyPr wrap="square" rtlCol="0">
            <a:spAutoFit/>
          </a:bodyPr>
          <a:lstStyle/>
          <a:p>
            <a:r>
              <a:rPr lang="en-US" altLang="zh-CN" dirty="0"/>
              <a:t>Pearson </a:t>
            </a:r>
            <a:r>
              <a:rPr lang="zh-CN" altLang="zh-CN" spc="-7" dirty="0">
                <a:cs typeface="Arial"/>
              </a:rPr>
              <a:t>ρ</a:t>
            </a:r>
            <a:r>
              <a:rPr lang="en-US" altLang="zh-CN" spc="-7" dirty="0">
                <a:cs typeface="Arial"/>
              </a:rPr>
              <a:t> =</a:t>
            </a:r>
            <a:r>
              <a:rPr lang="zh-CN" altLang="en-US" dirty="0"/>
              <a:t> </a:t>
            </a:r>
            <a:r>
              <a:rPr lang="en-US" altLang="zh-CN" dirty="0"/>
              <a:t>0.843</a:t>
            </a:r>
            <a:r>
              <a:rPr lang="zh-CN" altLang="en-US" dirty="0"/>
              <a:t>，</a:t>
            </a:r>
            <a:r>
              <a:rPr lang="en-US" altLang="zh-CN" dirty="0"/>
              <a:t>Spearman </a:t>
            </a:r>
            <a:r>
              <a:rPr lang="zh-CN" altLang="zh-CN" spc="-7" dirty="0">
                <a:cs typeface="Arial"/>
              </a:rPr>
              <a:t>ρ</a:t>
            </a:r>
            <a:r>
              <a:rPr lang="en-US" altLang="zh-CN" spc="-7" dirty="0">
                <a:cs typeface="Arial"/>
              </a:rPr>
              <a:t> = </a:t>
            </a:r>
            <a:r>
              <a:rPr lang="en-US" altLang="zh-CN" dirty="0"/>
              <a:t>0.948</a:t>
            </a:r>
          </a:p>
          <a:p>
            <a:endParaRPr lang="en-US" altLang="zh-CN" dirty="0"/>
          </a:p>
          <a:p>
            <a:r>
              <a:rPr lang="en-US" altLang="zh-CN" dirty="0"/>
              <a:t>Linear relationship is also a monotonic relationship </a:t>
            </a:r>
            <a:endParaRPr lang="zh-CN" altLang="en-US" dirty="0"/>
          </a:p>
        </p:txBody>
      </p:sp>
    </p:spTree>
    <p:extLst>
      <p:ext uri="{BB962C8B-B14F-4D97-AF65-F5344CB8AC3E}">
        <p14:creationId xmlns:p14="http://schemas.microsoft.com/office/powerpoint/2010/main" val="265427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933" rIns="0" bIns="0" rtlCol="0" anchor="b">
            <a:spAutoFit/>
          </a:bodyPr>
          <a:lstStyle/>
          <a:p>
            <a:pPr marL="16933">
              <a:lnSpc>
                <a:spcPct val="100000"/>
              </a:lnSpc>
              <a:spcBef>
                <a:spcPts val="133"/>
              </a:spcBef>
            </a:pPr>
            <a:r>
              <a:rPr sz="3200" dirty="0"/>
              <a:t>Computing Correlation of Multiple</a:t>
            </a:r>
            <a:r>
              <a:rPr sz="3200" spc="-220" dirty="0"/>
              <a:t> </a:t>
            </a:r>
            <a:r>
              <a:rPr sz="3200" dirty="0"/>
              <a:t>Variables</a:t>
            </a:r>
          </a:p>
        </p:txBody>
      </p:sp>
      <p:sp>
        <p:nvSpPr>
          <p:cNvPr id="9" name="Slide Number Placeholder 8">
            <a:extLst>
              <a:ext uri="{FF2B5EF4-FFF2-40B4-BE49-F238E27FC236}">
                <a16:creationId xmlns:a16="http://schemas.microsoft.com/office/drawing/2014/main" id="{46937E52-21F3-7D72-2D2D-483558926789}"/>
              </a:ext>
            </a:extLst>
          </p:cNvPr>
          <p:cNvSpPr>
            <a:spLocks noGrp="1"/>
          </p:cNvSpPr>
          <p:nvPr>
            <p:ph type="sldNum" sz="quarter" idx="12"/>
          </p:nvPr>
        </p:nvSpPr>
        <p:spPr/>
        <p:txBody>
          <a:bodyPr/>
          <a:lstStyle/>
          <a:p>
            <a:fld id="{200B2350-5261-4F5C-9DF5-EF0D264FC8D2}" type="slidenum">
              <a:rPr lang="en-US" smtClean="0"/>
              <a:pPr/>
              <a:t>7</a:t>
            </a:fld>
            <a:endParaRPr lang="en-US" dirty="0"/>
          </a:p>
        </p:txBody>
      </p:sp>
      <p:sp>
        <p:nvSpPr>
          <p:cNvPr id="3" name="object 3"/>
          <p:cNvSpPr/>
          <p:nvPr/>
        </p:nvSpPr>
        <p:spPr>
          <a:xfrm>
            <a:off x="1671728" y="2115322"/>
            <a:ext cx="4766415" cy="3801776"/>
          </a:xfrm>
          <a:prstGeom prst="rect">
            <a:avLst/>
          </a:prstGeom>
          <a:blipFill>
            <a:blip r:embed="rId2" cstate="print"/>
            <a:stretch>
              <a:fillRect/>
            </a:stretch>
          </a:blipFill>
        </p:spPr>
        <p:txBody>
          <a:bodyPr wrap="square" lIns="0" tIns="0" rIns="0" bIns="0" rtlCol="0"/>
          <a:lstStyle/>
          <a:p>
            <a:endParaRPr sz="2400"/>
          </a:p>
        </p:txBody>
      </p:sp>
      <p:sp>
        <p:nvSpPr>
          <p:cNvPr id="4" name="object 4"/>
          <p:cNvSpPr txBox="1"/>
          <p:nvPr/>
        </p:nvSpPr>
        <p:spPr>
          <a:xfrm>
            <a:off x="1417146" y="1256926"/>
            <a:ext cx="5275580" cy="386430"/>
          </a:xfrm>
          <a:prstGeom prst="rect">
            <a:avLst/>
          </a:prstGeom>
        </p:spPr>
        <p:txBody>
          <a:bodyPr vert="horz" wrap="square" lIns="0" tIns="16933" rIns="0" bIns="0" rtlCol="0">
            <a:spAutoFit/>
          </a:bodyPr>
          <a:lstStyle/>
          <a:p>
            <a:pPr marL="398770" indent="-381837">
              <a:spcBef>
                <a:spcPts val="133"/>
              </a:spcBef>
              <a:buFont typeface="Arial"/>
              <a:buChar char="•"/>
              <a:tabLst>
                <a:tab pos="398770" algn="l"/>
                <a:tab pos="399617" algn="l"/>
              </a:tabLst>
            </a:pPr>
            <a:r>
              <a:rPr sz="2400" b="1" spc="-20" dirty="0">
                <a:latin typeface="Arial"/>
                <a:cs typeface="Arial"/>
              </a:rPr>
              <a:t>Also </a:t>
            </a:r>
            <a:r>
              <a:rPr sz="2400" b="1" spc="-7" dirty="0">
                <a:latin typeface="Arial"/>
                <a:cs typeface="Arial"/>
              </a:rPr>
              <a:t>called </a:t>
            </a:r>
            <a:r>
              <a:rPr sz="2400" b="1" dirty="0">
                <a:latin typeface="Arial"/>
                <a:cs typeface="Arial"/>
              </a:rPr>
              <a:t>a </a:t>
            </a:r>
            <a:r>
              <a:rPr sz="2400" b="1" spc="-7" dirty="0">
                <a:latin typeface="Arial"/>
                <a:cs typeface="Arial"/>
              </a:rPr>
              <a:t>“Correlation</a:t>
            </a:r>
            <a:r>
              <a:rPr sz="2400" b="1" spc="13" dirty="0">
                <a:latin typeface="Arial"/>
                <a:cs typeface="Arial"/>
              </a:rPr>
              <a:t> </a:t>
            </a:r>
            <a:r>
              <a:rPr sz="2400" b="1" spc="-7" dirty="0">
                <a:latin typeface="Arial"/>
                <a:cs typeface="Arial"/>
              </a:rPr>
              <a:t>Matrix”</a:t>
            </a:r>
            <a:endParaRPr sz="2400" dirty="0">
              <a:latin typeface="Arial"/>
              <a:cs typeface="Arial"/>
            </a:endParaRPr>
          </a:p>
        </p:txBody>
      </p:sp>
      <p:sp>
        <p:nvSpPr>
          <p:cNvPr id="5" name="object 5"/>
          <p:cNvSpPr/>
          <p:nvPr/>
        </p:nvSpPr>
        <p:spPr>
          <a:xfrm>
            <a:off x="1681480" y="2549143"/>
            <a:ext cx="2875280" cy="764540"/>
          </a:xfrm>
          <a:custGeom>
            <a:avLst/>
            <a:gdLst/>
            <a:ahLst/>
            <a:cxnLst/>
            <a:rect l="l" t="t" r="r" b="b"/>
            <a:pathLst>
              <a:path w="2156460" h="573405">
                <a:moveTo>
                  <a:pt x="0" y="573024"/>
                </a:moveTo>
                <a:lnTo>
                  <a:pt x="2156460" y="573024"/>
                </a:lnTo>
                <a:lnTo>
                  <a:pt x="2156460" y="0"/>
                </a:lnTo>
                <a:lnTo>
                  <a:pt x="0" y="0"/>
                </a:lnTo>
                <a:lnTo>
                  <a:pt x="0" y="573024"/>
                </a:lnTo>
                <a:close/>
              </a:path>
            </a:pathLst>
          </a:custGeom>
          <a:ln w="25400">
            <a:solidFill>
              <a:srgbClr val="FF0000"/>
            </a:solidFill>
          </a:ln>
        </p:spPr>
        <p:txBody>
          <a:bodyPr wrap="square" lIns="0" tIns="0" rIns="0" bIns="0" rtlCol="0"/>
          <a:lstStyle/>
          <a:p>
            <a:endParaRPr sz="2400"/>
          </a:p>
        </p:txBody>
      </p:sp>
      <p:sp>
        <p:nvSpPr>
          <p:cNvPr id="6" name="object 6"/>
          <p:cNvSpPr/>
          <p:nvPr/>
        </p:nvSpPr>
        <p:spPr>
          <a:xfrm>
            <a:off x="5023103" y="2491231"/>
            <a:ext cx="5498592" cy="1148079"/>
          </a:xfrm>
          <a:prstGeom prst="rect">
            <a:avLst/>
          </a:prstGeom>
          <a:blipFill>
            <a:blip r:embed="rId3" cstate="print"/>
            <a:stretch>
              <a:fillRect/>
            </a:stretch>
          </a:blipFill>
        </p:spPr>
        <p:txBody>
          <a:bodyPr wrap="square" lIns="0" tIns="0" rIns="0" bIns="0" rtlCol="0"/>
          <a:lstStyle/>
          <a:p>
            <a:endParaRPr sz="2400"/>
          </a:p>
        </p:txBody>
      </p:sp>
      <p:sp>
        <p:nvSpPr>
          <p:cNvPr id="7" name="object 7"/>
          <p:cNvSpPr/>
          <p:nvPr/>
        </p:nvSpPr>
        <p:spPr>
          <a:xfrm>
            <a:off x="5010403" y="2478531"/>
            <a:ext cx="5524500" cy="1173480"/>
          </a:xfrm>
          <a:custGeom>
            <a:avLst/>
            <a:gdLst/>
            <a:ahLst/>
            <a:cxnLst/>
            <a:rect l="l" t="t" r="r" b="b"/>
            <a:pathLst>
              <a:path w="4143375" h="880110">
                <a:moveTo>
                  <a:pt x="0" y="880109"/>
                </a:moveTo>
                <a:lnTo>
                  <a:pt x="4142994" y="880109"/>
                </a:lnTo>
                <a:lnTo>
                  <a:pt x="4142994" y="0"/>
                </a:lnTo>
                <a:lnTo>
                  <a:pt x="0" y="0"/>
                </a:lnTo>
                <a:lnTo>
                  <a:pt x="0" y="880109"/>
                </a:lnTo>
                <a:close/>
              </a:path>
            </a:pathLst>
          </a:custGeom>
          <a:ln w="19050">
            <a:solidFill>
              <a:srgbClr val="FF0000"/>
            </a:solidFill>
          </a:ln>
        </p:spPr>
        <p:txBody>
          <a:bodyPr wrap="square" lIns="0" tIns="0" rIns="0" bIns="0" rtlCol="0"/>
          <a:lstStyle/>
          <a:p>
            <a:endParaRPr sz="2400"/>
          </a:p>
        </p:txBody>
      </p:sp>
      <p:sp>
        <p:nvSpPr>
          <p:cNvPr id="8" name="object 8"/>
          <p:cNvSpPr/>
          <p:nvPr/>
        </p:nvSpPr>
        <p:spPr>
          <a:xfrm>
            <a:off x="4553711" y="2946231"/>
            <a:ext cx="469900" cy="145627"/>
          </a:xfrm>
          <a:custGeom>
            <a:avLst/>
            <a:gdLst/>
            <a:ahLst/>
            <a:cxnLst/>
            <a:rect l="l" t="t" r="r" b="b"/>
            <a:pathLst>
              <a:path w="352425" h="109219">
                <a:moveTo>
                  <a:pt x="276789" y="77966"/>
                </a:moveTo>
                <a:lnTo>
                  <a:pt x="269494" y="108838"/>
                </a:lnTo>
                <a:lnTo>
                  <a:pt x="352425" y="89281"/>
                </a:lnTo>
                <a:lnTo>
                  <a:pt x="342386" y="80899"/>
                </a:lnTo>
                <a:lnTo>
                  <a:pt x="289179" y="80899"/>
                </a:lnTo>
                <a:lnTo>
                  <a:pt x="276789" y="77966"/>
                </a:lnTo>
                <a:close/>
              </a:path>
              <a:path w="352425" h="109219">
                <a:moveTo>
                  <a:pt x="279729" y="65523"/>
                </a:moveTo>
                <a:lnTo>
                  <a:pt x="276789" y="77966"/>
                </a:lnTo>
                <a:lnTo>
                  <a:pt x="289179" y="80899"/>
                </a:lnTo>
                <a:lnTo>
                  <a:pt x="292100" y="68452"/>
                </a:lnTo>
                <a:lnTo>
                  <a:pt x="279729" y="65523"/>
                </a:lnTo>
                <a:close/>
              </a:path>
              <a:path w="352425" h="109219">
                <a:moveTo>
                  <a:pt x="287020" y="34670"/>
                </a:moveTo>
                <a:lnTo>
                  <a:pt x="279729" y="65523"/>
                </a:lnTo>
                <a:lnTo>
                  <a:pt x="292100" y="68452"/>
                </a:lnTo>
                <a:lnTo>
                  <a:pt x="289179" y="80899"/>
                </a:lnTo>
                <a:lnTo>
                  <a:pt x="342386" y="80899"/>
                </a:lnTo>
                <a:lnTo>
                  <a:pt x="287020" y="34670"/>
                </a:lnTo>
                <a:close/>
              </a:path>
              <a:path w="352425" h="109219">
                <a:moveTo>
                  <a:pt x="3048" y="0"/>
                </a:moveTo>
                <a:lnTo>
                  <a:pt x="0" y="12445"/>
                </a:lnTo>
                <a:lnTo>
                  <a:pt x="276789" y="77966"/>
                </a:lnTo>
                <a:lnTo>
                  <a:pt x="279729" y="65523"/>
                </a:lnTo>
                <a:lnTo>
                  <a:pt x="3048" y="0"/>
                </a:lnTo>
                <a:close/>
              </a:path>
            </a:pathLst>
          </a:custGeom>
          <a:solidFill>
            <a:srgbClr val="FF0000"/>
          </a:solidFill>
        </p:spPr>
        <p:txBody>
          <a:bodyPr wrap="square" lIns="0" tIns="0" rIns="0" bIns="0" rtlCol="0"/>
          <a:lstStyle/>
          <a:p>
            <a:endParaRPr sz="2400"/>
          </a:p>
        </p:txBody>
      </p:sp>
    </p:spTree>
    <p:extLst>
      <p:ext uri="{BB962C8B-B14F-4D97-AF65-F5344CB8AC3E}">
        <p14:creationId xmlns:p14="http://schemas.microsoft.com/office/powerpoint/2010/main" val="222102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0718" y="2625970"/>
            <a:ext cx="10850563" cy="1028699"/>
          </a:xfrm>
          <a:prstGeom prst="rect">
            <a:avLst/>
          </a:prstGeom>
        </p:spPr>
        <p:txBody>
          <a:bodyPr vert="horz" wrap="square" lIns="0" tIns="16087" rIns="0" bIns="0" rtlCol="0" anchor="b">
            <a:spAutoFit/>
          </a:bodyPr>
          <a:lstStyle/>
          <a:p>
            <a:pPr marL="16933" algn="ctr">
              <a:lnSpc>
                <a:spcPct val="100000"/>
              </a:lnSpc>
              <a:spcBef>
                <a:spcPts val="127"/>
              </a:spcBef>
            </a:pPr>
            <a:r>
              <a:rPr lang="en-US" altLang="zh-CN" sz="4000" dirty="0"/>
              <a:t>Outliers</a:t>
            </a:r>
            <a:endParaRPr lang="en-US" spc="-7" dirty="0"/>
          </a:p>
        </p:txBody>
      </p:sp>
      <p:sp>
        <p:nvSpPr>
          <p:cNvPr id="3" name="object 3"/>
          <p:cNvSpPr txBox="1">
            <a:spLocks noGrp="1"/>
          </p:cNvSpPr>
          <p:nvPr>
            <p:ph type="sldNum" sz="quarter" idx="12"/>
          </p:nvPr>
        </p:nvSpPr>
        <p:spPr>
          <a:prstGeom prst="rect">
            <a:avLst/>
          </a:prstGeom>
        </p:spPr>
        <p:txBody>
          <a:bodyPr vert="horz" wrap="square" lIns="0" tIns="5927" rIns="0" bIns="0" rtlCol="0" anchor="ctr">
            <a:spAutoFit/>
          </a:bodyPr>
          <a:lstStyle/>
          <a:p>
            <a:pPr marL="33866">
              <a:spcBef>
                <a:spcPts val="47"/>
              </a:spcBef>
            </a:pPr>
            <a:fld id="{81D60167-4931-47E6-BA6A-407CBD079E47}" type="slidenum">
              <a:rPr dirty="0"/>
              <a:pPr marL="33866">
                <a:spcBef>
                  <a:spcPts val="47"/>
                </a:spcBef>
              </a:pPr>
              <a:t>8</a:t>
            </a:fld>
            <a:endParaRPr dirty="0"/>
          </a:p>
        </p:txBody>
      </p:sp>
    </p:spTree>
    <p:extLst>
      <p:ext uri="{BB962C8B-B14F-4D97-AF65-F5344CB8AC3E}">
        <p14:creationId xmlns:p14="http://schemas.microsoft.com/office/powerpoint/2010/main" val="16755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510D-A794-EDFF-1D32-F210D4066F15}"/>
              </a:ext>
            </a:extLst>
          </p:cNvPr>
          <p:cNvSpPr>
            <a:spLocks noGrp="1"/>
          </p:cNvSpPr>
          <p:nvPr>
            <p:ph type="title"/>
          </p:nvPr>
        </p:nvSpPr>
        <p:spPr/>
        <p:txBody>
          <a:bodyPr/>
          <a:lstStyle/>
          <a:p>
            <a:r>
              <a:rPr lang="en-US" altLang="ko-KR" sz="2800" b="1" spc="-13" dirty="0"/>
              <a:t>Investigating </a:t>
            </a:r>
            <a:r>
              <a:rPr lang="en-US" altLang="ko-KR" sz="2800" b="1" spc="-7" dirty="0"/>
              <a:t>Outliers – Use</a:t>
            </a:r>
            <a:r>
              <a:rPr lang="en-US" altLang="ko-KR" sz="2800" b="1" spc="133" dirty="0"/>
              <a:t> </a:t>
            </a:r>
            <a:r>
              <a:rPr lang="en-US" altLang="ko-KR" sz="2800" b="1" spc="-7" dirty="0"/>
              <a:t>Boxplot</a:t>
            </a:r>
            <a:endParaRPr lang="ko-KR" altLang="en-US" dirty="0"/>
          </a:p>
        </p:txBody>
      </p:sp>
      <p:sp>
        <p:nvSpPr>
          <p:cNvPr id="9" name="内容占位符 8">
            <a:extLst>
              <a:ext uri="{FF2B5EF4-FFF2-40B4-BE49-F238E27FC236}">
                <a16:creationId xmlns:a16="http://schemas.microsoft.com/office/drawing/2014/main" id="{7D1CA863-95D1-4AB7-9F3A-AD1A5C82CBF6}"/>
              </a:ext>
            </a:extLst>
          </p:cNvPr>
          <p:cNvSpPr>
            <a:spLocks noGrp="1"/>
          </p:cNvSpPr>
          <p:nvPr>
            <p:ph idx="1"/>
          </p:nvPr>
        </p:nvSpPr>
        <p:spPr/>
        <p:txBody>
          <a:bodyPr/>
          <a:lstStyle/>
          <a:p>
            <a:endParaRPr lang="zh-CN" altLang="en-US"/>
          </a:p>
        </p:txBody>
      </p:sp>
      <p:sp>
        <p:nvSpPr>
          <p:cNvPr id="4" name="Slide Number Placeholder 3">
            <a:extLst>
              <a:ext uri="{FF2B5EF4-FFF2-40B4-BE49-F238E27FC236}">
                <a16:creationId xmlns:a16="http://schemas.microsoft.com/office/drawing/2014/main" id="{2CAF4F3C-539A-C7FB-71A2-70C4A8C6D619}"/>
              </a:ext>
            </a:extLst>
          </p:cNvPr>
          <p:cNvSpPr>
            <a:spLocks noGrp="1"/>
          </p:cNvSpPr>
          <p:nvPr>
            <p:ph type="sldNum" sz="quarter" idx="12"/>
          </p:nvPr>
        </p:nvSpPr>
        <p:spPr/>
        <p:txBody>
          <a:bodyPr/>
          <a:lstStyle/>
          <a:p>
            <a:fld id="{200B2350-5261-4F5C-9DF5-EF0D264FC8D2}" type="slidenum">
              <a:rPr lang="en-US" smtClean="0"/>
              <a:pPr/>
              <a:t>9</a:t>
            </a:fld>
            <a:endParaRPr lang="en-US" dirty="0"/>
          </a:p>
        </p:txBody>
      </p:sp>
      <p:pic>
        <p:nvPicPr>
          <p:cNvPr id="5" name="Picture 2">
            <a:extLst>
              <a:ext uri="{FF2B5EF4-FFF2-40B4-BE49-F238E27FC236}">
                <a16:creationId xmlns:a16="http://schemas.microsoft.com/office/drawing/2014/main" id="{301B5A56-384E-EDCA-6DBE-2B00A38DF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090" y="1778529"/>
            <a:ext cx="5248038" cy="330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73EA05CC-B2E4-D212-0EE1-7283C6811613}"/>
              </a:ext>
            </a:extLst>
          </p:cNvPr>
          <p:cNvPicPr>
            <a:picLocks noChangeAspect="1"/>
          </p:cNvPicPr>
          <p:nvPr/>
        </p:nvPicPr>
        <p:blipFill>
          <a:blip r:embed="rId3"/>
          <a:stretch>
            <a:fillRect/>
          </a:stretch>
        </p:blipFill>
        <p:spPr>
          <a:xfrm>
            <a:off x="562677" y="1557557"/>
            <a:ext cx="6110581" cy="4152460"/>
          </a:xfrm>
          <a:prstGeom prst="rect">
            <a:avLst/>
          </a:prstGeom>
        </p:spPr>
      </p:pic>
      <p:sp>
        <p:nvSpPr>
          <p:cNvPr id="7" name="Rectangle 6">
            <a:extLst>
              <a:ext uri="{FF2B5EF4-FFF2-40B4-BE49-F238E27FC236}">
                <a16:creationId xmlns:a16="http://schemas.microsoft.com/office/drawing/2014/main" id="{3FF724C3-87C5-B764-7FD3-6FF00EFE07CB}"/>
              </a:ext>
            </a:extLst>
          </p:cNvPr>
          <p:cNvSpPr/>
          <p:nvPr/>
        </p:nvSpPr>
        <p:spPr>
          <a:xfrm>
            <a:off x="3464560" y="2773680"/>
            <a:ext cx="873760" cy="14935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310E838D-F6FE-EA21-8509-0CD0F6566648}"/>
              </a:ext>
            </a:extLst>
          </p:cNvPr>
          <p:cNvSpPr txBox="1"/>
          <p:nvPr/>
        </p:nvSpPr>
        <p:spPr>
          <a:xfrm>
            <a:off x="4897120" y="3335774"/>
            <a:ext cx="1381760" cy="369332"/>
          </a:xfrm>
          <a:prstGeom prst="rect">
            <a:avLst/>
          </a:prstGeom>
          <a:noFill/>
        </p:spPr>
        <p:txBody>
          <a:bodyPr wrap="square" rtlCol="0">
            <a:spAutoFit/>
          </a:bodyPr>
          <a:lstStyle/>
          <a:p>
            <a:r>
              <a:rPr lang="en-US" altLang="ko-KR" dirty="0">
                <a:latin typeface="Tahoma" panose="020B0604030504040204" pitchFamily="34" charset="0"/>
                <a:ea typeface="Tahoma" panose="020B0604030504040204" pitchFamily="34" charset="0"/>
                <a:cs typeface="Tahoma" panose="020B0604030504040204" pitchFamily="34" charset="0"/>
              </a:rPr>
              <a:t>outliers</a:t>
            </a:r>
            <a:endParaRPr lang="ko-KR" altLang="en-US" dirty="0">
              <a:latin typeface="Tahoma" panose="020B0604030504040204" pitchFamily="34" charset="0"/>
              <a:cs typeface="Tahoma" panose="020B0604030504040204" pitchFamily="34" charset="0"/>
            </a:endParaRPr>
          </a:p>
        </p:txBody>
      </p:sp>
      <p:cxnSp>
        <p:nvCxnSpPr>
          <p:cNvPr id="10" name="Straight Arrow Connector 9">
            <a:extLst>
              <a:ext uri="{FF2B5EF4-FFF2-40B4-BE49-F238E27FC236}">
                <a16:creationId xmlns:a16="http://schemas.microsoft.com/office/drawing/2014/main" id="{235889CD-76F3-8E1E-7C4B-7B19AA3F5EC6}"/>
              </a:ext>
            </a:extLst>
          </p:cNvPr>
          <p:cNvCxnSpPr>
            <a:cxnSpLocks/>
            <a:stCxn id="7" idx="3"/>
            <a:endCxn id="8" idx="1"/>
          </p:cNvCxnSpPr>
          <p:nvPr/>
        </p:nvCxnSpPr>
        <p:spPr>
          <a:xfrm>
            <a:off x="4338320" y="3520440"/>
            <a:ext cx="558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9316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b5016982-d2f3-4a84-a7e6-d7c0f00e23cf"/>
</p:tagLst>
</file>

<file path=ppt/theme/theme1.xml><?xml version="1.0" encoding="utf-8"?>
<a:theme xmlns:a="http://schemas.openxmlformats.org/drawingml/2006/main" name="主题5">
  <a:themeElements>
    <a:clrScheme name="房利美">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31102</TotalTime>
  <Words>311</Words>
  <Application>Microsoft Office PowerPoint</Application>
  <PresentationFormat>宽屏</PresentationFormat>
  <Paragraphs>59</Paragraphs>
  <Slides>13</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13</vt:i4>
      </vt:variant>
    </vt:vector>
  </HeadingPairs>
  <TitlesOfParts>
    <vt:vector size="25" baseType="lpstr">
      <vt:lpstr>Arial Unicode MS</vt:lpstr>
      <vt:lpstr>Noto Sans Symbols</vt:lpstr>
      <vt:lpstr>微软雅黑</vt:lpstr>
      <vt:lpstr>Arial</vt:lpstr>
      <vt:lpstr>Calibri</vt:lpstr>
      <vt:lpstr>Courier New</vt:lpstr>
      <vt:lpstr>Impact</vt:lpstr>
      <vt:lpstr>Segoe UI Light</vt:lpstr>
      <vt:lpstr>Tahoma</vt:lpstr>
      <vt:lpstr>Times New Roman</vt:lpstr>
      <vt:lpstr>主题5</vt:lpstr>
      <vt:lpstr>OfficePLUS</vt:lpstr>
      <vt:lpstr>Lecture 3 – Tutorial </vt:lpstr>
      <vt:lpstr>Using the Descriptive Statistics Tool</vt:lpstr>
      <vt:lpstr>Descriptive Statistics for Grouped Data</vt:lpstr>
      <vt:lpstr>Measures of Association</vt:lpstr>
      <vt:lpstr>Pearson，Spearman and Kendall (1/4)</vt:lpstr>
      <vt:lpstr>Pearson，Spearman and Kendall (2/4)</vt:lpstr>
      <vt:lpstr>Computing Correlation of Multiple Variables</vt:lpstr>
      <vt:lpstr>Outliers</vt:lpstr>
      <vt:lpstr>Investigating Outliers – Use Boxplot</vt:lpstr>
      <vt:lpstr>Investigating Outliers – Use Scatterplot</vt:lpstr>
      <vt:lpstr>Investigating Outliers – Use Z-scores</vt:lpstr>
      <vt:lpstr>What do you do with outliers?</vt:lpstr>
      <vt:lpstr>PowerPoint 演示文稿</vt:lpstr>
    </vt:vector>
  </TitlesOfParts>
  <Manager>iSlide</Manager>
  <Company>City University of Hong Kong</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Jingzhi Zhang</dc:creator>
  <cp:lastModifiedBy>Jingzhi Zhang</cp:lastModifiedBy>
  <cp:revision>850</cp:revision>
  <cp:lastPrinted>2018-02-05T16:00:00Z</cp:lastPrinted>
  <dcterms:created xsi:type="dcterms:W3CDTF">2020-08-25T03:41:31Z</dcterms:created>
  <dcterms:modified xsi:type="dcterms:W3CDTF">2023-09-26T04:16:09Z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2018-11-06T07:54:34.8917965Z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