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3" r:id="rId9"/>
    <p:sldId id="346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79" r:id="rId33"/>
    <p:sldId id="297" r:id="rId34"/>
    <p:sldId id="289" r:id="rId35"/>
    <p:sldId id="290" r:id="rId36"/>
    <p:sldId id="294" r:id="rId37"/>
    <p:sldId id="293" r:id="rId38"/>
    <p:sldId id="295" r:id="rId39"/>
    <p:sldId id="296" r:id="rId40"/>
    <p:sldId id="291" r:id="rId41"/>
    <p:sldId id="292" r:id="rId42"/>
    <p:sldId id="299" r:id="rId43"/>
    <p:sldId id="298" r:id="rId44"/>
    <p:sldId id="304" r:id="rId45"/>
    <p:sldId id="305" r:id="rId46"/>
    <p:sldId id="300" r:id="rId47"/>
    <p:sldId id="301" r:id="rId48"/>
    <p:sldId id="302" r:id="rId49"/>
    <p:sldId id="309" r:id="rId50"/>
    <p:sldId id="303" r:id="rId51"/>
    <p:sldId id="306" r:id="rId52"/>
    <p:sldId id="307" r:id="rId53"/>
    <p:sldId id="308" r:id="rId54"/>
    <p:sldId id="347" r:id="rId55"/>
    <p:sldId id="280" r:id="rId56"/>
    <p:sldId id="322" r:id="rId57"/>
    <p:sldId id="323" r:id="rId58"/>
    <p:sldId id="325" r:id="rId59"/>
    <p:sldId id="324" r:id="rId60"/>
    <p:sldId id="326" r:id="rId61"/>
    <p:sldId id="348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10" r:id="rId70"/>
    <p:sldId id="334" r:id="rId71"/>
    <p:sldId id="335" r:id="rId72"/>
    <p:sldId id="336" r:id="rId73"/>
    <p:sldId id="344" r:id="rId74"/>
    <p:sldId id="349" r:id="rId75"/>
    <p:sldId id="350" r:id="rId76"/>
    <p:sldId id="337" r:id="rId77"/>
    <p:sldId id="338" r:id="rId78"/>
    <p:sldId id="345" r:id="rId79"/>
    <p:sldId id="339" r:id="rId80"/>
    <p:sldId id="340" r:id="rId81"/>
    <p:sldId id="341" r:id="rId82"/>
    <p:sldId id="351" r:id="rId83"/>
    <p:sldId id="342" r:id="rId84"/>
    <p:sldId id="343" r:id="rId85"/>
    <p:sldId id="352" r:id="rId86"/>
    <p:sldId id="353" r:id="rId87"/>
    <p:sldId id="354" r:id="rId88"/>
    <p:sldId id="355" r:id="rId89"/>
    <p:sldId id="364" r:id="rId90"/>
    <p:sldId id="356" r:id="rId91"/>
    <p:sldId id="365" r:id="rId92"/>
    <p:sldId id="357" r:id="rId93"/>
    <p:sldId id="358" r:id="rId94"/>
    <p:sldId id="359" r:id="rId95"/>
    <p:sldId id="360" r:id="rId96"/>
    <p:sldId id="361" r:id="rId97"/>
    <p:sldId id="366" r:id="rId98"/>
    <p:sldId id="362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63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7" autoAdjust="0"/>
    <p:restoredTop sz="90915" autoAdjust="0"/>
  </p:normalViewPr>
  <p:slideViewPr>
    <p:cSldViewPr snapToGrid="0">
      <p:cViewPr varScale="1">
        <p:scale>
          <a:sx n="63" d="100"/>
          <a:sy n="63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6AA55-252A-4CA1-9DEE-CF4B6E6C11C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B016A-BED6-4F02-A968-BA5E3D37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(b in 1:B) 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&lt;- sample(1:n, size = n, replace = TRUE)</a:t>
            </a:r>
          </a:p>
          <a:p>
            <a:r>
              <a:rPr lang="en-US" dirty="0"/>
              <a:t>  LSAT &lt;- </a:t>
            </a:r>
            <a:r>
              <a:rPr lang="en-US" dirty="0" err="1"/>
              <a:t>law$LSAT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GPA &lt;- </a:t>
            </a:r>
            <a:r>
              <a:rPr lang="en-US" dirty="0" err="1"/>
              <a:t>law$GPA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</a:t>
            </a:r>
            <a:r>
              <a:rPr lang="en-US" dirty="0" err="1"/>
              <a:t>theta.b</a:t>
            </a:r>
            <a:r>
              <a:rPr lang="en-US" dirty="0"/>
              <a:t>[b] &lt;- </a:t>
            </a:r>
            <a:r>
              <a:rPr lang="en-US" dirty="0" err="1"/>
              <a:t>cor</a:t>
            </a:r>
            <a:r>
              <a:rPr lang="en-US" dirty="0"/>
              <a:t>(LSAT, GPA)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boot_bias</a:t>
            </a:r>
            <a:r>
              <a:rPr lang="en-US" dirty="0"/>
              <a:t> &lt;- mean(</a:t>
            </a:r>
            <a:r>
              <a:rPr lang="en-US" dirty="0" err="1"/>
              <a:t>theta.b</a:t>
            </a:r>
            <a:r>
              <a:rPr lang="en-US" dirty="0"/>
              <a:t> - </a:t>
            </a:r>
            <a:r>
              <a:rPr lang="en-US" dirty="0" err="1"/>
              <a:t>theta.hat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use bootstrap method to estimate standard error.</a:t>
            </a:r>
          </a:p>
          <a:p>
            <a:r>
              <a:rPr lang="en-US" dirty="0"/>
              <a:t>#set up the bootstrap</a:t>
            </a:r>
          </a:p>
          <a:p>
            <a:r>
              <a:rPr lang="en-US" dirty="0"/>
              <a:t>B &lt;- 200 #number of replicates</a:t>
            </a:r>
          </a:p>
          <a:p>
            <a:r>
              <a:rPr lang="en-US" dirty="0"/>
              <a:t>R &lt;- numeric(B) #storage for replicates</a:t>
            </a:r>
          </a:p>
          <a:p>
            <a:r>
              <a:rPr lang="en-US" dirty="0"/>
              <a:t>#bootstrap estimate of standard error of R</a:t>
            </a:r>
          </a:p>
          <a:p>
            <a:r>
              <a:rPr lang="en-US" dirty="0"/>
              <a:t>for (b in 1:B) {</a:t>
            </a:r>
          </a:p>
          <a:p>
            <a:r>
              <a:rPr lang="en-US" dirty="0"/>
              <a:t>  #randomly select the indices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&lt;- sample(1:n, size = n, replace = TRUE)</a:t>
            </a:r>
          </a:p>
          <a:p>
            <a:r>
              <a:rPr lang="en-US" dirty="0"/>
              <a:t>  LSAT &lt;- </a:t>
            </a:r>
            <a:r>
              <a:rPr lang="en-US" dirty="0" err="1"/>
              <a:t>law$LSAT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#</a:t>
            </a:r>
            <a:r>
              <a:rPr lang="en-US" dirty="0" err="1"/>
              <a:t>i</a:t>
            </a:r>
            <a:r>
              <a:rPr lang="en-US" dirty="0"/>
              <a:t> is a vector of indices</a:t>
            </a:r>
          </a:p>
          <a:p>
            <a:r>
              <a:rPr lang="en-US" dirty="0"/>
              <a:t>  GPA &lt;- </a:t>
            </a:r>
            <a:r>
              <a:rPr lang="en-US" dirty="0" err="1"/>
              <a:t>law$GPA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R[b] &lt;- </a:t>
            </a:r>
            <a:r>
              <a:rPr lang="en-US" dirty="0" err="1"/>
              <a:t>cor</a:t>
            </a:r>
            <a:r>
              <a:rPr lang="en-US" dirty="0"/>
              <a:t>(LSAT, GPA)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boot_sd</a:t>
            </a:r>
            <a:r>
              <a:rPr lang="en-US" dirty="0"/>
              <a:t> &lt;- </a:t>
            </a:r>
            <a:r>
              <a:rPr lang="en-US" dirty="0" err="1"/>
              <a:t>sd</a:t>
            </a:r>
            <a:r>
              <a:rPr lang="en-US" dirty="0"/>
              <a:t>(R)</a:t>
            </a:r>
          </a:p>
          <a:p>
            <a:endParaRPr lang="en-US" dirty="0"/>
          </a:p>
          <a:p>
            <a:r>
              <a:rPr lang="en-US" dirty="0"/>
              <a:t>cat("Bootstrap estimate of bias:", </a:t>
            </a:r>
            <a:r>
              <a:rPr lang="en-US" dirty="0" err="1"/>
              <a:t>boot_bias</a:t>
            </a:r>
            <a:r>
              <a:rPr lang="en-US" dirty="0"/>
              <a:t>, "\n")</a:t>
            </a:r>
          </a:p>
          <a:p>
            <a:r>
              <a:rPr lang="en-US" dirty="0"/>
              <a:t>cat("Bootstrap estimate of standard error:", </a:t>
            </a:r>
            <a:r>
              <a:rPr lang="en-US" dirty="0" err="1"/>
              <a:t>boot_sd</a:t>
            </a:r>
            <a:r>
              <a:rPr lang="en-US" dirty="0"/>
              <a:t>, "\n")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panel.d</a:t>
            </a:r>
            <a:r>
              <a:rPr lang="en-US" dirty="0"/>
              <a:t> &lt;- function(x, ...) {</a:t>
            </a:r>
          </a:p>
          <a:p>
            <a:r>
              <a:rPr lang="en-US" dirty="0"/>
              <a:t>	</a:t>
            </a:r>
            <a:r>
              <a:rPr lang="en-US" dirty="0" err="1"/>
              <a:t>usr</a:t>
            </a:r>
            <a:r>
              <a:rPr lang="en-US" dirty="0"/>
              <a:t> &lt;- par("</a:t>
            </a:r>
            <a:r>
              <a:rPr lang="en-US" dirty="0" err="1"/>
              <a:t>usr</a:t>
            </a:r>
            <a:r>
              <a:rPr lang="en-US" dirty="0"/>
              <a:t>"); </a:t>
            </a:r>
            <a:r>
              <a:rPr lang="en-US" dirty="0" err="1"/>
              <a:t>on.exit</a:t>
            </a:r>
            <a:r>
              <a:rPr lang="en-US" dirty="0"/>
              <a:t>(par(</a:t>
            </a:r>
            <a:r>
              <a:rPr lang="en-US" dirty="0" err="1"/>
              <a:t>usr</a:t>
            </a:r>
            <a:r>
              <a:rPr lang="en-US" dirty="0"/>
              <a:t>));</a:t>
            </a:r>
          </a:p>
          <a:p>
            <a:r>
              <a:rPr lang="en-US" dirty="0"/>
              <a:t>	par(</a:t>
            </a:r>
            <a:r>
              <a:rPr lang="en-US" dirty="0" err="1"/>
              <a:t>usr</a:t>
            </a:r>
            <a:r>
              <a:rPr lang="en-US" dirty="0"/>
              <a:t> = c(</a:t>
            </a:r>
            <a:r>
              <a:rPr lang="en-US" dirty="0" err="1"/>
              <a:t>usr</a:t>
            </a:r>
            <a:r>
              <a:rPr lang="en-US" dirty="0"/>
              <a:t>[1:2], 0, .5))</a:t>
            </a:r>
          </a:p>
          <a:p>
            <a:r>
              <a:rPr lang="en-US" dirty="0"/>
              <a:t>	lines(density(x))  # add density curve.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 &lt;- range(x)</a:t>
            </a:r>
          </a:p>
          <a:p>
            <a:r>
              <a:rPr lang="en-US" dirty="0"/>
              <a:t>pairs(x, </a:t>
            </a:r>
            <a:r>
              <a:rPr lang="en-US" dirty="0" err="1"/>
              <a:t>diag.panel</a:t>
            </a:r>
            <a:r>
              <a:rPr lang="en-US" dirty="0"/>
              <a:t> = </a:t>
            </a:r>
            <a:r>
              <a:rPr lang="en-US" dirty="0" err="1"/>
              <a:t>panel.d</a:t>
            </a:r>
            <a:r>
              <a:rPr lang="en-US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 a relative frequency table and compare the empirical with the theoretical probabilities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y </a:t>
            </a:r>
            <a:r>
              <a:rPr lang="en-US" dirty="0">
                <a:solidFill>
                  <a:srgbClr val="7B4706"/>
                </a:solidFill>
                <a:effectLst/>
                <a:latin typeface="Helvetica" pitchFamily="2" charset="0"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numeric(m)</a:t>
            </a:r>
          </a:p>
          <a:p>
            <a:r>
              <a:rPr lang="en-US" dirty="0">
                <a:solidFill>
                  <a:srgbClr val="1A3774"/>
                </a:solidFill>
                <a:effectLst/>
                <a:latin typeface="Helvetica" pitchFamily="2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1A3774"/>
                </a:solidFill>
                <a:effectLst/>
                <a:latin typeface="Helvetica" pitchFamily="2" charset="0"/>
              </a:rPr>
              <a:t>in 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1000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){</a:t>
            </a:r>
            <a:endParaRPr lang="en-US" dirty="0">
              <a:solidFill>
                <a:srgbClr val="1A3774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x </a:t>
            </a:r>
            <a:r>
              <a:rPr lang="en-US" dirty="0">
                <a:solidFill>
                  <a:srgbClr val="7B4706"/>
                </a:solidFill>
                <a:effectLst/>
                <a:latin typeface="Helvetica" pitchFamily="2" charset="0"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rnorm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50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30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zq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  <a:latin typeface="Helvetica" pitchFamily="2" charset="0"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qnorm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0.975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US" dirty="0">
                <a:solidFill>
                  <a:srgbClr val="7B4706"/>
                </a:solidFill>
                <a:effectLst/>
                <a:latin typeface="Helvetica" pitchFamily="2" charset="0"/>
              </a:rPr>
              <a:t># quantile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c.i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  <a:latin typeface="Helvetica" pitchFamily="2" charset="0"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c(mean(x)-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zq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*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/sqrt(n), mean(x)+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zq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*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/sqrt(n) ) </a:t>
            </a:r>
            <a:r>
              <a:rPr lang="en-US" dirty="0">
                <a:solidFill>
                  <a:srgbClr val="7B4706"/>
                </a:solidFill>
                <a:effectLst/>
                <a:latin typeface="Helvetica" pitchFamily="2" charset="0"/>
              </a:rPr>
              <a:t># Confidence interval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y[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  <a:latin typeface="Helvetica" pitchFamily="2" charset="0"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(mu&gt;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c.i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[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]) &amp; (mu&lt;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c.i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[</a:t>
            </a:r>
            <a:r>
              <a:rPr lang="en-US" dirty="0">
                <a:solidFill>
                  <a:srgbClr val="0000C3"/>
                </a:solidFill>
                <a:effectLst/>
                <a:latin typeface="Helvetica" pitchFamily="2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]) </a:t>
            </a:r>
            <a:r>
              <a:rPr lang="en-US" dirty="0">
                <a:solidFill>
                  <a:srgbClr val="7B4706"/>
                </a:solidFill>
                <a:effectLst/>
                <a:latin typeface="Helvetica" pitchFamily="2" charset="0"/>
              </a:rPr>
              <a:t># record whether \mu is in the interval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} mean(y)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6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(b in 1:B) 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&lt;- sample(1:n, size = n, replace = TRUE)</a:t>
            </a:r>
          </a:p>
          <a:p>
            <a:r>
              <a:rPr lang="en-US" dirty="0"/>
              <a:t>  LSAT &lt;- </a:t>
            </a:r>
            <a:r>
              <a:rPr lang="en-US" dirty="0" err="1"/>
              <a:t>law$LSAT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GPA &lt;- </a:t>
            </a:r>
            <a:r>
              <a:rPr lang="en-US" dirty="0" err="1"/>
              <a:t>law$GPA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</a:t>
            </a:r>
            <a:r>
              <a:rPr lang="en-US" dirty="0" err="1"/>
              <a:t>theta.b</a:t>
            </a:r>
            <a:r>
              <a:rPr lang="en-US" dirty="0"/>
              <a:t>[b] &lt;- </a:t>
            </a:r>
            <a:r>
              <a:rPr lang="en-US" dirty="0" err="1"/>
              <a:t>cor</a:t>
            </a:r>
            <a:r>
              <a:rPr lang="en-US" dirty="0"/>
              <a:t>(LSAT, GPA)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boot_bias</a:t>
            </a:r>
            <a:r>
              <a:rPr lang="en-US" dirty="0"/>
              <a:t> &lt;- mean(</a:t>
            </a:r>
            <a:r>
              <a:rPr lang="en-US" dirty="0" err="1"/>
              <a:t>theta.b</a:t>
            </a:r>
            <a:r>
              <a:rPr lang="en-US" dirty="0"/>
              <a:t> - </a:t>
            </a:r>
            <a:r>
              <a:rPr lang="en-US" dirty="0" err="1"/>
              <a:t>theta.hat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use bootstrap method to estimate standard error.</a:t>
            </a:r>
          </a:p>
          <a:p>
            <a:r>
              <a:rPr lang="en-US" dirty="0"/>
              <a:t>#set up the bootstrap</a:t>
            </a:r>
          </a:p>
          <a:p>
            <a:r>
              <a:rPr lang="en-US" dirty="0"/>
              <a:t>B &lt;- 200 #number of replicates</a:t>
            </a:r>
          </a:p>
          <a:p>
            <a:r>
              <a:rPr lang="en-US" dirty="0"/>
              <a:t>R &lt;- numeric(B) #storage for replicates</a:t>
            </a:r>
          </a:p>
          <a:p>
            <a:r>
              <a:rPr lang="en-US" dirty="0"/>
              <a:t>#bootstrap estimate of standard error of R</a:t>
            </a:r>
          </a:p>
          <a:p>
            <a:r>
              <a:rPr lang="en-US" dirty="0"/>
              <a:t>for (b in 1:B) {</a:t>
            </a:r>
          </a:p>
          <a:p>
            <a:r>
              <a:rPr lang="en-US" dirty="0"/>
              <a:t>  #randomly select the indices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&lt;- sample(1:n, size = n, replace = TRUE)</a:t>
            </a:r>
          </a:p>
          <a:p>
            <a:r>
              <a:rPr lang="en-US" dirty="0"/>
              <a:t>  LSAT &lt;- </a:t>
            </a:r>
            <a:r>
              <a:rPr lang="en-US" dirty="0" err="1"/>
              <a:t>law$LSAT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#</a:t>
            </a:r>
            <a:r>
              <a:rPr lang="en-US" dirty="0" err="1"/>
              <a:t>i</a:t>
            </a:r>
            <a:r>
              <a:rPr lang="en-US" dirty="0"/>
              <a:t> is a vector of indices</a:t>
            </a:r>
          </a:p>
          <a:p>
            <a:r>
              <a:rPr lang="en-US" dirty="0"/>
              <a:t>  GPA &lt;- </a:t>
            </a:r>
            <a:r>
              <a:rPr lang="en-US" dirty="0" err="1"/>
              <a:t>law$GPA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R[b] &lt;- </a:t>
            </a:r>
            <a:r>
              <a:rPr lang="en-US" dirty="0" err="1"/>
              <a:t>cor</a:t>
            </a:r>
            <a:r>
              <a:rPr lang="en-US" dirty="0"/>
              <a:t>(LSAT, GPA)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boot_sd</a:t>
            </a:r>
            <a:r>
              <a:rPr lang="en-US" dirty="0"/>
              <a:t> &lt;- </a:t>
            </a:r>
            <a:r>
              <a:rPr lang="en-US" dirty="0" err="1"/>
              <a:t>sd</a:t>
            </a:r>
            <a:r>
              <a:rPr lang="en-US" dirty="0"/>
              <a:t>(R)</a:t>
            </a:r>
          </a:p>
          <a:p>
            <a:endParaRPr lang="en-US" dirty="0"/>
          </a:p>
          <a:p>
            <a:r>
              <a:rPr lang="en-US" dirty="0"/>
              <a:t>cat("Bootstrap estimate of bias:", </a:t>
            </a:r>
            <a:r>
              <a:rPr lang="en-US" dirty="0" err="1"/>
              <a:t>boot_bias</a:t>
            </a:r>
            <a:r>
              <a:rPr lang="en-US" dirty="0"/>
              <a:t>, "\n")</a:t>
            </a:r>
          </a:p>
          <a:p>
            <a:r>
              <a:rPr lang="en-US" dirty="0"/>
              <a:t>cat("Bootstrap estimate of standard error:", </a:t>
            </a:r>
            <a:r>
              <a:rPr lang="en-US" dirty="0" err="1"/>
              <a:t>boot_sd</a:t>
            </a:r>
            <a:r>
              <a:rPr lang="en-US" dirty="0"/>
              <a:t>, "\n")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B016A-BED6-4F02-A968-BA5E3D375D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4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560D5-906B-4A39-8681-06D69E7C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8D8D2-12CB-44E6-9F4D-37851F82E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7BC4E-D9F9-49EB-A848-FAB6D8CC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3F489-BE2E-4204-8D17-CA071A9C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4E5BA-1AA1-4C3D-8EC3-E3F22961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5A06E-0EBF-4A28-B4D2-05D0D9A2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A73EF-7633-480E-90B0-F41B8052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FBCE7-3BCA-472C-89C2-34FD6CAF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96207-AC67-4C15-950F-7112F016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3B3C5-F58A-425C-A26D-27934B1E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C2D41A-CC97-48E6-8108-E93F1535D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D6823D-9BDE-4376-BD6B-71302E93C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49167-0587-450C-84F6-0EC8F621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E510E-BA16-459D-920C-EE070C45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EC065-5630-41E9-B4C7-7945126F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4C142-9B85-4688-BA6F-EF9719D5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C3C38-1BEF-41F9-B90D-37740A18F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394D3-1BA7-498F-BE38-0C7CBCFE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6A061-9A22-4E37-8F8F-FAE887DC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5A3D6-389A-42D7-AC6A-9233F1C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98827-69AA-4611-ADA3-F9FDBFFE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D67F9-C461-4EBF-9842-C64BA60A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2C235-5019-4675-8AE3-9A319BAF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7EB06-BA5F-49EE-A771-C89AD1A1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D72F-B70B-4AB0-ABE8-930B4C77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45D3D-AA66-4926-AB42-063ECADC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4D2FA-FA16-448C-B0A7-31CC8A3C8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55C8A2-FCEF-4039-A5BB-1757B119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40272-124E-48EF-9725-C7E30A75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C6E45-2164-4D61-83B7-88C7BD0B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1A88B-FEE2-443B-9072-DBDB56B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8ACD1-3EB3-4C8D-B1CA-74F12A25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20122-878C-4BCB-A328-6DEFCEDC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8A04A-4FE8-4CA9-B254-FBBE4A7E4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BDC741-B7FF-416E-83F7-CDDF6FE59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65FF0-0F85-4E9E-B543-1B6EB065E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363C98-AEB3-400F-A59D-915987A7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979AA-2931-4AF5-9665-5E877EE2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93A56-8A2F-4F11-9A58-83CF40AE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3C4D-D4C7-4819-8E5E-F3C3E7B7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1BC457-3EC3-4E7E-8523-2A38A772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B3EA8C-A851-4236-81E1-FB00FAEE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32C102-6D1D-4223-8C3B-1B77823A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3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851344-22C5-4D88-9094-D8BF838D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F930ED-B443-409D-BF34-F5C8CE33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642EC-A9F9-4146-AF4B-0DA83594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A2EE-74E7-43D2-8544-F0FB6B92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C2349-A53E-47CA-92A5-884750DB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A5370-7822-48F3-9B8C-0C1FAD9C2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8F10C-4C2B-43BF-A54C-67AD7058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5F8B05-0064-45B7-B676-D84F4D6A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334E6-27D4-4A35-8478-B8D1F830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5F542-9EDA-45FE-915D-2A1958E7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F9FA13-3DA4-4D0F-95D9-27FAB608A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F4956-4EDF-4DDE-9B2C-87947943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9B14A-22A2-4271-83AF-58D8AC00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173EB-524A-4022-B46A-1ADBF062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EB651-537F-4811-8F2F-B10F0F0E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E0309-6F4D-41A3-810F-908C1749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72E8B-BC10-4393-A136-BEB04130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A8FA-1B69-44B1-9783-8D7493D20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4F5A-F275-414E-AACE-804AC5256E4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39DFE-8EC1-4EBA-B55F-FB1C00BB4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A6588-3465-4357-93BF-69904F7A8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1F797-3F82-4920-AB7B-3335437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BEC04-4913-4939-ABDC-041927506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Basic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1E240-90F3-47FA-8140-023EC4FAB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1AB41-037E-4959-B28D-EF299271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quantile</a:t>
            </a:r>
          </a:p>
          <a:p>
            <a:r>
              <a:rPr lang="en-US" dirty="0"/>
              <a:t>prod</a:t>
            </a:r>
          </a:p>
          <a:p>
            <a:r>
              <a:rPr lang="en-US" dirty="0" err="1"/>
              <a:t>cumsum</a:t>
            </a:r>
            <a:r>
              <a:rPr lang="en-US" dirty="0"/>
              <a:t>; </a:t>
            </a:r>
            <a:r>
              <a:rPr lang="en-US" dirty="0" err="1"/>
              <a:t>cumprod</a:t>
            </a:r>
            <a:r>
              <a:rPr lang="en-US" dirty="0"/>
              <a:t>; </a:t>
            </a:r>
            <a:r>
              <a:rPr lang="en-US" dirty="0" err="1"/>
              <a:t>cummax</a:t>
            </a:r>
            <a:endParaRPr lang="en-US" dirty="0"/>
          </a:p>
          <a:p>
            <a:r>
              <a:rPr lang="en-US" dirty="0"/>
              <a:t>var, </a:t>
            </a:r>
            <a:r>
              <a:rPr lang="en-US" dirty="0" err="1"/>
              <a:t>sd</a:t>
            </a:r>
            <a:r>
              <a:rPr lang="en-US" dirty="0"/>
              <a:t>, </a:t>
            </a:r>
            <a:r>
              <a:rPr lang="en-US" dirty="0" err="1"/>
              <a:t>cor</a:t>
            </a:r>
            <a:r>
              <a:rPr lang="en-US" dirty="0"/>
              <a:t>, </a:t>
            </a:r>
            <a:r>
              <a:rPr lang="en-US" dirty="0" err="1"/>
              <a:t>cov</a:t>
            </a:r>
            <a:r>
              <a:rPr lang="en-US" dirty="0"/>
              <a:t>, 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524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364"/>
            <a:ext cx="10515600" cy="58324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f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(y, n, r, rho) { (</a:t>
            </a:r>
            <a:r>
              <a:rPr lang="en-US" dirty="0" err="1">
                <a:solidFill>
                  <a:srgbClr val="000000"/>
                </a:solidFill>
                <a:effectLst/>
              </a:rPr>
              <a:t>cosh</a:t>
            </a:r>
            <a:r>
              <a:rPr lang="en-US" dirty="0">
                <a:solidFill>
                  <a:srgbClr val="000000"/>
                </a:solidFill>
                <a:effectLst/>
              </a:rPr>
              <a:t>(y) - rho * r)ˆ(</a:t>
            </a:r>
            <a:r>
              <a:rPr lang="en-US" dirty="0">
                <a:solidFill>
                  <a:srgbClr val="0000C3"/>
                </a:solidFill>
                <a:effectLst/>
              </a:rPr>
              <a:t>1 </a:t>
            </a:r>
            <a:r>
              <a:rPr lang="en-US" dirty="0">
                <a:solidFill>
                  <a:srgbClr val="000000"/>
                </a:solidFill>
                <a:effectLst/>
              </a:rPr>
              <a:t>– n) }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integrate(f, </a:t>
            </a:r>
            <a:r>
              <a:rPr lang="en-US" dirty="0">
                <a:solidFill>
                  <a:srgbClr val="B79106"/>
                </a:solidFill>
                <a:effectLst/>
              </a:rPr>
              <a:t>lower=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upper=</a:t>
            </a:r>
            <a:r>
              <a:rPr lang="en-US" dirty="0">
                <a:solidFill>
                  <a:srgbClr val="000000"/>
                </a:solidFill>
                <a:effectLst/>
              </a:rPr>
              <a:t>Inf,</a:t>
            </a:r>
            <a:endParaRPr lang="en-US" dirty="0">
              <a:solidFill>
                <a:srgbClr val="B7910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79106"/>
                </a:solidFill>
                <a:effectLst/>
              </a:rPr>
              <a:t>	</a:t>
            </a:r>
            <a:r>
              <a:rPr lang="en-US" dirty="0" err="1">
                <a:solidFill>
                  <a:srgbClr val="B79106"/>
                </a:solidFill>
                <a:effectLst/>
              </a:rPr>
              <a:t>rel.tol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.Machine$double.epsˆ</a:t>
            </a:r>
            <a:r>
              <a:rPr lang="en-US" dirty="0">
                <a:solidFill>
                  <a:srgbClr val="0000C3"/>
                </a:solidFill>
                <a:effectLst/>
              </a:rPr>
              <a:t>0.25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n=</a:t>
            </a:r>
            <a:r>
              <a:rPr lang="en-US" dirty="0">
                <a:solidFill>
                  <a:srgbClr val="0000C3"/>
                </a:solidFill>
                <a:effectLst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r=</a:t>
            </a:r>
            <a:r>
              <a:rPr lang="en-US" dirty="0">
                <a:solidFill>
                  <a:srgbClr val="0000C3"/>
                </a:solidFill>
                <a:effectLst/>
              </a:rPr>
              <a:t>0.5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rho=</a:t>
            </a:r>
            <a:r>
              <a:rPr lang="en-US" dirty="0">
                <a:solidFill>
                  <a:srgbClr val="0000C3"/>
                </a:solidFill>
                <a:effectLst/>
              </a:rPr>
              <a:t>0.2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0000C3"/>
              </a:solidFill>
              <a:effectLst/>
            </a:endParaRPr>
          </a:p>
          <a:p>
            <a:endParaRPr lang="en-US" dirty="0"/>
          </a:p>
          <a:p>
            <a:r>
              <a:rPr lang="en-US" strike="sngStrike" dirty="0" err="1">
                <a:solidFill>
                  <a:srgbClr val="000000"/>
                </a:solidFill>
                <a:effectLst/>
              </a:rPr>
              <a:t>ro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 </a:t>
            </a:r>
            <a:r>
              <a:rPr lang="en-US" strike="sngStrike" dirty="0">
                <a:solidFill>
                  <a:srgbClr val="7B4706"/>
                </a:solidFill>
                <a:effectLst/>
              </a:rPr>
              <a:t>&lt;- 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seq(-.</a:t>
            </a:r>
            <a:r>
              <a:rPr lang="en-US" strike="sngStrike" dirty="0">
                <a:solidFill>
                  <a:srgbClr val="0000C3"/>
                </a:solidFill>
                <a:effectLst/>
              </a:rPr>
              <a:t>99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, .</a:t>
            </a:r>
            <a:r>
              <a:rPr lang="en-US" strike="sngStrike" dirty="0">
                <a:solidFill>
                  <a:srgbClr val="0000C3"/>
                </a:solidFill>
                <a:effectLst/>
              </a:rPr>
              <a:t>99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, .</a:t>
            </a:r>
            <a:r>
              <a:rPr lang="en-US" strike="sngStrike" dirty="0">
                <a:solidFill>
                  <a:srgbClr val="0000C3"/>
                </a:solidFill>
                <a:effectLst/>
              </a:rPr>
              <a:t>01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trike="sngStrike" dirty="0">
                <a:solidFill>
                  <a:srgbClr val="000000"/>
                </a:solidFill>
                <a:effectLst/>
              </a:rPr>
              <a:t>v </a:t>
            </a:r>
            <a:r>
              <a:rPr lang="en-US" strike="sngStrike" dirty="0">
                <a:solidFill>
                  <a:srgbClr val="7B4706"/>
                </a:solidFill>
                <a:effectLst/>
              </a:rPr>
              <a:t>&lt;- 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rep(</a:t>
            </a:r>
            <a:r>
              <a:rPr lang="en-US" strike="sngStrike" dirty="0">
                <a:solidFill>
                  <a:srgbClr val="0000C3"/>
                </a:solidFill>
                <a:effectLst/>
              </a:rPr>
              <a:t>0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, length(</a:t>
            </a:r>
            <a:r>
              <a:rPr lang="en-US" strike="sngStrike" dirty="0" err="1">
                <a:solidFill>
                  <a:srgbClr val="000000"/>
                </a:solidFill>
                <a:effectLst/>
              </a:rPr>
              <a:t>ro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strike="sngStrike" dirty="0">
                <a:solidFill>
                  <a:srgbClr val="1A3774"/>
                </a:solidFill>
                <a:effectLst/>
              </a:rPr>
              <a:t>for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(</a:t>
            </a:r>
            <a:r>
              <a:rPr lang="en-US" strike="sng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 </a:t>
            </a:r>
            <a:r>
              <a:rPr lang="en-US" strike="sngStrike" dirty="0">
                <a:solidFill>
                  <a:srgbClr val="1A3774"/>
                </a:solidFill>
                <a:effectLst/>
              </a:rPr>
              <a:t>in </a:t>
            </a:r>
            <a:r>
              <a:rPr lang="en-US" strike="sngStrike" dirty="0">
                <a:solidFill>
                  <a:srgbClr val="0000C3"/>
                </a:solidFill>
                <a:effectLst/>
              </a:rPr>
              <a:t>1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:length(</a:t>
            </a:r>
            <a:r>
              <a:rPr lang="en-US" strike="sngStrike" dirty="0" err="1">
                <a:solidFill>
                  <a:srgbClr val="000000"/>
                </a:solidFill>
                <a:effectLst/>
              </a:rPr>
              <a:t>ro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)) {</a:t>
            </a:r>
          </a:p>
          <a:p>
            <a:r>
              <a:rPr lang="en-US" strike="sngStrike" dirty="0">
                <a:solidFill>
                  <a:srgbClr val="000000"/>
                </a:solidFill>
                <a:effectLst/>
              </a:rPr>
              <a:t>v[</a:t>
            </a:r>
            <a:r>
              <a:rPr lang="en-US" strike="sng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] </a:t>
            </a:r>
            <a:r>
              <a:rPr lang="en-US" strike="sngStrike" dirty="0">
                <a:solidFill>
                  <a:srgbClr val="7B4706"/>
                </a:solidFill>
                <a:effectLst/>
              </a:rPr>
              <a:t>&lt;- 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integrate(f, </a:t>
            </a:r>
            <a:r>
              <a:rPr lang="en-US" strike="sngStrike" dirty="0">
                <a:solidFill>
                  <a:srgbClr val="B79106"/>
                </a:solidFill>
                <a:effectLst/>
              </a:rPr>
              <a:t>lower=</a:t>
            </a:r>
            <a:r>
              <a:rPr lang="en-US" strike="sngStrike" dirty="0">
                <a:solidFill>
                  <a:srgbClr val="0000C3"/>
                </a:solidFill>
                <a:effectLst/>
              </a:rPr>
              <a:t>0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, </a:t>
            </a:r>
            <a:r>
              <a:rPr lang="en-US" strike="sngStrike" dirty="0">
                <a:solidFill>
                  <a:srgbClr val="B79106"/>
                </a:solidFill>
                <a:effectLst/>
              </a:rPr>
              <a:t>upper=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Inf, </a:t>
            </a:r>
            <a:r>
              <a:rPr lang="en-US" strike="sngStrike" dirty="0" err="1">
                <a:solidFill>
                  <a:srgbClr val="B79106"/>
                </a:solidFill>
                <a:effectLst/>
              </a:rPr>
              <a:t>rel.tol</a:t>
            </a:r>
            <a:r>
              <a:rPr lang="en-US" strike="sngStrike" dirty="0">
                <a:solidFill>
                  <a:srgbClr val="B79106"/>
                </a:solidFill>
                <a:effectLst/>
              </a:rPr>
              <a:t>=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.Machine$double.epsˆ</a:t>
            </a:r>
            <a:r>
              <a:rPr lang="en-US" strike="sngStrike" dirty="0">
                <a:solidFill>
                  <a:srgbClr val="0000C3"/>
                </a:solidFill>
                <a:effectLst/>
              </a:rPr>
              <a:t>0.25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, </a:t>
            </a:r>
            <a:r>
              <a:rPr lang="en-US" strike="sngStrike" dirty="0">
                <a:solidFill>
                  <a:srgbClr val="B79106"/>
                </a:solidFill>
                <a:effectLst/>
              </a:rPr>
              <a:t>n=</a:t>
            </a:r>
            <a:r>
              <a:rPr lang="en-US" strike="sngStrike" dirty="0">
                <a:solidFill>
                  <a:srgbClr val="0000C3"/>
                </a:solidFill>
                <a:effectLst/>
              </a:rPr>
              <a:t>10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, </a:t>
            </a:r>
            <a:r>
              <a:rPr lang="en-US" strike="sngStrike" dirty="0">
                <a:solidFill>
                  <a:srgbClr val="B79106"/>
                </a:solidFill>
                <a:effectLst/>
              </a:rPr>
              <a:t>r=</a:t>
            </a:r>
            <a:r>
              <a:rPr lang="en-US" strike="sngStrike" dirty="0">
                <a:solidFill>
                  <a:srgbClr val="0000C3"/>
                </a:solidFill>
                <a:effectLst/>
              </a:rPr>
              <a:t>0.5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, </a:t>
            </a:r>
            <a:r>
              <a:rPr lang="en-US" strike="sngStrike" dirty="0">
                <a:solidFill>
                  <a:srgbClr val="B79106"/>
                </a:solidFill>
                <a:effectLst/>
              </a:rPr>
              <a:t>rho=</a:t>
            </a:r>
            <a:r>
              <a:rPr lang="en-US" strike="sngStrike" dirty="0" err="1">
                <a:solidFill>
                  <a:srgbClr val="000000"/>
                </a:solidFill>
                <a:effectLst/>
              </a:rPr>
              <a:t>ro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[</a:t>
            </a:r>
            <a:r>
              <a:rPr lang="en-US" strike="sng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])$value }</a:t>
            </a:r>
          </a:p>
          <a:p>
            <a:r>
              <a:rPr lang="en-US" strike="sngStrike" dirty="0">
                <a:solidFill>
                  <a:srgbClr val="000000"/>
                </a:solidFill>
                <a:effectLst/>
              </a:rPr>
              <a:t>plot(</a:t>
            </a:r>
            <a:r>
              <a:rPr lang="en-US" strike="sngStrike" dirty="0" err="1">
                <a:solidFill>
                  <a:srgbClr val="000000"/>
                </a:solidFill>
                <a:effectLst/>
              </a:rPr>
              <a:t>ro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, v, </a:t>
            </a:r>
            <a:r>
              <a:rPr lang="en-US" strike="sngStrike" dirty="0">
                <a:solidFill>
                  <a:srgbClr val="B79106"/>
                </a:solidFill>
                <a:effectLst/>
              </a:rPr>
              <a:t>type=</a:t>
            </a:r>
            <a:r>
              <a:rPr lang="en-US" strike="sngStrike" dirty="0">
                <a:solidFill>
                  <a:srgbClr val="418B08"/>
                </a:solidFill>
                <a:effectLst/>
              </a:rPr>
              <a:t>"l"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, </a:t>
            </a:r>
            <a:r>
              <a:rPr lang="en-US" strike="sngStrike" dirty="0" err="1">
                <a:solidFill>
                  <a:srgbClr val="B79106"/>
                </a:solidFill>
                <a:effectLst/>
              </a:rPr>
              <a:t>xlab</a:t>
            </a:r>
            <a:r>
              <a:rPr lang="en-US" strike="sngStrike" dirty="0">
                <a:solidFill>
                  <a:srgbClr val="B79106"/>
                </a:solidFill>
                <a:effectLst/>
              </a:rPr>
              <a:t>=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expression(rho),</a:t>
            </a:r>
          </a:p>
          <a:p>
            <a:r>
              <a:rPr lang="en-US" strike="sngStrike" dirty="0">
                <a:solidFill>
                  <a:srgbClr val="B79106"/>
                </a:solidFill>
                <a:effectLst/>
              </a:rPr>
              <a:t>     </a:t>
            </a:r>
            <a:r>
              <a:rPr lang="en-US" strike="sngStrike" dirty="0" err="1">
                <a:solidFill>
                  <a:srgbClr val="B79106"/>
                </a:solidFill>
                <a:effectLst/>
              </a:rPr>
              <a:t>ylab</a:t>
            </a:r>
            <a:r>
              <a:rPr lang="en-US" strike="sngStrike" dirty="0">
                <a:solidFill>
                  <a:srgbClr val="B79106"/>
                </a:solidFill>
                <a:effectLst/>
              </a:rPr>
              <a:t>=</a:t>
            </a:r>
            <a:r>
              <a:rPr lang="en-US" strike="sngStrike" dirty="0">
                <a:solidFill>
                  <a:srgbClr val="418B08"/>
                </a:solidFill>
                <a:effectLst/>
              </a:rPr>
              <a:t>"Integral Value (n=10, r=0.5)"</a:t>
            </a:r>
            <a:r>
              <a:rPr lang="en-US" strike="sngStrike" dirty="0">
                <a:solidFill>
                  <a:srgbClr val="000000"/>
                </a:solidFill>
                <a:effectLst/>
              </a:rPr>
              <a:t>)</a:t>
            </a:r>
            <a:endParaRPr lang="en-US" strike="sngStrike" dirty="0">
              <a:solidFill>
                <a:srgbClr val="418B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Numerical Integration</a:t>
            </a:r>
          </a:p>
        </p:txBody>
      </p:sp>
    </p:spTree>
    <p:extLst>
      <p:ext uri="{BB962C8B-B14F-4D97-AF65-F5344CB8AC3E}">
        <p14:creationId xmlns:p14="http://schemas.microsoft.com/office/powerpoint/2010/main" val="12965139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980"/>
            <a:ext cx="10515600" cy="55892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B4706"/>
                </a:solidFill>
                <a:effectLst/>
              </a:rPr>
              <a:t>#the observed sample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y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c(</a:t>
            </a:r>
            <a:r>
              <a:rPr lang="en-US" dirty="0">
                <a:solidFill>
                  <a:srgbClr val="0000C3"/>
                </a:solidFill>
                <a:effectLst/>
              </a:rPr>
              <a:t>0.04304550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0.50263474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0000C3"/>
              </a:solidFill>
              <a:effectLst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mlogL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B79106"/>
                </a:solidFill>
                <a:effectLst/>
              </a:rPr>
              <a:t>theta=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#minus log-likelihood of exp. density, rate 1/theta </a:t>
            </a:r>
            <a:r>
              <a:rPr lang="en-US" dirty="0">
                <a:solidFill>
                  <a:srgbClr val="000000"/>
                </a:solidFill>
                <a:effectLst/>
              </a:rPr>
              <a:t>return(-(length(y) * log(theta) - theta * sum(y))) }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library(stats4)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fit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mle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mlogL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summary(fit)</a:t>
            </a: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mle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mlogL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start=</a:t>
            </a:r>
            <a:r>
              <a:rPr lang="en-US" dirty="0">
                <a:solidFill>
                  <a:srgbClr val="000000"/>
                </a:solidFill>
                <a:effectLst/>
              </a:rPr>
              <a:t>list(</a:t>
            </a:r>
            <a:r>
              <a:rPr lang="en-US" dirty="0">
                <a:solidFill>
                  <a:srgbClr val="B79106"/>
                </a:solidFill>
                <a:effectLst/>
              </a:rPr>
              <a:t>theta=</a:t>
            </a:r>
            <a:r>
              <a:rPr lang="en-US" dirty="0">
                <a:solidFill>
                  <a:srgbClr val="000000"/>
                </a:solidFill>
                <a:effectLst/>
              </a:rPr>
              <a:t>mean(y)))</a:t>
            </a:r>
          </a:p>
          <a:p>
            <a:endParaRPr lang="en-US" dirty="0">
              <a:solidFill>
                <a:srgbClr val="7B4706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2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MLE with </a:t>
            </a:r>
            <a:r>
              <a:rPr lang="en-US" dirty="0" err="1"/>
              <a:t>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54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optimize(f, </a:t>
            </a:r>
            <a:r>
              <a:rPr lang="en-US" dirty="0">
                <a:solidFill>
                  <a:srgbClr val="B79106"/>
                </a:solidFill>
                <a:effectLst/>
              </a:rPr>
              <a:t>lower = </a:t>
            </a:r>
            <a:r>
              <a:rPr lang="en-US" dirty="0">
                <a:solidFill>
                  <a:srgbClr val="0000C3"/>
                </a:solidFill>
                <a:effectLst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upper = </a:t>
            </a:r>
            <a:r>
              <a:rPr lang="en-US" dirty="0">
                <a:solidFill>
                  <a:srgbClr val="0000C3"/>
                </a:solidFill>
                <a:effectLst/>
              </a:rPr>
              <a:t>8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maximum = </a:t>
            </a:r>
            <a:r>
              <a:rPr lang="en-US" dirty="0">
                <a:solidFill>
                  <a:srgbClr val="000000"/>
                </a:solidFill>
                <a:effectLst/>
              </a:rPr>
              <a:t>TRUE)</a:t>
            </a:r>
            <a:endParaRPr lang="en-US" dirty="0">
              <a:solidFill>
                <a:srgbClr val="B79106"/>
              </a:solidFill>
              <a:effectLst/>
            </a:endParaRP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</a:rPr>
              <a:t>LL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(theta, </a:t>
            </a:r>
            <a:r>
              <a:rPr lang="en-US" dirty="0" err="1">
                <a:solidFill>
                  <a:srgbClr val="000000"/>
                </a:solidFill>
                <a:effectLst/>
              </a:rPr>
              <a:t>sx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slogx</a:t>
            </a:r>
            <a:r>
              <a:rPr lang="en-US" dirty="0">
                <a:solidFill>
                  <a:srgbClr val="000000"/>
                </a:solidFill>
                <a:effectLst/>
              </a:rPr>
              <a:t>, n) 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r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theta[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lambda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theta[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loglik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n * r * log(lambda) + (r -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) * </a:t>
            </a:r>
            <a:r>
              <a:rPr lang="en-US" dirty="0" err="1">
                <a:solidFill>
                  <a:srgbClr val="000000"/>
                </a:solidFill>
                <a:effectLst/>
              </a:rPr>
              <a:t>slogx</a:t>
            </a:r>
            <a:r>
              <a:rPr lang="en-US" dirty="0">
                <a:solidFill>
                  <a:srgbClr val="000000"/>
                </a:solidFill>
                <a:effectLst/>
              </a:rPr>
              <a:t> -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 lambda * </a:t>
            </a:r>
            <a:r>
              <a:rPr lang="en-US" dirty="0" err="1">
                <a:solidFill>
                  <a:srgbClr val="000000"/>
                </a:solidFill>
                <a:effectLst/>
              </a:rPr>
              <a:t>sx</a:t>
            </a:r>
            <a:r>
              <a:rPr lang="en-US" dirty="0">
                <a:solidFill>
                  <a:srgbClr val="000000"/>
                </a:solidFill>
                <a:effectLst/>
              </a:rPr>
              <a:t> - n * log(gamma(r))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- </a:t>
            </a:r>
            <a:r>
              <a:rPr lang="en-US" dirty="0" err="1">
                <a:solidFill>
                  <a:srgbClr val="000000"/>
                </a:solidFill>
                <a:effectLst/>
              </a:rPr>
              <a:t>loglik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2104578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00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43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298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90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239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34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0252C-DAE6-498C-8640-F0F2E06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256AE-0059-4FEB-A235-483BD5BB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284" cy="4351338"/>
          </a:xfrm>
        </p:spPr>
        <p:txBody>
          <a:bodyPr/>
          <a:lstStyle/>
          <a:p>
            <a:r>
              <a:rPr lang="en-US" i="1" dirty="0" err="1">
                <a:solidFill>
                  <a:srgbClr val="0070C0"/>
                </a:solidFill>
              </a:rPr>
              <a:t>getwd</a:t>
            </a:r>
            <a:r>
              <a:rPr lang="en-US" i="1" dirty="0">
                <a:solidFill>
                  <a:srgbClr val="0070C0"/>
                </a:solidFill>
              </a:rPr>
              <a:t>() --</a:t>
            </a:r>
            <a:r>
              <a:rPr lang="en-US" dirty="0"/>
              <a:t> get the working directory;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setwd</a:t>
            </a:r>
            <a:r>
              <a:rPr lang="en-US" i="1" dirty="0">
                <a:solidFill>
                  <a:srgbClr val="0070C0"/>
                </a:solidFill>
              </a:rPr>
              <a:t>(path1) </a:t>
            </a:r>
            <a:r>
              <a:rPr lang="en-US" dirty="0"/>
              <a:t>-- set the working directory to “path1”;</a:t>
            </a:r>
          </a:p>
          <a:p>
            <a:r>
              <a:rPr lang="en-US" i="1" dirty="0">
                <a:solidFill>
                  <a:srgbClr val="0070C0"/>
                </a:solidFill>
              </a:rPr>
              <a:t>find("</a:t>
            </a:r>
            <a:r>
              <a:rPr lang="en-US" i="1" dirty="0" err="1">
                <a:solidFill>
                  <a:srgbClr val="0070C0"/>
                </a:solidFill>
              </a:rPr>
              <a:t>lm</a:t>
            </a:r>
            <a:r>
              <a:rPr lang="en-US" i="1" dirty="0">
                <a:solidFill>
                  <a:srgbClr val="0070C0"/>
                </a:solidFill>
              </a:rPr>
              <a:t>") -- </a:t>
            </a:r>
            <a:r>
              <a:rPr lang="en-US" dirty="0"/>
              <a:t>gives the package a function (e.g. </a:t>
            </a:r>
            <a:r>
              <a:rPr lang="en-US" dirty="0" err="1"/>
              <a:t>lm</a:t>
            </a:r>
            <a:r>
              <a:rPr lang="en-US" dirty="0"/>
              <a:t>) that comes with;</a:t>
            </a:r>
          </a:p>
          <a:p>
            <a:r>
              <a:rPr lang="en-US" i="1" dirty="0">
                <a:solidFill>
                  <a:srgbClr val="0070C0"/>
                </a:solidFill>
              </a:rPr>
              <a:t>search() -- </a:t>
            </a:r>
            <a:r>
              <a:rPr lang="en-US" dirty="0"/>
              <a:t>lists all libraries and data frames in the search path;</a:t>
            </a:r>
          </a:p>
          <a:p>
            <a:r>
              <a:rPr lang="en-US" i="1" dirty="0">
                <a:solidFill>
                  <a:srgbClr val="0070C0"/>
                </a:solidFill>
              </a:rPr>
              <a:t>sink("</a:t>
            </a:r>
            <a:r>
              <a:rPr lang="en-US" i="1" dirty="0" err="1">
                <a:solidFill>
                  <a:srgbClr val="0070C0"/>
                </a:solidFill>
              </a:rPr>
              <a:t>filename.format</a:t>
            </a:r>
            <a:r>
              <a:rPr lang="en-US" i="1" dirty="0">
                <a:solidFill>
                  <a:srgbClr val="0070C0"/>
                </a:solidFill>
              </a:rPr>
              <a:t>") --</a:t>
            </a:r>
            <a:r>
              <a:rPr lang="en-US" dirty="0"/>
              <a:t> divert all subsequent output to external file;</a:t>
            </a:r>
          </a:p>
          <a:p>
            <a:endParaRPr lang="en-US" dirty="0"/>
          </a:p>
          <a:p>
            <a:r>
              <a:rPr lang="en-US" dirty="0"/>
              <a:t>Linear model: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lm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dirty="0" err="1">
                <a:solidFill>
                  <a:srgbClr val="0070C0"/>
                </a:solidFill>
              </a:rPr>
              <a:t>cars$dist~cars$speed</a:t>
            </a:r>
            <a:r>
              <a:rPr lang="en-US" i="1" dirty="0">
                <a:solidFill>
                  <a:srgbClr val="0070C0"/>
                </a:solidFill>
              </a:rPr>
              <a:t>); attach(cars); y &lt;-</a:t>
            </a:r>
            <a:r>
              <a:rPr lang="en-US" i="1" dirty="0" err="1">
                <a:solidFill>
                  <a:srgbClr val="0070C0"/>
                </a:solidFill>
              </a:rPr>
              <a:t>lm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dirty="0" err="1">
                <a:solidFill>
                  <a:srgbClr val="0070C0"/>
                </a:solidFill>
              </a:rPr>
              <a:t>dist~speed</a:t>
            </a:r>
            <a:r>
              <a:rPr lang="en-US" i="1" dirty="0">
                <a:solidFill>
                  <a:srgbClr val="0070C0"/>
                </a:solidFill>
              </a:rPr>
              <a:t>); summary(y)</a:t>
            </a:r>
            <a:endParaRPr lang="en-AU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9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3F017-16BC-4F7B-94F1-E06BCF96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A9B68-F367-4169-A0B4-BE172E8E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read.table</a:t>
            </a:r>
            <a:r>
              <a:rPr lang="en-US" i="1" dirty="0">
                <a:solidFill>
                  <a:srgbClr val="0070C0"/>
                </a:solidFill>
              </a:rPr>
              <a:t>(file, header = FALSE, </a:t>
            </a:r>
            <a:r>
              <a:rPr lang="en-US" i="1" dirty="0" err="1">
                <a:solidFill>
                  <a:srgbClr val="0070C0"/>
                </a:solidFill>
              </a:rPr>
              <a:t>sep</a:t>
            </a:r>
            <a:r>
              <a:rPr lang="en-US" i="1" dirty="0">
                <a:solidFill>
                  <a:srgbClr val="0070C0"/>
                </a:solidFill>
              </a:rPr>
              <a:t> = ‘’, </a:t>
            </a:r>
            <a:r>
              <a:rPr lang="en-US" i="1" dirty="0" err="1">
                <a:solidFill>
                  <a:srgbClr val="0070C0"/>
                </a:solidFill>
              </a:rPr>
              <a:t>na.strings</a:t>
            </a:r>
            <a:r>
              <a:rPr lang="en-US" i="1" dirty="0">
                <a:solidFill>
                  <a:srgbClr val="0070C0"/>
                </a:solidFill>
              </a:rPr>
              <a:t> = “NA”);</a:t>
            </a:r>
          </a:p>
          <a:p>
            <a:r>
              <a:rPr lang="en-US" i="1" dirty="0">
                <a:solidFill>
                  <a:srgbClr val="0070C0"/>
                </a:solidFill>
              </a:rPr>
              <a:t>read.csv, read.csv2, </a:t>
            </a:r>
            <a:r>
              <a:rPr lang="en-US" i="1" dirty="0" err="1">
                <a:solidFill>
                  <a:srgbClr val="0070C0"/>
                </a:solidFill>
              </a:rPr>
              <a:t>read.delim</a:t>
            </a:r>
            <a:r>
              <a:rPr lang="en-US" i="1" dirty="0">
                <a:solidFill>
                  <a:srgbClr val="0070C0"/>
                </a:solidFill>
              </a:rPr>
              <a:t>, read.delim2;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readLines</a:t>
            </a:r>
            <a:r>
              <a:rPr lang="en-US" i="1" dirty="0">
                <a:solidFill>
                  <a:srgbClr val="0070C0"/>
                </a:solidFill>
              </a:rPr>
              <a:t> --</a:t>
            </a:r>
            <a:r>
              <a:rPr lang="en-US" dirty="0"/>
              <a:t> reads lines of a file as character strings;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Function Definition</a:t>
            </a:r>
          </a:p>
          <a:p>
            <a:r>
              <a:rPr lang="en-US" dirty="0" err="1">
                <a:solidFill>
                  <a:srgbClr val="0070C0"/>
                </a:solidFill>
              </a:rPr>
              <a:t>fx</a:t>
            </a:r>
            <a:r>
              <a:rPr lang="en-US" dirty="0">
                <a:solidFill>
                  <a:srgbClr val="0070C0"/>
                </a:solidFill>
              </a:rPr>
              <a:t> &lt;- function(x, a, b){</a:t>
            </a:r>
          </a:p>
          <a:p>
            <a:r>
              <a:rPr lang="en-US" dirty="0">
                <a:solidFill>
                  <a:srgbClr val="0070C0"/>
                </a:solidFill>
              </a:rPr>
              <a:t>  y &lt;- (x-a)/b</a:t>
            </a:r>
          </a:p>
          <a:p>
            <a:r>
              <a:rPr lang="en-US" dirty="0">
                <a:solidFill>
                  <a:srgbClr val="0070C0"/>
                </a:solidFill>
              </a:rPr>
              <a:t>  return(y)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04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7E577-56EA-4D58-A955-2B21AFE9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710"/>
            <a:ext cx="10515600" cy="1325563"/>
          </a:xfrm>
        </p:spPr>
        <p:txBody>
          <a:bodyPr/>
          <a:lstStyle/>
          <a:p>
            <a:r>
              <a:rPr lang="en-US" dirty="0"/>
              <a:t>Graphics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E8B95A-641C-476E-81AD-BD5FFE6C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7458" y="1325906"/>
            <a:ext cx="9557084" cy="5166969"/>
          </a:xfrm>
        </p:spPr>
      </p:pic>
    </p:spTree>
    <p:extLst>
      <p:ext uri="{BB962C8B-B14F-4D97-AF65-F5344CB8AC3E}">
        <p14:creationId xmlns:p14="http://schemas.microsoft.com/office/powerpoint/2010/main" val="117955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22103F0-D85C-4DD2-9C4C-B8850B4B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4" y="1488259"/>
            <a:ext cx="11325571" cy="3881481"/>
          </a:xfrm>
        </p:spPr>
      </p:pic>
    </p:spTree>
    <p:extLst>
      <p:ext uri="{BB962C8B-B14F-4D97-AF65-F5344CB8AC3E}">
        <p14:creationId xmlns:p14="http://schemas.microsoft.com/office/powerpoint/2010/main" val="120593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lot0.PNG">
            <a:extLst>
              <a:ext uri="{FF2B5EF4-FFF2-40B4-BE49-F238E27FC236}">
                <a16:creationId xmlns:a16="http://schemas.microsoft.com/office/drawing/2014/main" id="{DE3EAD29-0CCB-4FC6-99E6-B0A14E88F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094" y="496373"/>
            <a:ext cx="10595811" cy="5865253"/>
          </a:xfrm>
        </p:spPr>
      </p:pic>
    </p:spTree>
    <p:extLst>
      <p:ext uri="{BB962C8B-B14F-4D97-AF65-F5344CB8AC3E}">
        <p14:creationId xmlns:p14="http://schemas.microsoft.com/office/powerpoint/2010/main" val="683500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950E-9FBB-4AC6-9025-26298EE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73" y="316831"/>
            <a:ext cx="11145253" cy="6224337"/>
          </a:xfrm>
        </p:spPr>
        <p:txBody>
          <a:bodyPr/>
          <a:lstStyle/>
          <a:p>
            <a:r>
              <a:rPr lang="en-US" altLang="zh-CN" i="1" dirty="0">
                <a:highlight>
                  <a:srgbClr val="FFFF00"/>
                </a:highlight>
              </a:rPr>
              <a:t>Scatter plot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attach(cars); 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plot(x, y, main="graph name", </a:t>
            </a:r>
            <a:r>
              <a:rPr lang="en-US" altLang="zh-CN" i="1" dirty="0" err="1">
                <a:solidFill>
                  <a:srgbClr val="0070C0"/>
                </a:solidFill>
              </a:rPr>
              <a:t>pch</a:t>
            </a:r>
            <a:r>
              <a:rPr lang="en-US" altLang="zh-CN" i="1" dirty="0">
                <a:solidFill>
                  <a:srgbClr val="0070C0"/>
                </a:solidFill>
              </a:rPr>
              <a:t>=23, </a:t>
            </a:r>
            <a:r>
              <a:rPr lang="en-US" altLang="zh-CN" i="1" dirty="0" err="1">
                <a:solidFill>
                  <a:srgbClr val="0070C0"/>
                </a:solidFill>
              </a:rPr>
              <a:t>cex</a:t>
            </a:r>
            <a:r>
              <a:rPr lang="en-US" altLang="zh-CN" i="1" dirty="0">
                <a:solidFill>
                  <a:srgbClr val="0070C0"/>
                </a:solidFill>
              </a:rPr>
              <a:t>=1, col="black", </a:t>
            </a:r>
            <a:r>
              <a:rPr lang="en-US" altLang="zh-CN" i="1" dirty="0" err="1">
                <a:solidFill>
                  <a:srgbClr val="0070C0"/>
                </a:solidFill>
              </a:rPr>
              <a:t>bg</a:t>
            </a:r>
            <a:r>
              <a:rPr lang="en-US" altLang="zh-CN" i="1" dirty="0">
                <a:solidFill>
                  <a:srgbClr val="0070C0"/>
                </a:solidFill>
              </a:rPr>
              <a:t>="red");</a:t>
            </a:r>
          </a:p>
          <a:p>
            <a:r>
              <a:rPr lang="en-US" i="1" dirty="0">
                <a:solidFill>
                  <a:srgbClr val="0070C0"/>
                </a:solidFill>
              </a:rPr>
              <a:t>plot(0:10,0:10,type="</a:t>
            </a:r>
            <a:r>
              <a:rPr lang="en-US" i="1" dirty="0" err="1">
                <a:solidFill>
                  <a:srgbClr val="0070C0"/>
                </a:solidFill>
              </a:rPr>
              <a:t>n",axes</a:t>
            </a:r>
            <a:r>
              <a:rPr lang="en-US" i="1" dirty="0">
                <a:solidFill>
                  <a:srgbClr val="0070C0"/>
                </a:solidFill>
              </a:rPr>
              <a:t>=</a:t>
            </a:r>
            <a:r>
              <a:rPr lang="en-US" i="1" dirty="0" err="1">
                <a:solidFill>
                  <a:srgbClr val="0070C0"/>
                </a:solidFill>
              </a:rPr>
              <a:t>F,xlab</a:t>
            </a:r>
            <a:r>
              <a:rPr lang="en-US" i="1" dirty="0">
                <a:solidFill>
                  <a:srgbClr val="0070C0"/>
                </a:solidFill>
              </a:rPr>
              <a:t>="",</a:t>
            </a:r>
            <a:r>
              <a:rPr lang="en-US" i="1" dirty="0" err="1">
                <a:solidFill>
                  <a:srgbClr val="0070C0"/>
                </a:solidFill>
              </a:rPr>
              <a:t>ylab</a:t>
            </a:r>
            <a:r>
              <a:rPr lang="en-US" i="1" dirty="0">
                <a:solidFill>
                  <a:srgbClr val="0070C0"/>
                </a:solidFill>
              </a:rPr>
              <a:t>="");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0C0"/>
                </a:solidFill>
              </a:rPr>
              <a:t>plot.new</a:t>
            </a:r>
            <a:r>
              <a:rPr lang="en-US" i="1" dirty="0">
                <a:solidFill>
                  <a:srgbClr val="0070C0"/>
                </a:solidFill>
              </a:rPr>
              <a:t>(); </a:t>
            </a:r>
            <a:r>
              <a:rPr lang="en-US" i="1" dirty="0"/>
              <a:t>-- empty plot;</a:t>
            </a:r>
          </a:p>
          <a:p>
            <a:r>
              <a:rPr lang="en-US" i="1" dirty="0">
                <a:solidFill>
                  <a:srgbClr val="0070C0"/>
                </a:solidFill>
              </a:rPr>
              <a:t>points(</a:t>
            </a:r>
            <a:r>
              <a:rPr lang="en-US" i="1" dirty="0" err="1">
                <a:solidFill>
                  <a:srgbClr val="0070C0"/>
                </a:solidFill>
              </a:rPr>
              <a:t>x,y</a:t>
            </a:r>
            <a:r>
              <a:rPr lang="en-US" i="1" dirty="0">
                <a:solidFill>
                  <a:srgbClr val="0070C0"/>
                </a:solidFill>
              </a:rPr>
              <a:t>) --</a:t>
            </a:r>
            <a:r>
              <a:rPr lang="en-US" dirty="0"/>
              <a:t> add points to an existing graph;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points(x, y, </a:t>
            </a:r>
            <a:r>
              <a:rPr lang="en-US" altLang="zh-CN" i="1" dirty="0" err="1">
                <a:solidFill>
                  <a:srgbClr val="0070C0"/>
                </a:solidFill>
              </a:rPr>
              <a:t>pch</a:t>
            </a:r>
            <a:r>
              <a:rPr lang="en-US" altLang="zh-CN" i="1" dirty="0">
                <a:solidFill>
                  <a:srgbClr val="0070C0"/>
                </a:solidFill>
              </a:rPr>
              <a:t>=22, </a:t>
            </a:r>
            <a:r>
              <a:rPr lang="en-US" altLang="zh-CN" i="1" dirty="0" err="1">
                <a:solidFill>
                  <a:srgbClr val="0070C0"/>
                </a:solidFill>
              </a:rPr>
              <a:t>bg</a:t>
            </a:r>
            <a:r>
              <a:rPr lang="en-US" altLang="zh-CN" i="1" dirty="0">
                <a:solidFill>
                  <a:srgbClr val="0070C0"/>
                </a:solidFill>
              </a:rPr>
              <a:t>="blue", </a:t>
            </a:r>
            <a:r>
              <a:rPr lang="en-US" altLang="zh-CN" i="1" dirty="0" err="1">
                <a:solidFill>
                  <a:srgbClr val="0070C0"/>
                </a:solidFill>
              </a:rPr>
              <a:t>cex</a:t>
            </a:r>
            <a:r>
              <a:rPr lang="en-US" altLang="zh-CN" i="1" dirty="0">
                <a:solidFill>
                  <a:srgbClr val="0070C0"/>
                </a:solidFill>
              </a:rPr>
              <a:t>=2);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lines(</a:t>
            </a:r>
            <a:r>
              <a:rPr lang="en-US" altLang="zh-CN" i="1" dirty="0" err="1">
                <a:solidFill>
                  <a:srgbClr val="0070C0"/>
                </a:solidFill>
              </a:rPr>
              <a:t>x,y</a:t>
            </a:r>
            <a:r>
              <a:rPr lang="en-US" altLang="zh-CN" i="1" dirty="0">
                <a:solidFill>
                  <a:srgbClr val="0070C0"/>
                </a:solidFill>
              </a:rPr>
              <a:t>); --</a:t>
            </a:r>
            <a:r>
              <a:rPr lang="en-US" altLang="zh-CN" dirty="0"/>
              <a:t> add a line to an existing graph; </a:t>
            </a:r>
            <a:r>
              <a:rPr lang="en-US" altLang="zh-CN" dirty="0" err="1">
                <a:solidFill>
                  <a:srgbClr val="0070C0"/>
                </a:solidFill>
              </a:rPr>
              <a:t>mtext</a:t>
            </a:r>
            <a:r>
              <a:rPr lang="en-US" altLang="zh-CN" dirty="0">
                <a:solidFill>
                  <a:srgbClr val="0070C0"/>
                </a:solidFill>
              </a:rPr>
              <a:t>(text, …) – </a:t>
            </a:r>
            <a:r>
              <a:rPr lang="en-US" altLang="zh-CN" dirty="0"/>
              <a:t>add text;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lines(x, y);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text(speed[49], </a:t>
            </a:r>
            <a:r>
              <a:rPr lang="en-US" altLang="zh-CN" i="1" dirty="0" err="1">
                <a:solidFill>
                  <a:srgbClr val="0070C0"/>
                </a:solidFill>
              </a:rPr>
              <a:t>dist</a:t>
            </a:r>
            <a:r>
              <a:rPr lang="en-US" altLang="zh-CN" i="1" dirty="0">
                <a:solidFill>
                  <a:srgbClr val="0070C0"/>
                </a:solidFill>
              </a:rPr>
              <a:t>[49],"outlier");</a:t>
            </a:r>
          </a:p>
          <a:p>
            <a:r>
              <a:rPr lang="en-US" altLang="zh-CN" i="1" dirty="0" err="1">
                <a:solidFill>
                  <a:srgbClr val="0070C0"/>
                </a:solidFill>
              </a:rPr>
              <a:t>mtext</a:t>
            </a:r>
            <a:r>
              <a:rPr lang="en-US" altLang="zh-CN" i="1" dirty="0">
                <a:solidFill>
                  <a:srgbClr val="0070C0"/>
                </a:solidFill>
              </a:rPr>
              <a:t>("nice one", side= 4, col="green");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title(expression(phantom("Title 1 ") * "and “ * phantom("Title 2"), </a:t>
            </a:r>
            <a:r>
              <a:rPr lang="en-US" altLang="zh-CN" i="1" dirty="0" err="1">
                <a:solidFill>
                  <a:srgbClr val="0070C0"/>
                </a:solidFill>
              </a:rPr>
              <a:t>col.main</a:t>
            </a:r>
            <a:r>
              <a:rPr lang="en-US" altLang="zh-CN" i="1" dirty="0">
                <a:solidFill>
                  <a:srgbClr val="0070C0"/>
                </a:solidFill>
              </a:rPr>
              <a:t>="black")); </a:t>
            </a:r>
            <a:r>
              <a:rPr lang="en-US" altLang="zh-CN" i="1" dirty="0"/>
              <a:t>-- add a title;</a:t>
            </a:r>
            <a:endParaRPr lang="zh-CN" alt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950E-9FBB-4AC6-9025-26298EE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73" y="316831"/>
            <a:ext cx="11145253" cy="6224337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Scatter Plot Matrix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data(iris); </a:t>
            </a:r>
            <a:r>
              <a:rPr lang="en-AU" altLang="zh-CN" i="1" dirty="0">
                <a:solidFill>
                  <a:srgbClr val="0070C0"/>
                </a:solidFill>
              </a:rPr>
              <a:t>pairs(iris[101:150, 1:4]);</a:t>
            </a:r>
          </a:p>
          <a:p>
            <a:r>
              <a:rPr lang="en-AU" altLang="zh-CN" i="1" dirty="0" err="1">
                <a:solidFill>
                  <a:srgbClr val="0070C0"/>
                </a:solidFill>
              </a:rPr>
              <a:t>panel.d</a:t>
            </a:r>
            <a:r>
              <a:rPr lang="en-AU" altLang="zh-CN" i="1" dirty="0">
                <a:solidFill>
                  <a:srgbClr val="0070C0"/>
                </a:solidFill>
              </a:rPr>
              <a:t> &lt;- function(x, ...) {</a:t>
            </a:r>
          </a:p>
          <a:p>
            <a:pPr marL="0" indent="0">
              <a:buNone/>
            </a:pPr>
            <a:r>
              <a:rPr lang="en-AU" altLang="zh-CN" i="1" dirty="0">
                <a:solidFill>
                  <a:srgbClr val="0070C0"/>
                </a:solidFill>
              </a:rPr>
              <a:t>	</a:t>
            </a:r>
            <a:r>
              <a:rPr lang="en-AU" altLang="zh-CN" i="1" dirty="0" err="1">
                <a:solidFill>
                  <a:srgbClr val="0070C0"/>
                </a:solidFill>
              </a:rPr>
              <a:t>usr</a:t>
            </a:r>
            <a:r>
              <a:rPr lang="en-AU" altLang="zh-CN" i="1" dirty="0">
                <a:solidFill>
                  <a:srgbClr val="0070C0"/>
                </a:solidFill>
              </a:rPr>
              <a:t> &lt;- par("</a:t>
            </a:r>
            <a:r>
              <a:rPr lang="en-AU" altLang="zh-CN" i="1" dirty="0" err="1">
                <a:solidFill>
                  <a:srgbClr val="0070C0"/>
                </a:solidFill>
              </a:rPr>
              <a:t>usr</a:t>
            </a:r>
            <a:r>
              <a:rPr lang="en-AU" altLang="zh-CN" i="1" dirty="0">
                <a:solidFill>
                  <a:srgbClr val="0070C0"/>
                </a:solidFill>
              </a:rPr>
              <a:t>"); </a:t>
            </a:r>
            <a:r>
              <a:rPr lang="en-AU" altLang="zh-CN" i="1" dirty="0" err="1">
                <a:solidFill>
                  <a:srgbClr val="0070C0"/>
                </a:solidFill>
              </a:rPr>
              <a:t>on.exit</a:t>
            </a:r>
            <a:r>
              <a:rPr lang="en-AU" altLang="zh-CN" i="1" dirty="0">
                <a:solidFill>
                  <a:srgbClr val="0070C0"/>
                </a:solidFill>
              </a:rPr>
              <a:t>(par(</a:t>
            </a:r>
            <a:r>
              <a:rPr lang="en-AU" altLang="zh-CN" i="1" dirty="0" err="1">
                <a:solidFill>
                  <a:srgbClr val="0070C0"/>
                </a:solidFill>
              </a:rPr>
              <a:t>usr</a:t>
            </a:r>
            <a:r>
              <a:rPr lang="en-AU" altLang="zh-CN" i="1" dirty="0">
                <a:solidFill>
                  <a:srgbClr val="0070C0"/>
                </a:solidFill>
              </a:rPr>
              <a:t>));</a:t>
            </a:r>
          </a:p>
          <a:p>
            <a:pPr marL="0" indent="0">
              <a:buNone/>
            </a:pPr>
            <a:r>
              <a:rPr lang="en-AU" altLang="zh-CN" i="1" dirty="0">
                <a:solidFill>
                  <a:srgbClr val="0070C0"/>
                </a:solidFill>
              </a:rPr>
              <a:t>	par(</a:t>
            </a:r>
            <a:r>
              <a:rPr lang="en-AU" altLang="zh-CN" i="1" dirty="0" err="1">
                <a:solidFill>
                  <a:srgbClr val="0070C0"/>
                </a:solidFill>
              </a:rPr>
              <a:t>usr</a:t>
            </a:r>
            <a:r>
              <a:rPr lang="en-AU" altLang="zh-CN" i="1" dirty="0">
                <a:solidFill>
                  <a:srgbClr val="0070C0"/>
                </a:solidFill>
              </a:rPr>
              <a:t> = c(</a:t>
            </a:r>
            <a:r>
              <a:rPr lang="en-AU" altLang="zh-CN" i="1" dirty="0" err="1">
                <a:solidFill>
                  <a:srgbClr val="0070C0"/>
                </a:solidFill>
              </a:rPr>
              <a:t>usr</a:t>
            </a:r>
            <a:r>
              <a:rPr lang="en-AU" altLang="zh-CN" i="1" dirty="0">
                <a:solidFill>
                  <a:srgbClr val="0070C0"/>
                </a:solidFill>
              </a:rPr>
              <a:t>[1:2], 0, .5))</a:t>
            </a:r>
          </a:p>
          <a:p>
            <a:pPr marL="0" indent="0">
              <a:buNone/>
            </a:pPr>
            <a:r>
              <a:rPr lang="en-AU" altLang="zh-CN" i="1" dirty="0">
                <a:solidFill>
                  <a:srgbClr val="0070C0"/>
                </a:solidFill>
              </a:rPr>
              <a:t>	lines(density(x))  </a:t>
            </a:r>
            <a:r>
              <a:rPr lang="en-AU" altLang="zh-CN" i="1" dirty="0">
                <a:solidFill>
                  <a:srgbClr val="0070C0"/>
                </a:solidFill>
                <a:highlight>
                  <a:srgbClr val="FFFF00"/>
                </a:highlight>
              </a:rPr>
              <a:t># add density curve.</a:t>
            </a:r>
          </a:p>
          <a:p>
            <a:pPr marL="0" indent="0">
              <a:buNone/>
            </a:pPr>
            <a:r>
              <a:rPr lang="en-AU" altLang="zh-CN" i="1" dirty="0">
                <a:solidFill>
                  <a:srgbClr val="0070C0"/>
                </a:solidFill>
              </a:rPr>
              <a:t>}</a:t>
            </a:r>
          </a:p>
          <a:p>
            <a:r>
              <a:rPr lang="en-AU" altLang="zh-CN" i="1" dirty="0">
                <a:solidFill>
                  <a:srgbClr val="0070C0"/>
                </a:solidFill>
              </a:rPr>
              <a:t>x &lt;- scale(iris[101:150, 1:4])</a:t>
            </a:r>
          </a:p>
          <a:p>
            <a:r>
              <a:rPr lang="en-AU" altLang="zh-CN" i="1" dirty="0">
                <a:solidFill>
                  <a:srgbClr val="0070C0"/>
                </a:solidFill>
              </a:rPr>
              <a:t>r &lt;- range(x)</a:t>
            </a:r>
          </a:p>
          <a:p>
            <a:r>
              <a:rPr lang="en-AU" altLang="zh-CN" i="1" dirty="0">
                <a:solidFill>
                  <a:srgbClr val="0070C0"/>
                </a:solidFill>
              </a:rPr>
              <a:t>pairs(x, </a:t>
            </a:r>
            <a:r>
              <a:rPr lang="en-AU" altLang="zh-CN" i="1" dirty="0" err="1">
                <a:solidFill>
                  <a:srgbClr val="0070C0"/>
                </a:solidFill>
              </a:rPr>
              <a:t>diag.panel</a:t>
            </a:r>
            <a:r>
              <a:rPr lang="en-AU" altLang="zh-CN" i="1" dirty="0">
                <a:solidFill>
                  <a:srgbClr val="0070C0"/>
                </a:solidFill>
              </a:rPr>
              <a:t> = </a:t>
            </a:r>
            <a:r>
              <a:rPr lang="en-AU" altLang="zh-CN" i="1" dirty="0" err="1">
                <a:solidFill>
                  <a:srgbClr val="0070C0"/>
                </a:solidFill>
              </a:rPr>
              <a:t>panel.d</a:t>
            </a:r>
            <a:r>
              <a:rPr lang="en-AU" altLang="zh-CN" i="1" dirty="0">
                <a:solidFill>
                  <a:srgbClr val="0070C0"/>
                </a:solidFill>
              </a:rPr>
              <a:t>, </a:t>
            </a:r>
            <a:r>
              <a:rPr lang="en-AU" altLang="zh-CN" i="1" dirty="0" err="1">
                <a:solidFill>
                  <a:srgbClr val="0070C0"/>
                </a:solidFill>
              </a:rPr>
              <a:t>xlim</a:t>
            </a:r>
            <a:r>
              <a:rPr lang="en-AU" altLang="zh-CN" i="1" dirty="0">
                <a:solidFill>
                  <a:srgbClr val="0070C0"/>
                </a:solidFill>
              </a:rPr>
              <a:t> = r, </a:t>
            </a:r>
            <a:r>
              <a:rPr lang="en-AU" altLang="zh-CN" i="1" dirty="0" err="1">
                <a:solidFill>
                  <a:srgbClr val="0070C0"/>
                </a:solidFill>
              </a:rPr>
              <a:t>ylim</a:t>
            </a:r>
            <a:r>
              <a:rPr lang="en-AU" altLang="zh-CN" i="1" dirty="0">
                <a:solidFill>
                  <a:srgbClr val="0070C0"/>
                </a:solidFill>
              </a:rPr>
              <a:t> = r)</a:t>
            </a:r>
          </a:p>
          <a:p>
            <a:r>
              <a:rPr lang="en-AU" altLang="zh-CN" i="1" dirty="0" err="1">
                <a:solidFill>
                  <a:srgbClr val="0070C0"/>
                </a:solidFill>
              </a:rPr>
              <a:t>splom</a:t>
            </a:r>
            <a:r>
              <a:rPr lang="en-AU" altLang="zh-CN" i="1" dirty="0">
                <a:solidFill>
                  <a:srgbClr val="0070C0"/>
                </a:solidFill>
              </a:rPr>
              <a:t>(~iris[1:4], </a:t>
            </a:r>
            <a:r>
              <a:rPr lang="en-AU" altLang="zh-CN" i="1" dirty="0">
                <a:solidFill>
                  <a:srgbClr val="0070C0"/>
                </a:solidFill>
                <a:highlight>
                  <a:srgbClr val="FFFF00"/>
                </a:highlight>
              </a:rPr>
              <a:t>groups</a:t>
            </a:r>
            <a:r>
              <a:rPr lang="en-AU" altLang="zh-CN" i="1" dirty="0">
                <a:solidFill>
                  <a:srgbClr val="0070C0"/>
                </a:solidFill>
              </a:rPr>
              <a:t> = </a:t>
            </a:r>
            <a:r>
              <a:rPr lang="en-AU" altLang="zh-CN" i="1" dirty="0" err="1">
                <a:solidFill>
                  <a:srgbClr val="0070C0"/>
                </a:solidFill>
              </a:rPr>
              <a:t>iris$Species</a:t>
            </a:r>
            <a:r>
              <a:rPr lang="en-AU" altLang="zh-CN" i="1" dirty="0">
                <a:solidFill>
                  <a:srgbClr val="0070C0"/>
                </a:solidFill>
              </a:rPr>
              <a:t>, col=1, </a:t>
            </a:r>
            <a:r>
              <a:rPr lang="en-AU" altLang="zh-CN" i="1" dirty="0" err="1">
                <a:solidFill>
                  <a:srgbClr val="0070C0"/>
                </a:solidFill>
              </a:rPr>
              <a:t>pch</a:t>
            </a:r>
            <a:r>
              <a:rPr lang="en-AU" altLang="zh-CN" i="1" dirty="0">
                <a:solidFill>
                  <a:srgbClr val="0070C0"/>
                </a:solidFill>
              </a:rPr>
              <a:t>=c(1,2,3), </a:t>
            </a:r>
            <a:r>
              <a:rPr lang="en-AU" altLang="zh-CN" i="1" dirty="0" err="1">
                <a:solidFill>
                  <a:srgbClr val="0070C0"/>
                </a:solidFill>
              </a:rPr>
              <a:t>cex</a:t>
            </a:r>
            <a:r>
              <a:rPr lang="en-AU" altLang="zh-CN" i="1" dirty="0">
                <a:solidFill>
                  <a:srgbClr val="0070C0"/>
                </a:solidFill>
              </a:rPr>
              <a:t>=c(.5,.5,.5))</a:t>
            </a:r>
            <a:endParaRPr lang="en-US" altLang="zh-CN" i="1" dirty="0">
              <a:solidFill>
                <a:srgbClr val="0070C0"/>
              </a:solidFill>
            </a:endParaRPr>
          </a:p>
          <a:p>
            <a:r>
              <a:rPr lang="en-US" altLang="zh-CN" i="1" dirty="0">
                <a:solidFill>
                  <a:srgbClr val="0070C0"/>
                </a:solidFill>
                <a:highlight>
                  <a:srgbClr val="FFFF00"/>
                </a:highlight>
              </a:rPr>
              <a:t># group data by ‘groups’; library(lattice)</a:t>
            </a:r>
            <a:endParaRPr lang="en-AU" altLang="zh-CN" i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261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950E-9FBB-4AC6-9025-26298EE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28" y="316831"/>
            <a:ext cx="11331743" cy="622433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Curves &amp; Shapes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library(</a:t>
            </a:r>
            <a:r>
              <a:rPr lang="en-US" altLang="zh-CN" i="1" dirty="0" err="1">
                <a:solidFill>
                  <a:srgbClr val="0070C0"/>
                </a:solidFill>
              </a:rPr>
              <a:t>emdbook</a:t>
            </a:r>
            <a:r>
              <a:rPr lang="en-US" altLang="zh-CN" i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f=function(</a:t>
            </a:r>
            <a:r>
              <a:rPr lang="en-US" altLang="zh-CN" i="1" dirty="0" err="1">
                <a:solidFill>
                  <a:srgbClr val="0070C0"/>
                </a:solidFill>
              </a:rPr>
              <a:t>x,y</a:t>
            </a:r>
            <a:r>
              <a:rPr lang="en-US" altLang="zh-CN" i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	2*x^2+y^2-1</a:t>
            </a:r>
          </a:p>
          <a:p>
            <a:pPr marL="0" indent="0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};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curve(dt(</a:t>
            </a:r>
            <a:r>
              <a:rPr lang="en-US" altLang="zh-CN" i="1" dirty="0" err="1">
                <a:solidFill>
                  <a:srgbClr val="0070C0"/>
                </a:solidFill>
              </a:rPr>
              <a:t>x,df</a:t>
            </a:r>
            <a:r>
              <a:rPr lang="en-US" altLang="zh-CN" i="1" dirty="0">
                <a:solidFill>
                  <a:srgbClr val="0070C0"/>
                </a:solidFill>
              </a:rPr>
              <a:t>=5),-3,3); curve(x^2-2,-2,4);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curve(</a:t>
            </a:r>
            <a:r>
              <a:rPr lang="en-US" altLang="zh-CN" i="1" dirty="0" err="1">
                <a:solidFill>
                  <a:srgbClr val="0070C0"/>
                </a:solidFill>
              </a:rPr>
              <a:t>dnorm</a:t>
            </a:r>
            <a:r>
              <a:rPr lang="en-US" altLang="zh-CN" i="1" dirty="0">
                <a:solidFill>
                  <a:srgbClr val="0070C0"/>
                </a:solidFill>
              </a:rPr>
              <a:t>(x),-3,3) 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curve3d(f, </a:t>
            </a:r>
            <a:r>
              <a:rPr lang="en-US" altLang="zh-CN" i="1" dirty="0" err="1">
                <a:solidFill>
                  <a:srgbClr val="0070C0"/>
                </a:solidFill>
              </a:rPr>
              <a:t>xlim</a:t>
            </a:r>
            <a:r>
              <a:rPr lang="en-US" altLang="zh-CN" i="1" dirty="0">
                <a:solidFill>
                  <a:srgbClr val="0070C0"/>
                </a:solidFill>
              </a:rPr>
              <a:t>=c(-3,3),</a:t>
            </a:r>
            <a:r>
              <a:rPr lang="en-US" altLang="zh-CN" i="1" dirty="0" err="1">
                <a:solidFill>
                  <a:srgbClr val="0070C0"/>
                </a:solidFill>
              </a:rPr>
              <a:t>ylim</a:t>
            </a:r>
            <a:r>
              <a:rPr lang="en-US" altLang="zh-CN" i="1" dirty="0">
                <a:solidFill>
                  <a:srgbClr val="0070C0"/>
                </a:solidFill>
              </a:rPr>
              <a:t>=c(-2,2),n=c(100,100), sys3d="</a:t>
            </a:r>
            <a:r>
              <a:rPr lang="en-US" altLang="zh-CN" i="1" dirty="0" err="1">
                <a:solidFill>
                  <a:srgbClr val="0070C0"/>
                </a:solidFill>
              </a:rPr>
              <a:t>contour",levels</a:t>
            </a:r>
            <a:r>
              <a:rPr lang="en-US" altLang="zh-CN" i="1" dirty="0">
                <a:solidFill>
                  <a:srgbClr val="0070C0"/>
                </a:solidFill>
              </a:rPr>
              <a:t>=0);</a:t>
            </a:r>
            <a:endParaRPr lang="en-US" dirty="0"/>
          </a:p>
          <a:p>
            <a:endParaRPr lang="en-US" altLang="zh-CN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950E-9FBB-4AC6-9025-26298EE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73" y="316831"/>
            <a:ext cx="11145253" cy="622433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Correlation Plots</a:t>
            </a:r>
          </a:p>
          <a:p>
            <a:r>
              <a:rPr lang="en-AU" altLang="zh-CN" i="1" dirty="0">
                <a:solidFill>
                  <a:srgbClr val="0070C0"/>
                </a:solidFill>
              </a:rPr>
              <a:t>library(</a:t>
            </a:r>
            <a:r>
              <a:rPr lang="en-AU" altLang="zh-CN" i="1" dirty="0" err="1">
                <a:solidFill>
                  <a:srgbClr val="0070C0"/>
                </a:solidFill>
              </a:rPr>
              <a:t>corrplot</a:t>
            </a:r>
            <a:r>
              <a:rPr lang="en-AU" altLang="zh-CN" i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i="1" dirty="0" err="1">
                <a:solidFill>
                  <a:srgbClr val="0070C0"/>
                </a:solidFill>
              </a:rPr>
              <a:t>corrMat</a:t>
            </a:r>
            <a:r>
              <a:rPr lang="en-US" altLang="zh-CN" i="1" dirty="0">
                <a:solidFill>
                  <a:srgbClr val="0070C0"/>
                </a:solidFill>
              </a:rPr>
              <a:t> &lt;- </a:t>
            </a:r>
            <a:r>
              <a:rPr lang="en-US" altLang="zh-CN" i="1" dirty="0" err="1">
                <a:solidFill>
                  <a:srgbClr val="0070C0"/>
                </a:solidFill>
              </a:rPr>
              <a:t>cor</a:t>
            </a:r>
            <a:r>
              <a:rPr lang="en-US" altLang="zh-CN" i="1" dirty="0">
                <a:solidFill>
                  <a:srgbClr val="0070C0"/>
                </a:solidFill>
              </a:rPr>
              <a:t>(data[, 1:10]);</a:t>
            </a:r>
          </a:p>
          <a:p>
            <a:r>
              <a:rPr lang="en-AU" altLang="zh-CN" i="1" dirty="0" err="1">
                <a:solidFill>
                  <a:srgbClr val="0070C0"/>
                </a:solidFill>
              </a:rPr>
              <a:t>corrplot</a:t>
            </a:r>
            <a:r>
              <a:rPr lang="en-AU" altLang="zh-CN" i="1" dirty="0">
                <a:solidFill>
                  <a:srgbClr val="0070C0"/>
                </a:solidFill>
              </a:rPr>
              <a:t>(</a:t>
            </a:r>
            <a:r>
              <a:rPr lang="en-AU" altLang="zh-CN" i="1" dirty="0" err="1">
                <a:solidFill>
                  <a:srgbClr val="0070C0"/>
                </a:solidFill>
              </a:rPr>
              <a:t>corrMat</a:t>
            </a:r>
            <a:r>
              <a:rPr lang="en-AU" altLang="zh-CN" i="1" dirty="0">
                <a:solidFill>
                  <a:srgbClr val="0070C0"/>
                </a:solidFill>
              </a:rPr>
              <a:t>, type = "upper", method = "square", </a:t>
            </a:r>
            <a:r>
              <a:rPr lang="en-AU" altLang="zh-CN" i="1" dirty="0" err="1">
                <a:solidFill>
                  <a:srgbClr val="0070C0"/>
                </a:solidFill>
              </a:rPr>
              <a:t>addCoef.col</a:t>
            </a:r>
            <a:r>
              <a:rPr lang="en-AU" altLang="zh-CN" i="1" dirty="0">
                <a:solidFill>
                  <a:srgbClr val="0070C0"/>
                </a:solidFill>
              </a:rPr>
              <a:t> = "black", </a:t>
            </a:r>
            <a:r>
              <a:rPr lang="en-AU" altLang="zh-CN" i="1" dirty="0" err="1">
                <a:solidFill>
                  <a:srgbClr val="0070C0"/>
                </a:solidFill>
              </a:rPr>
              <a:t>diag</a:t>
            </a:r>
            <a:r>
              <a:rPr lang="en-AU" altLang="zh-CN" i="1" dirty="0">
                <a:solidFill>
                  <a:srgbClr val="0070C0"/>
                </a:solidFill>
              </a:rPr>
              <a:t>=FALSE, </a:t>
            </a:r>
            <a:r>
              <a:rPr lang="en-AU" altLang="zh-CN" i="1" dirty="0" err="1">
                <a:solidFill>
                  <a:srgbClr val="0070C0"/>
                </a:solidFill>
              </a:rPr>
              <a:t>tl.col</a:t>
            </a:r>
            <a:r>
              <a:rPr lang="en-AU" altLang="zh-CN" i="1" dirty="0">
                <a:solidFill>
                  <a:srgbClr val="0070C0"/>
                </a:solidFill>
              </a:rPr>
              <a:t>="black", </a:t>
            </a:r>
            <a:r>
              <a:rPr lang="en-AU" altLang="zh-CN" i="1" dirty="0" err="1">
                <a:solidFill>
                  <a:srgbClr val="0070C0"/>
                </a:solidFill>
              </a:rPr>
              <a:t>tl.srt</a:t>
            </a:r>
            <a:r>
              <a:rPr lang="en-AU" altLang="zh-CN" i="1" dirty="0">
                <a:solidFill>
                  <a:srgbClr val="0070C0"/>
                </a:solidFill>
              </a:rPr>
              <a:t>=45);</a:t>
            </a:r>
          </a:p>
          <a:p>
            <a:r>
              <a:rPr lang="en-AU" altLang="zh-CN" i="1" dirty="0">
                <a:highlight>
                  <a:srgbClr val="FFFF00"/>
                </a:highlight>
              </a:rPr>
              <a:t>Pie Charts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slices &lt;- c(10, 12,4, 16, 8);</a:t>
            </a:r>
          </a:p>
          <a:p>
            <a:r>
              <a:rPr lang="en-US" altLang="zh-CN" i="1" dirty="0" err="1">
                <a:solidFill>
                  <a:srgbClr val="0070C0"/>
                </a:solidFill>
              </a:rPr>
              <a:t>lbls</a:t>
            </a:r>
            <a:r>
              <a:rPr lang="en-US" altLang="zh-CN" i="1" dirty="0">
                <a:solidFill>
                  <a:srgbClr val="0070C0"/>
                </a:solidFill>
              </a:rPr>
              <a:t> &lt;- c("US", "UK", "Australia", "Germany", "France");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pie(</a:t>
            </a:r>
            <a:r>
              <a:rPr lang="en-US" altLang="zh-CN" i="1" dirty="0" err="1">
                <a:solidFill>
                  <a:srgbClr val="0070C0"/>
                </a:solidFill>
              </a:rPr>
              <a:t>slices,labels</a:t>
            </a:r>
            <a:r>
              <a:rPr lang="en-US" altLang="zh-CN" i="1" dirty="0">
                <a:solidFill>
                  <a:srgbClr val="0070C0"/>
                </a:solidFill>
              </a:rPr>
              <a:t> = </a:t>
            </a:r>
            <a:r>
              <a:rPr lang="en-US" altLang="zh-CN" i="1" dirty="0" err="1">
                <a:solidFill>
                  <a:srgbClr val="0070C0"/>
                </a:solidFill>
              </a:rPr>
              <a:t>lbls</a:t>
            </a:r>
            <a:r>
              <a:rPr lang="en-US" altLang="zh-CN" i="1" dirty="0">
                <a:solidFill>
                  <a:srgbClr val="0070C0"/>
                </a:solidFill>
              </a:rPr>
              <a:t>, col = rainbow(length(</a:t>
            </a:r>
            <a:r>
              <a:rPr lang="en-US" altLang="zh-CN" i="1" dirty="0" err="1">
                <a:solidFill>
                  <a:srgbClr val="0070C0"/>
                </a:solidFill>
              </a:rPr>
              <a:t>lbls</a:t>
            </a:r>
            <a:r>
              <a:rPr lang="en-US" altLang="zh-CN" i="1" dirty="0">
                <a:solidFill>
                  <a:srgbClr val="0070C0"/>
                </a:solidFill>
              </a:rPr>
              <a:t>)), main = “Name");</a:t>
            </a:r>
            <a:endParaRPr lang="en-AU" altLang="zh-CN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Histogram</a:t>
            </a:r>
          </a:p>
          <a:p>
            <a:r>
              <a:rPr lang="en-US" i="1" dirty="0">
                <a:solidFill>
                  <a:srgbClr val="0070C0"/>
                </a:solidFill>
              </a:rPr>
              <a:t>hist(</a:t>
            </a:r>
            <a:r>
              <a:rPr lang="en-US" i="1" dirty="0" err="1">
                <a:solidFill>
                  <a:srgbClr val="0070C0"/>
                </a:solidFill>
              </a:rPr>
              <a:t>mtcars$mpg</a:t>
            </a:r>
            <a:r>
              <a:rPr lang="en-US" i="1" dirty="0">
                <a:solidFill>
                  <a:srgbClr val="0070C0"/>
                </a:solidFill>
              </a:rPr>
              <a:t>, breaks =10, col="red"); # Use frequency.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hist(</a:t>
            </a:r>
            <a:r>
              <a:rPr lang="en-US" altLang="zh-CN" i="1" dirty="0" err="1">
                <a:solidFill>
                  <a:srgbClr val="0070C0"/>
                </a:solidFill>
              </a:rPr>
              <a:t>mtcars$mpg</a:t>
            </a:r>
            <a:r>
              <a:rPr lang="en-US" altLang="zh-CN" i="1" dirty="0">
                <a:solidFill>
                  <a:srgbClr val="0070C0"/>
                </a:solidFill>
              </a:rPr>
              <a:t>, </a:t>
            </a:r>
            <a:r>
              <a:rPr lang="en-US" altLang="zh-CN" i="1" dirty="0" err="1">
                <a:solidFill>
                  <a:srgbClr val="0070C0"/>
                </a:solidFill>
              </a:rPr>
              <a:t>freq</a:t>
            </a:r>
            <a:r>
              <a:rPr lang="en-US" altLang="zh-CN" i="1" dirty="0">
                <a:solidFill>
                  <a:srgbClr val="0070C0"/>
                </a:solidFill>
              </a:rPr>
              <a:t> = FALSE); </a:t>
            </a:r>
            <a:r>
              <a:rPr lang="en-US" i="1" dirty="0">
                <a:solidFill>
                  <a:srgbClr val="0070C0"/>
                </a:solidFill>
              </a:rPr>
              <a:t># Use density.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939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7C6D-73DF-430D-A04F-F1AEFF43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Numerical Operation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FA1B5-D0E2-42CC-ACCF-DE4CDCE7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log2(x); log10(x); log(x); log(x, base); exp(x); e = exp(1); pi</a:t>
            </a:r>
          </a:p>
          <a:p>
            <a:r>
              <a:rPr lang="en-US" dirty="0"/>
              <a:t>floor(x); ceiling(x)</a:t>
            </a:r>
          </a:p>
          <a:p>
            <a:r>
              <a:rPr lang="en-US" dirty="0"/>
              <a:t>NA, is.na, Inf(Inf-Inf; o/o;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r>
              <a:rPr lang="en-US" dirty="0"/>
              <a:t>round(x)</a:t>
            </a:r>
          </a:p>
          <a:p>
            <a:r>
              <a:rPr lang="en-US" dirty="0"/>
              <a:t>table(x) – frequency table</a:t>
            </a:r>
          </a:p>
          <a:p>
            <a:r>
              <a:rPr lang="en-US" dirty="0"/>
              <a:t>x %% y – mod; %/% -- integer division</a:t>
            </a:r>
          </a:p>
          <a:p>
            <a:r>
              <a:rPr lang="en-US" dirty="0"/>
              <a:t>choose(n, x)</a:t>
            </a:r>
          </a:p>
          <a:p>
            <a:r>
              <a:rPr lang="en-US" dirty="0"/>
              <a:t>rank(x)</a:t>
            </a:r>
          </a:p>
          <a:p>
            <a:r>
              <a:rPr lang="en-US" dirty="0"/>
              <a:t>unique(x)</a:t>
            </a:r>
          </a:p>
          <a:p>
            <a:r>
              <a:rPr lang="en-US" dirty="0"/>
              <a:t>sort(x)</a:t>
            </a:r>
          </a:p>
        </p:txBody>
      </p:sp>
    </p:spTree>
    <p:extLst>
      <p:ext uri="{BB962C8B-B14F-4D97-AF65-F5344CB8AC3E}">
        <p14:creationId xmlns:p14="http://schemas.microsoft.com/office/powerpoint/2010/main" val="238041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950E-9FBB-4AC6-9025-26298EE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73" y="316831"/>
            <a:ext cx="11145253" cy="6224337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Bar Chart</a:t>
            </a:r>
          </a:p>
          <a:p>
            <a:r>
              <a:rPr lang="en-US" i="1" dirty="0">
                <a:solidFill>
                  <a:srgbClr val="0070C0"/>
                </a:solidFill>
              </a:rPr>
              <a:t>counts &lt;- table(</a:t>
            </a:r>
            <a:r>
              <a:rPr lang="en-US" i="1" dirty="0" err="1">
                <a:solidFill>
                  <a:srgbClr val="0070C0"/>
                </a:solidFill>
              </a:rPr>
              <a:t>mtcars$vs</a:t>
            </a:r>
            <a:r>
              <a:rPr lang="en-US" i="1" dirty="0">
                <a:solidFill>
                  <a:srgbClr val="0070C0"/>
                </a:solidFill>
              </a:rPr>
              <a:t>, </a:t>
            </a:r>
            <a:r>
              <a:rPr lang="en-US" i="1" dirty="0" err="1">
                <a:solidFill>
                  <a:srgbClr val="0070C0"/>
                </a:solidFill>
              </a:rPr>
              <a:t>mtcars$gear</a:t>
            </a:r>
            <a:r>
              <a:rPr lang="en-US" i="1" dirty="0">
                <a:solidFill>
                  <a:srgbClr val="0070C0"/>
                </a:solidFill>
              </a:rPr>
              <a:t>);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barplot</a:t>
            </a:r>
            <a:r>
              <a:rPr lang="en-US" i="1" dirty="0">
                <a:solidFill>
                  <a:srgbClr val="0070C0"/>
                </a:solidFill>
              </a:rPr>
              <a:t>(counts, main=" Name of Bar Chart " , </a:t>
            </a:r>
            <a:r>
              <a:rPr lang="en-US" i="1" dirty="0" err="1">
                <a:solidFill>
                  <a:srgbClr val="0070C0"/>
                </a:solidFill>
              </a:rPr>
              <a:t>xlab</a:t>
            </a:r>
            <a:r>
              <a:rPr lang="en-US" i="1" dirty="0">
                <a:solidFill>
                  <a:srgbClr val="0070C0"/>
                </a:solidFill>
              </a:rPr>
              <a:t>="Number of X", col=c("</a:t>
            </a:r>
            <a:r>
              <a:rPr lang="en-US" i="1" dirty="0" err="1">
                <a:solidFill>
                  <a:srgbClr val="0070C0"/>
                </a:solidFill>
              </a:rPr>
              <a:t>darkblue</a:t>
            </a:r>
            <a:r>
              <a:rPr lang="en-US" i="1" dirty="0">
                <a:solidFill>
                  <a:srgbClr val="0070C0"/>
                </a:solidFill>
              </a:rPr>
              <a:t>","red"), legend=</a:t>
            </a:r>
            <a:r>
              <a:rPr lang="en-US" i="1" dirty="0" err="1">
                <a:solidFill>
                  <a:srgbClr val="0070C0"/>
                </a:solidFill>
              </a:rPr>
              <a:t>rownames</a:t>
            </a:r>
            <a:r>
              <a:rPr lang="en-US" i="1" dirty="0">
                <a:solidFill>
                  <a:srgbClr val="0070C0"/>
                </a:solidFill>
              </a:rPr>
              <a:t>(counts), beside=TRUE)</a:t>
            </a:r>
            <a:endParaRPr lang="zh-CN" alt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Box Plot</a:t>
            </a:r>
          </a:p>
          <a:p>
            <a:r>
              <a:rPr lang="en-US" i="1" dirty="0">
                <a:solidFill>
                  <a:srgbClr val="0070C0"/>
                </a:solidFill>
              </a:rPr>
              <a:t>boxplot(</a:t>
            </a:r>
            <a:r>
              <a:rPr lang="en-US" i="1" dirty="0" err="1">
                <a:solidFill>
                  <a:srgbClr val="0070C0"/>
                </a:solidFill>
                <a:highlight>
                  <a:srgbClr val="FFFF00"/>
                </a:highlight>
              </a:rPr>
              <a:t>y~x</a:t>
            </a:r>
            <a:r>
              <a:rPr lang="en-US" i="1" dirty="0">
                <a:solidFill>
                  <a:srgbClr val="0070C0"/>
                </a:solidFill>
              </a:rPr>
              <a:t>, data=</a:t>
            </a:r>
            <a:r>
              <a:rPr lang="en-US" i="1" dirty="0" err="1">
                <a:solidFill>
                  <a:srgbClr val="0070C0"/>
                </a:solidFill>
              </a:rPr>
              <a:t>mtcars</a:t>
            </a:r>
            <a:r>
              <a:rPr lang="en-US" i="1" dirty="0">
                <a:solidFill>
                  <a:srgbClr val="0070C0"/>
                </a:solidFill>
              </a:rPr>
              <a:t>, main="Car </a:t>
            </a:r>
            <a:r>
              <a:rPr lang="en-US" i="1" dirty="0" err="1">
                <a:solidFill>
                  <a:srgbClr val="0070C0"/>
                </a:solidFill>
              </a:rPr>
              <a:t>Milage</a:t>
            </a:r>
            <a:r>
              <a:rPr lang="en-US" i="1" dirty="0">
                <a:solidFill>
                  <a:srgbClr val="0070C0"/>
                </a:solidFill>
              </a:rPr>
              <a:t> Data", </a:t>
            </a:r>
            <a:r>
              <a:rPr lang="en-US" i="1" dirty="0" err="1">
                <a:solidFill>
                  <a:srgbClr val="0070C0"/>
                </a:solidFill>
              </a:rPr>
              <a:t>xlab</a:t>
            </a:r>
            <a:r>
              <a:rPr lang="en-US" i="1" dirty="0">
                <a:solidFill>
                  <a:srgbClr val="0070C0"/>
                </a:solidFill>
              </a:rPr>
              <a:t>=“X Name", </a:t>
            </a:r>
            <a:r>
              <a:rPr lang="en-US" i="1" dirty="0" err="1">
                <a:solidFill>
                  <a:srgbClr val="0070C0"/>
                </a:solidFill>
              </a:rPr>
              <a:t>ylab</a:t>
            </a:r>
            <a:r>
              <a:rPr lang="en-US" i="1" dirty="0">
                <a:solidFill>
                  <a:srgbClr val="0070C0"/>
                </a:solidFill>
              </a:rPr>
              <a:t>=“Y Name"); </a:t>
            </a:r>
          </a:p>
          <a:p>
            <a:r>
              <a:rPr lang="en-AU" i="1" dirty="0">
                <a:solidFill>
                  <a:srgbClr val="0070C0"/>
                </a:solidFill>
              </a:rPr>
              <a:t>boxplot(</a:t>
            </a:r>
            <a:r>
              <a:rPr lang="en-AU" i="1" dirty="0" err="1">
                <a:solidFill>
                  <a:srgbClr val="0070C0"/>
                </a:solidFill>
              </a:rPr>
              <a:t>iris$Sepal.Length</a:t>
            </a:r>
            <a:r>
              <a:rPr lang="en-AU" i="1" dirty="0">
                <a:solidFill>
                  <a:srgbClr val="0070C0"/>
                </a:solidFill>
              </a:rPr>
              <a:t> ~ </a:t>
            </a:r>
            <a:r>
              <a:rPr lang="en-AU" i="1" dirty="0" err="1">
                <a:solidFill>
                  <a:srgbClr val="0070C0"/>
                </a:solidFill>
              </a:rPr>
              <a:t>iris$Species</a:t>
            </a:r>
            <a:r>
              <a:rPr lang="en-AU" i="1" dirty="0">
                <a:solidFill>
                  <a:srgbClr val="0070C0"/>
                </a:solidFill>
              </a:rPr>
              <a:t>, </a:t>
            </a:r>
            <a:r>
              <a:rPr lang="en-AU" i="1" dirty="0" err="1">
                <a:solidFill>
                  <a:srgbClr val="0070C0"/>
                </a:solidFill>
              </a:rPr>
              <a:t>ylab</a:t>
            </a:r>
            <a:r>
              <a:rPr lang="en-AU" i="1" dirty="0">
                <a:solidFill>
                  <a:srgbClr val="0070C0"/>
                </a:solidFill>
              </a:rPr>
              <a:t> = “Y Name", </a:t>
            </a:r>
            <a:r>
              <a:rPr lang="en-AU" i="1" dirty="0" err="1">
                <a:solidFill>
                  <a:srgbClr val="0070C0"/>
                </a:solidFill>
              </a:rPr>
              <a:t>boxwex</a:t>
            </a:r>
            <a:r>
              <a:rPr lang="en-AU" i="1" dirty="0">
                <a:solidFill>
                  <a:srgbClr val="0070C0"/>
                </a:solidFill>
              </a:rPr>
              <a:t> = .4)</a:t>
            </a:r>
          </a:p>
          <a:p>
            <a:endParaRPr lang="en-AU" i="1" dirty="0">
              <a:solidFill>
                <a:srgbClr val="0070C0"/>
              </a:solidFill>
            </a:endParaRPr>
          </a:p>
          <a:p>
            <a:r>
              <a:rPr lang="en-US" dirty="0">
                <a:highlight>
                  <a:srgbClr val="FFFF00"/>
                </a:highlight>
              </a:rPr>
              <a:t>Density Plot</a:t>
            </a:r>
          </a:p>
          <a:p>
            <a:r>
              <a:rPr lang="en-US" i="1" dirty="0">
                <a:solidFill>
                  <a:srgbClr val="0070C0"/>
                </a:solidFill>
              </a:rPr>
              <a:t>d &lt;- density(</a:t>
            </a:r>
            <a:r>
              <a:rPr lang="en-US" i="1" dirty="0" err="1">
                <a:solidFill>
                  <a:srgbClr val="0070C0"/>
                </a:solidFill>
              </a:rPr>
              <a:t>mtcars$mpg</a:t>
            </a:r>
            <a:r>
              <a:rPr lang="en-US" i="1" dirty="0">
                <a:solidFill>
                  <a:srgbClr val="0070C0"/>
                </a:solidFill>
              </a:rPr>
              <a:t>); plot(d)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950E-9FBB-4AC6-9025-26298EE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73" y="194911"/>
            <a:ext cx="11145253" cy="6663089"/>
          </a:xfrm>
        </p:spPr>
        <p:txBody>
          <a:bodyPr>
            <a:no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3D Surface Plots</a:t>
            </a:r>
          </a:p>
          <a:p>
            <a:r>
              <a:rPr lang="en-AU" altLang="zh-CN" i="1" dirty="0">
                <a:solidFill>
                  <a:srgbClr val="0070C0"/>
                </a:solidFill>
              </a:rPr>
              <a:t>f &lt;- function(</a:t>
            </a:r>
            <a:r>
              <a:rPr lang="en-AU" altLang="zh-CN" i="1" dirty="0" err="1">
                <a:solidFill>
                  <a:srgbClr val="0070C0"/>
                </a:solidFill>
              </a:rPr>
              <a:t>x,y</a:t>
            </a:r>
            <a:r>
              <a:rPr lang="en-AU" altLang="zh-CN" i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AU" altLang="zh-CN" i="1" dirty="0">
                <a:solidFill>
                  <a:srgbClr val="0070C0"/>
                </a:solidFill>
              </a:rPr>
              <a:t>	z &lt;- (1/(2*pi)) * exp(-.5 * (x^2 + y^2))</a:t>
            </a:r>
          </a:p>
          <a:p>
            <a:pPr marL="0" indent="0">
              <a:buNone/>
            </a:pPr>
            <a:r>
              <a:rPr lang="en-AU" altLang="zh-CN" i="1" dirty="0">
                <a:solidFill>
                  <a:srgbClr val="0070C0"/>
                </a:solidFill>
              </a:rPr>
              <a:t>}</a:t>
            </a:r>
          </a:p>
          <a:p>
            <a:r>
              <a:rPr lang="pt-BR" altLang="zh-CN" i="1" dirty="0">
                <a:solidFill>
                  <a:srgbClr val="0070C0"/>
                </a:solidFill>
              </a:rPr>
              <a:t>r &lt;- range(x);</a:t>
            </a:r>
          </a:p>
          <a:p>
            <a:r>
              <a:rPr lang="pt-BR" altLang="zh-CN" i="1" dirty="0">
                <a:solidFill>
                  <a:srgbClr val="0070C0"/>
                </a:solidFill>
              </a:rPr>
              <a:t>y &lt;- x &lt;- seq(r[1], r[2], length= 50)</a:t>
            </a:r>
            <a:r>
              <a:rPr lang="en-AU" altLang="zh-CN" i="1" dirty="0">
                <a:solidFill>
                  <a:srgbClr val="0070C0"/>
                </a:solidFill>
              </a:rPr>
              <a:t>z &lt;- outer(x, y, f); #compute density for all (</a:t>
            </a:r>
            <a:r>
              <a:rPr lang="en-AU" altLang="zh-CN" i="1" dirty="0" err="1">
                <a:solidFill>
                  <a:srgbClr val="0070C0"/>
                </a:solidFill>
              </a:rPr>
              <a:t>x,y</a:t>
            </a:r>
            <a:r>
              <a:rPr lang="en-AU" altLang="zh-CN" i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i="1" dirty="0" err="1">
                <a:solidFill>
                  <a:srgbClr val="0070C0"/>
                </a:solidFill>
              </a:rPr>
              <a:t>persp</a:t>
            </a:r>
            <a:r>
              <a:rPr lang="en-US" altLang="zh-CN" i="1" dirty="0">
                <a:solidFill>
                  <a:srgbClr val="0070C0"/>
                </a:solidFill>
              </a:rPr>
              <a:t>(x, y, z</a:t>
            </a:r>
            <a:r>
              <a:rPr lang="en-US" altLang="zh-CN" i="1" u="sng" dirty="0">
                <a:solidFill>
                  <a:srgbClr val="0070C0"/>
                </a:solidFill>
              </a:rPr>
              <a:t>, theta = 45, phi = 30, expand = 0.6, </a:t>
            </a:r>
            <a:r>
              <a:rPr lang="en-US" altLang="zh-CN" i="1" u="sng" dirty="0" err="1">
                <a:solidFill>
                  <a:srgbClr val="0070C0"/>
                </a:solidFill>
              </a:rPr>
              <a:t>ltheta</a:t>
            </a:r>
            <a:r>
              <a:rPr lang="en-US" altLang="zh-CN" i="1" u="sng" dirty="0">
                <a:solidFill>
                  <a:srgbClr val="0070C0"/>
                </a:solidFill>
              </a:rPr>
              <a:t> = 120, shade = 0.75, </a:t>
            </a:r>
            <a:r>
              <a:rPr lang="en-US" altLang="zh-CN" i="1" u="sng" dirty="0" err="1">
                <a:solidFill>
                  <a:srgbClr val="0070C0"/>
                </a:solidFill>
              </a:rPr>
              <a:t>ticktype</a:t>
            </a:r>
            <a:r>
              <a:rPr lang="en-US" altLang="zh-CN" i="1" u="sng" dirty="0">
                <a:solidFill>
                  <a:srgbClr val="0070C0"/>
                </a:solidFill>
              </a:rPr>
              <a:t> = "detailed", </a:t>
            </a:r>
            <a:r>
              <a:rPr lang="en-US" altLang="zh-CN" i="1" u="sng" dirty="0" err="1">
                <a:solidFill>
                  <a:srgbClr val="0070C0"/>
                </a:solidFill>
              </a:rPr>
              <a:t>xlab</a:t>
            </a:r>
            <a:r>
              <a:rPr lang="en-US" altLang="zh-CN" i="1" u="sng" dirty="0">
                <a:solidFill>
                  <a:srgbClr val="0070C0"/>
                </a:solidFill>
              </a:rPr>
              <a:t> = "X", </a:t>
            </a:r>
            <a:r>
              <a:rPr lang="en-US" altLang="zh-CN" i="1" u="sng" dirty="0" err="1">
                <a:solidFill>
                  <a:srgbClr val="0070C0"/>
                </a:solidFill>
              </a:rPr>
              <a:t>ylab</a:t>
            </a:r>
            <a:r>
              <a:rPr lang="en-US" altLang="zh-CN" i="1" u="sng" dirty="0">
                <a:solidFill>
                  <a:srgbClr val="0070C0"/>
                </a:solidFill>
              </a:rPr>
              <a:t> = "Y", </a:t>
            </a:r>
            <a:r>
              <a:rPr lang="en-US" altLang="zh-CN" i="1" u="sng" dirty="0" err="1">
                <a:solidFill>
                  <a:srgbClr val="0070C0"/>
                </a:solidFill>
              </a:rPr>
              <a:t>zlab</a:t>
            </a:r>
            <a:r>
              <a:rPr lang="en-US" altLang="zh-CN" i="1" u="sng" dirty="0">
                <a:solidFill>
                  <a:srgbClr val="0070C0"/>
                </a:solidFill>
              </a:rPr>
              <a:t> = "f(x, y)",  col = "</a:t>
            </a:r>
            <a:r>
              <a:rPr lang="en-US" altLang="zh-CN" i="1" u="sng" dirty="0" err="1">
                <a:solidFill>
                  <a:srgbClr val="0070C0"/>
                </a:solidFill>
              </a:rPr>
              <a:t>lightblue</a:t>
            </a:r>
            <a:r>
              <a:rPr lang="en-US" altLang="zh-CN" i="1" u="sng" dirty="0">
                <a:solidFill>
                  <a:srgbClr val="0070C0"/>
                </a:solidFill>
              </a:rPr>
              <a:t>", box = FALSE);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curve3d(x+y^2, from=c(-2,-2), to=c(2,2), sys3d="</a:t>
            </a:r>
            <a:r>
              <a:rPr lang="en-US" altLang="zh-CN" i="1" dirty="0" err="1">
                <a:solidFill>
                  <a:srgbClr val="0070C0"/>
                </a:solidFill>
              </a:rPr>
              <a:t>persp</a:t>
            </a:r>
            <a:r>
              <a:rPr lang="en-US" altLang="zh-CN" i="1" dirty="0">
                <a:solidFill>
                  <a:srgbClr val="0070C0"/>
                </a:solidFill>
              </a:rPr>
              <a:t>", </a:t>
            </a:r>
            <a:r>
              <a:rPr lang="en-US" altLang="zh-CN" i="1" dirty="0" err="1">
                <a:solidFill>
                  <a:srgbClr val="0070C0"/>
                </a:solidFill>
              </a:rPr>
              <a:t>ticktype</a:t>
            </a:r>
            <a:r>
              <a:rPr lang="en-US" altLang="zh-CN" i="1" dirty="0">
                <a:solidFill>
                  <a:srgbClr val="0070C0"/>
                </a:solidFill>
              </a:rPr>
              <a:t>="detailed")  </a:t>
            </a:r>
            <a:r>
              <a:rPr lang="en-US" altLang="zh-CN" i="1" dirty="0">
                <a:solidFill>
                  <a:srgbClr val="0070C0"/>
                </a:solidFill>
                <a:highlight>
                  <a:srgbClr val="FFFF00"/>
                </a:highlight>
              </a:rPr>
              <a:t># </a:t>
            </a:r>
            <a:r>
              <a:rPr lang="en-US" altLang="zh-CN" i="1" dirty="0" err="1">
                <a:solidFill>
                  <a:srgbClr val="0070C0"/>
                </a:solidFill>
                <a:highlight>
                  <a:srgbClr val="FFFF00"/>
                </a:highlight>
              </a:rPr>
              <a:t>install.packages</a:t>
            </a:r>
            <a:r>
              <a:rPr lang="en-US" altLang="zh-CN" i="1" dirty="0">
                <a:solidFill>
                  <a:srgbClr val="0070C0"/>
                </a:solidFill>
                <a:highlight>
                  <a:srgbClr val="FFFF00"/>
                </a:highlight>
              </a:rPr>
              <a:t>(“</a:t>
            </a:r>
            <a:r>
              <a:rPr lang="en-US" altLang="zh-CN" i="1" dirty="0" err="1">
                <a:solidFill>
                  <a:srgbClr val="0070C0"/>
                </a:solidFill>
                <a:highlight>
                  <a:srgbClr val="FFFF00"/>
                </a:highlight>
              </a:rPr>
              <a:t>emdbook</a:t>
            </a:r>
            <a:r>
              <a:rPr lang="en-US" altLang="zh-CN" i="1" dirty="0">
                <a:solidFill>
                  <a:srgbClr val="0070C0"/>
                </a:solidFill>
                <a:highlight>
                  <a:srgbClr val="FFFF00"/>
                </a:highlight>
              </a:rPr>
              <a:t>”)</a:t>
            </a:r>
            <a:endParaRPr lang="zh-CN" altLang="en-US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Contour Plot</a:t>
            </a:r>
          </a:p>
          <a:p>
            <a:r>
              <a:rPr lang="en-AU" altLang="zh-CN" i="1" dirty="0">
                <a:solidFill>
                  <a:srgbClr val="0070C0"/>
                </a:solidFill>
              </a:rPr>
              <a:t>contour(volcano, asp = 1, </a:t>
            </a:r>
            <a:r>
              <a:rPr lang="en-AU" altLang="zh-CN" i="1" dirty="0" err="1">
                <a:solidFill>
                  <a:srgbClr val="0070C0"/>
                </a:solidFill>
              </a:rPr>
              <a:t>labcex</a:t>
            </a:r>
            <a:r>
              <a:rPr lang="en-AU" altLang="zh-CN" i="1" dirty="0">
                <a:solidFill>
                  <a:srgbClr val="0070C0"/>
                </a:solidFill>
              </a:rPr>
              <a:t> = 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950E-9FBB-4AC6-9025-26298EE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73" y="316831"/>
            <a:ext cx="11145253" cy="6224337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3D Scatter Plot</a:t>
            </a:r>
          </a:p>
          <a:p>
            <a:r>
              <a:rPr lang="en-US" altLang="zh-CN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cloud(</a:t>
            </a:r>
            <a:r>
              <a:rPr lang="en-US" altLang="zh-CN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z~x+y</a:t>
            </a:r>
            <a:r>
              <a:rPr lang="en-US" altLang="zh-CN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AU" altLang="zh-CN" i="1" dirty="0">
                <a:solidFill>
                  <a:srgbClr val="0070C0"/>
                </a:solidFill>
              </a:rPr>
              <a:t>library(lattice) ;</a:t>
            </a:r>
          </a:p>
          <a:p>
            <a:r>
              <a:rPr lang="en-AU" altLang="zh-CN" i="1" dirty="0">
                <a:solidFill>
                  <a:srgbClr val="0070C0"/>
                </a:solidFill>
              </a:rPr>
              <a:t>#basic 3 </a:t>
            </a:r>
            <a:r>
              <a:rPr lang="en-AU" altLang="zh-CN" i="1" dirty="0" err="1">
                <a:solidFill>
                  <a:srgbClr val="0070C0"/>
                </a:solidFill>
              </a:rPr>
              <a:t>color</a:t>
            </a:r>
            <a:r>
              <a:rPr lang="en-AU" altLang="zh-CN" i="1" dirty="0">
                <a:solidFill>
                  <a:srgbClr val="0070C0"/>
                </a:solidFill>
              </a:rPr>
              <a:t> plot with arrows along axes</a:t>
            </a:r>
          </a:p>
          <a:p>
            <a:r>
              <a:rPr lang="en-US" dirty="0">
                <a:solidFill>
                  <a:srgbClr val="0070C0"/>
                </a:solidFill>
              </a:rPr>
              <a:t>x1&lt;-x[,1]; x2&lt;-x[,2]; x3&lt;-x[,3]</a:t>
            </a:r>
          </a:p>
          <a:p>
            <a:r>
              <a:rPr lang="en-US" dirty="0">
                <a:solidFill>
                  <a:srgbClr val="0070C0"/>
                </a:solidFill>
              </a:rPr>
              <a:t>print(cloud(x1~x2+x3,screen = list(z = 30, x = -75, y = 0)), split = c(1, 1, 2, 2), more = TRUE)</a:t>
            </a:r>
          </a:p>
          <a:p>
            <a:r>
              <a:rPr lang="en-US" dirty="0">
                <a:solidFill>
                  <a:srgbClr val="0070C0"/>
                </a:solidFill>
              </a:rPr>
              <a:t>print(cloud(x2~x1+x3,screen = list(z = 30, x = -75, y = 0)),split = c(2, 1, 2, 2), more = TRUE)</a:t>
            </a:r>
          </a:p>
          <a:p>
            <a:r>
              <a:rPr lang="en-US" dirty="0">
                <a:solidFill>
                  <a:srgbClr val="0070C0"/>
                </a:solidFill>
              </a:rPr>
              <a:t>print(cloud(x3~x2+x1,screen = list(z = 30, x = -75, y = 0)), split = c(1, 2, 2, 2), more = TRUE)</a:t>
            </a:r>
            <a:endParaRPr lang="en-US" altLang="zh-CN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Probability Distribution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1AB41-037E-4959-B28D-EF299271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52" y="1459864"/>
            <a:ext cx="10849495" cy="5256819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Normal Distribution</a:t>
            </a:r>
          </a:p>
          <a:p>
            <a:r>
              <a:rPr lang="en-US" dirty="0" err="1"/>
              <a:t>dnorm</a:t>
            </a:r>
            <a:r>
              <a:rPr lang="en-US" dirty="0"/>
              <a:t>(x, mean = 0, </a:t>
            </a:r>
            <a:r>
              <a:rPr lang="en-US" dirty="0" err="1"/>
              <a:t>sd</a:t>
            </a:r>
            <a:r>
              <a:rPr lang="en-US" dirty="0"/>
              <a:t> = 1, log = FALSE) – pdf;</a:t>
            </a:r>
          </a:p>
          <a:p>
            <a:r>
              <a:rPr lang="en-US" dirty="0" err="1"/>
              <a:t>pnorm</a:t>
            </a:r>
            <a:r>
              <a:rPr lang="en-US" dirty="0"/>
              <a:t>(q, mean = 0, </a:t>
            </a:r>
            <a:r>
              <a:rPr lang="en-US" dirty="0" err="1"/>
              <a:t>sd</a:t>
            </a:r>
            <a:r>
              <a:rPr lang="en-US" dirty="0"/>
              <a:t>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FALSE) – </a:t>
            </a:r>
            <a:r>
              <a:rPr lang="en-US" dirty="0" err="1"/>
              <a:t>cdf</a:t>
            </a:r>
            <a:r>
              <a:rPr lang="en-US" dirty="0"/>
              <a:t>;</a:t>
            </a:r>
          </a:p>
          <a:p>
            <a:r>
              <a:rPr lang="en-US" dirty="0" err="1"/>
              <a:t>qnorm</a:t>
            </a:r>
            <a:r>
              <a:rPr lang="en-US" dirty="0"/>
              <a:t>(p, mean = 0, </a:t>
            </a:r>
            <a:r>
              <a:rPr lang="en-US" dirty="0" err="1"/>
              <a:t>sd</a:t>
            </a:r>
            <a:r>
              <a:rPr lang="en-US" dirty="0"/>
              <a:t>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FALSE) – quantile;</a:t>
            </a:r>
          </a:p>
          <a:p>
            <a:r>
              <a:rPr lang="en-US" dirty="0" err="1"/>
              <a:t>rnorm</a:t>
            </a:r>
            <a:r>
              <a:rPr lang="en-US" dirty="0"/>
              <a:t>(n, mean = 0, </a:t>
            </a:r>
            <a:r>
              <a:rPr lang="en-US" dirty="0" err="1"/>
              <a:t>sd</a:t>
            </a:r>
            <a:r>
              <a:rPr lang="en-US" dirty="0"/>
              <a:t> = 1) – random generation;</a:t>
            </a:r>
          </a:p>
          <a:p>
            <a:r>
              <a:rPr lang="en-US" dirty="0">
                <a:highlight>
                  <a:srgbClr val="FFFF00"/>
                </a:highlight>
              </a:rPr>
              <a:t>Binomial Distribution</a:t>
            </a:r>
          </a:p>
          <a:p>
            <a:r>
              <a:rPr lang="en-US" dirty="0" err="1"/>
              <a:t>dbinom</a:t>
            </a:r>
            <a:r>
              <a:rPr lang="en-US" dirty="0"/>
              <a:t>(x, size, prob, log = FALSE)</a:t>
            </a:r>
          </a:p>
          <a:p>
            <a:r>
              <a:rPr lang="en-US" dirty="0" err="1"/>
              <a:t>pbinom</a:t>
            </a:r>
            <a:r>
              <a:rPr lang="en-US" dirty="0"/>
              <a:t>(q, size, prob,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FALSE)</a:t>
            </a:r>
          </a:p>
          <a:p>
            <a:r>
              <a:rPr lang="en-US" dirty="0" err="1"/>
              <a:t>qbinom</a:t>
            </a:r>
            <a:r>
              <a:rPr lang="en-US" dirty="0"/>
              <a:t>(p, size, prob,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FALSE)</a:t>
            </a:r>
          </a:p>
          <a:p>
            <a:r>
              <a:rPr lang="en-US" dirty="0" err="1"/>
              <a:t>rbinom</a:t>
            </a:r>
            <a:r>
              <a:rPr lang="en-US" dirty="0"/>
              <a:t>(n, size, prob)</a:t>
            </a:r>
          </a:p>
        </p:txBody>
      </p:sp>
    </p:spTree>
    <p:extLst>
      <p:ext uri="{BB962C8B-B14F-4D97-AF65-F5344CB8AC3E}">
        <p14:creationId xmlns:p14="http://schemas.microsoft.com/office/powerpoint/2010/main" val="18128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C54986-7414-44F1-9BE0-42E55692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42" y="268410"/>
            <a:ext cx="9127115" cy="63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3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 – Continue Case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AF8F37-70C9-4EF3-B707-14959B20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3" y="1474557"/>
            <a:ext cx="10051473" cy="48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2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 – Continue Case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C3345A-E187-48EE-BDA3-819B0172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27479"/>
          </a:xfrm>
        </p:spPr>
        <p:txBody>
          <a:bodyPr>
            <a:normAutofit/>
          </a:bodyPr>
          <a:lstStyle/>
          <a:p>
            <a:r>
              <a:rPr lang="en-US" dirty="0"/>
              <a:t>pdf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cdf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inverse function  f(</a:t>
            </a:r>
            <a:r>
              <a:rPr lang="en-US" dirty="0" err="1">
                <a:sym typeface="Wingdings" panose="05000000000000000000" pitchFamily="2" charset="2"/>
              </a:rPr>
              <a:t>unif</a:t>
            </a:r>
            <a:r>
              <a:rPr lang="en-US" dirty="0">
                <a:sym typeface="Wingdings" panose="05000000000000000000" pitchFamily="2" charset="2"/>
              </a:rPr>
              <a:t>(n))</a:t>
            </a:r>
          </a:p>
          <a:p>
            <a:r>
              <a:rPr lang="en-US" dirty="0"/>
              <a:t>n &lt;- 1000;</a:t>
            </a:r>
          </a:p>
          <a:p>
            <a:r>
              <a:rPr lang="en-US" dirty="0"/>
              <a:t>u &lt;- </a:t>
            </a:r>
            <a:r>
              <a:rPr lang="en-US" dirty="0" err="1"/>
              <a:t>runif</a:t>
            </a:r>
            <a:r>
              <a:rPr lang="en-US" dirty="0"/>
              <a:t>(n);</a:t>
            </a:r>
          </a:p>
          <a:p>
            <a:r>
              <a:rPr lang="en-US" dirty="0"/>
              <a:t>x &lt;- uˆ(1/3);</a:t>
            </a:r>
          </a:p>
          <a:p>
            <a:r>
              <a:rPr lang="en-US" dirty="0"/>
              <a:t>hist(x, prob = TRUE) # density histogram of sample;</a:t>
            </a:r>
          </a:p>
          <a:p>
            <a:r>
              <a:rPr lang="en-US" dirty="0"/>
              <a:t>y &lt;- seq(0,1,.01);</a:t>
            </a:r>
          </a:p>
          <a:p>
            <a:r>
              <a:rPr lang="en-US" dirty="0"/>
              <a:t>lines(y,3*yˆ2) #density curve f(x)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8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 – Discrete Case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DBB9EE-B4B9-42A3-9618-E5BE6558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7" y="1500801"/>
            <a:ext cx="9923145" cy="51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0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 – Bernoulli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 &lt;- 1000;</a:t>
            </a:r>
          </a:p>
          <a:p>
            <a:r>
              <a:rPr lang="es-ES" dirty="0"/>
              <a:t>p &lt;- 0.4;</a:t>
            </a:r>
          </a:p>
          <a:p>
            <a:r>
              <a:rPr lang="es-ES" dirty="0"/>
              <a:t>u &lt;- </a:t>
            </a:r>
            <a:r>
              <a:rPr lang="es-ES" dirty="0" err="1"/>
              <a:t>runif</a:t>
            </a:r>
            <a:r>
              <a:rPr lang="es-ES" dirty="0"/>
              <a:t>(n);</a:t>
            </a:r>
          </a:p>
          <a:p>
            <a:r>
              <a:rPr lang="es-ES" dirty="0"/>
              <a:t>x &lt;- </a:t>
            </a:r>
            <a:r>
              <a:rPr lang="es-ES" dirty="0" err="1"/>
              <a:t>as.integer</a:t>
            </a:r>
            <a:r>
              <a:rPr lang="es-ES" dirty="0"/>
              <a:t>(u &gt; 0.6) </a:t>
            </a:r>
            <a:r>
              <a:rPr lang="es-ES" dirty="0">
                <a:solidFill>
                  <a:srgbClr val="0070C0"/>
                </a:solidFill>
              </a:rPr>
              <a:t># (u &gt; 0.6) </a:t>
            </a:r>
            <a:r>
              <a:rPr lang="es-ES" dirty="0" err="1">
                <a:solidFill>
                  <a:srgbClr val="0070C0"/>
                </a:solidFill>
              </a:rPr>
              <a:t>is</a:t>
            </a:r>
            <a:r>
              <a:rPr lang="es-ES" dirty="0">
                <a:solidFill>
                  <a:srgbClr val="0070C0"/>
                </a:solidFill>
              </a:rPr>
              <a:t> a </a:t>
            </a:r>
            <a:r>
              <a:rPr lang="es-ES" dirty="0" err="1">
                <a:solidFill>
                  <a:srgbClr val="0070C0"/>
                </a:solidFill>
              </a:rPr>
              <a:t>logical</a:t>
            </a:r>
            <a:r>
              <a:rPr lang="es-ES" dirty="0">
                <a:solidFill>
                  <a:srgbClr val="0070C0"/>
                </a:solidFill>
              </a:rPr>
              <a:t> vector;</a:t>
            </a:r>
          </a:p>
          <a:p>
            <a:r>
              <a:rPr lang="es-ES" dirty="0"/>
              <a:t>mean(x)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# Generate Bernoulli sample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pt-BR" dirty="0"/>
              <a:t>n&lt;- 10; p=0.6; rbinom(n, size &lt;- 1, prob=p)</a:t>
            </a:r>
          </a:p>
          <a:p>
            <a:r>
              <a:rPr lang="en-US" dirty="0"/>
              <a:t>sample(c(0,1), size = n, replace = TRUE, prob = c(.6,.4))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 – Geometric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 &lt;- 100;</a:t>
            </a:r>
          </a:p>
          <a:p>
            <a:r>
              <a:rPr lang="nl-NL" dirty="0"/>
              <a:t>p &lt;- 0.25;</a:t>
            </a:r>
          </a:p>
          <a:p>
            <a:r>
              <a:rPr lang="nl-NL" dirty="0"/>
              <a:t>u &lt;- runif(n);</a:t>
            </a:r>
          </a:p>
          <a:p>
            <a:r>
              <a:rPr lang="nl-NL" dirty="0"/>
              <a:t>k &lt;- ceiling(log(1-u) / log(1-p)) - 1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7C6D-73DF-430D-A04F-F1AEFF43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16BF33-57CD-4E7D-BABC-BA9FE105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apply(obj1,margin,fcn) -- </a:t>
            </a:r>
            <a:r>
              <a:rPr lang="en-US" dirty="0"/>
              <a:t>applies the function to margin of the </a:t>
            </a:r>
            <a:r>
              <a:rPr lang="en-US" dirty="0">
                <a:highlight>
                  <a:srgbClr val="FFFF00"/>
                </a:highlight>
              </a:rPr>
              <a:t>object</a:t>
            </a:r>
            <a:r>
              <a:rPr lang="en-US" dirty="0"/>
              <a:t>;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tapply</a:t>
            </a:r>
            <a:r>
              <a:rPr lang="en-US" i="1" dirty="0">
                <a:solidFill>
                  <a:srgbClr val="0070C0"/>
                </a:solidFill>
              </a:rPr>
              <a:t>(vec1,fac1,fcn1) -- </a:t>
            </a:r>
            <a:r>
              <a:rPr lang="en-US" dirty="0"/>
              <a:t>applies the function to a </a:t>
            </a:r>
            <a:r>
              <a:rPr lang="en-US" dirty="0">
                <a:highlight>
                  <a:srgbClr val="FFFF00"/>
                </a:highlight>
              </a:rPr>
              <a:t>vector</a:t>
            </a:r>
            <a:r>
              <a:rPr lang="en-US" dirty="0"/>
              <a:t> by levels of the </a:t>
            </a:r>
            <a:r>
              <a:rPr lang="en-US" dirty="0">
                <a:highlight>
                  <a:srgbClr val="FFFF00"/>
                </a:highlight>
              </a:rPr>
              <a:t>specified factor</a:t>
            </a:r>
            <a:r>
              <a:rPr lang="en-US" dirty="0"/>
              <a:t>;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lapply</a:t>
            </a:r>
            <a:r>
              <a:rPr lang="en-US" i="1" dirty="0">
                <a:solidFill>
                  <a:srgbClr val="0070C0"/>
                </a:solidFill>
              </a:rPr>
              <a:t>(vec1,fcn) -- </a:t>
            </a:r>
            <a:r>
              <a:rPr lang="en-US" dirty="0"/>
              <a:t>applies the function to </a:t>
            </a:r>
            <a:r>
              <a:rPr lang="en-US" dirty="0">
                <a:highlight>
                  <a:srgbClr val="FFFF00"/>
                </a:highlight>
              </a:rPr>
              <a:t>each element of a vector</a:t>
            </a:r>
            <a:r>
              <a:rPr lang="en-US" dirty="0"/>
              <a:t>, returning a </a:t>
            </a:r>
            <a:r>
              <a:rPr lang="en-US" dirty="0">
                <a:highlight>
                  <a:srgbClr val="FFFF00"/>
                </a:highlight>
              </a:rPr>
              <a:t>list;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sapply</a:t>
            </a:r>
            <a:r>
              <a:rPr lang="en-US" i="1" dirty="0">
                <a:solidFill>
                  <a:srgbClr val="0070C0"/>
                </a:solidFill>
              </a:rPr>
              <a:t>(vec1,fcn) </a:t>
            </a:r>
            <a:r>
              <a:rPr lang="en-US" dirty="0"/>
              <a:t>-- similar to </a:t>
            </a:r>
            <a:r>
              <a:rPr lang="en-US" dirty="0" err="1"/>
              <a:t>lapply</a:t>
            </a:r>
            <a:r>
              <a:rPr lang="en-US" dirty="0"/>
              <a:t>, but combines </a:t>
            </a:r>
            <a:r>
              <a:rPr lang="en-US" dirty="0">
                <a:highlight>
                  <a:srgbClr val="FFFF00"/>
                </a:highlight>
              </a:rPr>
              <a:t>results together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456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Acceptance-Rejection Method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1C260E-9FAC-467F-BAB2-721E091A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80" y="1429182"/>
            <a:ext cx="10104640" cy="48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0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01"/>
            <a:ext cx="10515600" cy="1325563"/>
          </a:xfrm>
        </p:spPr>
        <p:txBody>
          <a:bodyPr/>
          <a:lstStyle/>
          <a:p>
            <a:r>
              <a:rPr lang="en-US" dirty="0"/>
              <a:t>Acceptance-Rejection Method -- Beta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C3345A-E187-48EE-BDA3-819B0172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881"/>
            <a:ext cx="10515600" cy="5673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 &lt;- 1000; k &lt;- 0 #counter for accepted; j &lt;- 0 #iterations;</a:t>
            </a:r>
          </a:p>
          <a:p>
            <a:r>
              <a:rPr lang="en-US" dirty="0"/>
              <a:t>y &lt;- numeric(n);</a:t>
            </a:r>
          </a:p>
          <a:p>
            <a:r>
              <a:rPr lang="en-US" dirty="0"/>
              <a:t>while (k &lt; n) {</a:t>
            </a:r>
          </a:p>
          <a:p>
            <a:pPr marL="0" indent="0">
              <a:buNone/>
            </a:pPr>
            <a:r>
              <a:rPr lang="en-US" dirty="0"/>
              <a:t>	u &lt;- </a:t>
            </a:r>
            <a:r>
              <a:rPr lang="en-US" dirty="0" err="1"/>
              <a:t>runif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	j &lt;- j +1 ;</a:t>
            </a:r>
          </a:p>
          <a:p>
            <a:pPr marL="0" indent="0">
              <a:buNone/>
            </a:pPr>
            <a:r>
              <a:rPr lang="en-US" dirty="0"/>
              <a:t> 	x &lt;- </a:t>
            </a:r>
            <a:r>
              <a:rPr lang="en-US" dirty="0" err="1"/>
              <a:t>runif</a:t>
            </a:r>
            <a:r>
              <a:rPr lang="en-US" dirty="0"/>
              <a:t>(1) # random variate from g 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>
                <a:highlight>
                  <a:srgbClr val="FFFF00"/>
                </a:highlight>
              </a:rPr>
              <a:t>x * (1-x) </a:t>
            </a:r>
            <a:r>
              <a:rPr lang="en-US" dirty="0"/>
              <a:t>&gt; u) { </a:t>
            </a:r>
            <a:r>
              <a:rPr lang="en-US" dirty="0">
                <a:highlight>
                  <a:srgbClr val="FFFF00"/>
                </a:highlight>
              </a:rPr>
              <a:t># f(x)/c</a:t>
            </a:r>
          </a:p>
          <a:p>
            <a:pPr marL="0" indent="0">
              <a:buNone/>
            </a:pPr>
            <a:r>
              <a:rPr lang="en-US" dirty="0"/>
              <a:t>		#we accept x</a:t>
            </a:r>
          </a:p>
          <a:p>
            <a:pPr marL="0" indent="0">
              <a:buNone/>
            </a:pPr>
            <a:r>
              <a:rPr lang="en-US" dirty="0"/>
              <a:t>		k &lt;- k + 1;</a:t>
            </a:r>
          </a:p>
          <a:p>
            <a:pPr marL="0" indent="0">
              <a:buNone/>
            </a:pPr>
            <a:r>
              <a:rPr lang="en-US" dirty="0"/>
              <a:t>		y[k] &lt;- x;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20600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950E-9FBB-4AC6-9025-26298EE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73" y="316831"/>
            <a:ext cx="11145253" cy="622433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#compare empirical and theoretical percentiles</a:t>
            </a:r>
          </a:p>
          <a:p>
            <a:r>
              <a:rPr lang="en-US" dirty="0"/>
              <a:t>p &lt;- seq(.1, .8, .1)</a:t>
            </a:r>
          </a:p>
          <a:p>
            <a:r>
              <a:rPr lang="en-US" dirty="0" err="1"/>
              <a:t>Qhat</a:t>
            </a:r>
            <a:r>
              <a:rPr lang="en-US" dirty="0"/>
              <a:t> &lt;- quantile(y, p) #empirical quantiles</a:t>
            </a:r>
          </a:p>
          <a:p>
            <a:r>
              <a:rPr lang="en-US" dirty="0"/>
              <a:t>Q &lt;- </a:t>
            </a:r>
            <a:r>
              <a:rPr lang="en-US" dirty="0" err="1"/>
              <a:t>qbeta</a:t>
            </a:r>
            <a:r>
              <a:rPr lang="en-US" dirty="0"/>
              <a:t>(p, 2, 2) #theoretical quantiles</a:t>
            </a:r>
          </a:p>
          <a:p>
            <a:r>
              <a:rPr lang="en-US" dirty="0"/>
              <a:t>se &lt;- sqrt(p * (1-p) / (n * </a:t>
            </a:r>
            <a:r>
              <a:rPr lang="en-US" dirty="0" err="1"/>
              <a:t>dbeta</a:t>
            </a:r>
            <a:r>
              <a:rPr lang="en-US" dirty="0"/>
              <a:t>(Q, 2, 2)ˆ2))</a:t>
            </a:r>
          </a:p>
          <a:p>
            <a:r>
              <a:rPr lang="en-US" dirty="0"/>
              <a:t>round(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Qhat</a:t>
            </a:r>
            <a:r>
              <a:rPr lang="en-US" dirty="0"/>
              <a:t>, Q, se), 3) #n=1000</a:t>
            </a:r>
          </a:p>
        </p:txBody>
      </p:sp>
    </p:spTree>
    <p:extLst>
      <p:ext uri="{BB962C8B-B14F-4D97-AF65-F5344CB8AC3E}">
        <p14:creationId xmlns:p14="http://schemas.microsoft.com/office/powerpoint/2010/main" val="3983816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on Methods – Gamma &amp; Beta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78A549-C7DA-4DF9-9684-987CED22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10" y="1609725"/>
            <a:ext cx="10379890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00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on Methods – Gamma &amp; Beta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&lt;- 1000;</a:t>
            </a:r>
          </a:p>
          <a:p>
            <a:r>
              <a:rPr lang="en-US" dirty="0"/>
              <a:t>a &lt;- 3;</a:t>
            </a:r>
          </a:p>
          <a:p>
            <a:r>
              <a:rPr lang="en-US" dirty="0"/>
              <a:t>b &lt;- 2;</a:t>
            </a:r>
          </a:p>
          <a:p>
            <a:r>
              <a:rPr lang="en-US" dirty="0"/>
              <a:t>u &lt;- </a:t>
            </a:r>
            <a:r>
              <a:rPr lang="en-US" dirty="0" err="1"/>
              <a:t>rgamma</a:t>
            </a:r>
            <a:r>
              <a:rPr lang="en-US" dirty="0"/>
              <a:t>(n, shape=a, rate=1);</a:t>
            </a:r>
          </a:p>
          <a:p>
            <a:r>
              <a:rPr lang="en-US" dirty="0"/>
              <a:t>v &lt;- </a:t>
            </a:r>
            <a:r>
              <a:rPr lang="en-US" dirty="0" err="1"/>
              <a:t>rgamma</a:t>
            </a:r>
            <a:r>
              <a:rPr lang="en-US" dirty="0"/>
              <a:t>(n, shape=b, rate=1);</a:t>
            </a:r>
          </a:p>
          <a:p>
            <a:r>
              <a:rPr lang="en-US" dirty="0"/>
              <a:t>x &lt;- u / (u + v);</a:t>
            </a:r>
          </a:p>
          <a:p>
            <a:r>
              <a:rPr lang="en-US" dirty="0"/>
              <a:t>q &lt;- </a:t>
            </a:r>
            <a:r>
              <a:rPr lang="en-US" dirty="0" err="1"/>
              <a:t>qbeta</a:t>
            </a:r>
            <a:r>
              <a:rPr lang="en-US" dirty="0"/>
              <a:t>(</a:t>
            </a:r>
            <a:r>
              <a:rPr lang="en-US" dirty="0" err="1"/>
              <a:t>ppoints</a:t>
            </a:r>
            <a:r>
              <a:rPr lang="en-US" dirty="0"/>
              <a:t>(n), a, b);</a:t>
            </a:r>
          </a:p>
          <a:p>
            <a:r>
              <a:rPr lang="en-US" dirty="0" err="1"/>
              <a:t>qqplot</a:t>
            </a:r>
            <a:r>
              <a:rPr lang="en-US" dirty="0"/>
              <a:t>(q, x, </a:t>
            </a:r>
            <a:r>
              <a:rPr lang="en-US" dirty="0" err="1"/>
              <a:t>cex</a:t>
            </a:r>
            <a:r>
              <a:rPr lang="en-US" dirty="0"/>
              <a:t>=0.25, </a:t>
            </a:r>
            <a:r>
              <a:rPr lang="en-US" dirty="0" err="1"/>
              <a:t>xlab</a:t>
            </a:r>
            <a:r>
              <a:rPr lang="en-US" dirty="0"/>
              <a:t>="Beta(3, 2)", </a:t>
            </a:r>
            <a:r>
              <a:rPr lang="en-US" dirty="0" err="1"/>
              <a:t>ylab</a:t>
            </a:r>
            <a:r>
              <a:rPr lang="en-US" dirty="0"/>
              <a:t>="Sample");</a:t>
            </a:r>
          </a:p>
          <a:p>
            <a:r>
              <a:rPr lang="en-US" dirty="0" err="1"/>
              <a:t>abline</a:t>
            </a:r>
            <a:r>
              <a:rPr lang="en-US" dirty="0"/>
              <a:t>(0, 1);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6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and Mixtures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Convolution Distributions</a:t>
            </a:r>
          </a:p>
          <a:p>
            <a:r>
              <a:rPr lang="en-US" dirty="0"/>
              <a:t>Chi-square(v): sum of v </a:t>
            </a:r>
            <a:r>
              <a:rPr lang="en-US" dirty="0" err="1"/>
              <a:t>i.i.d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</a:rPr>
              <a:t>squared N(0, 1);</a:t>
            </a:r>
          </a:p>
          <a:p>
            <a:r>
              <a:rPr lang="en-US" dirty="0" err="1"/>
              <a:t>NegBin</a:t>
            </a:r>
            <a:r>
              <a:rPr lang="en-US" dirty="0"/>
              <a:t>(r, p): sum of r </a:t>
            </a:r>
            <a:r>
              <a:rPr lang="en-US" dirty="0" err="1"/>
              <a:t>i.i.d</a:t>
            </a:r>
            <a:r>
              <a:rPr lang="en-US" dirty="0"/>
              <a:t>. </a:t>
            </a:r>
            <a:r>
              <a:rPr lang="en-US" dirty="0" err="1">
                <a:solidFill>
                  <a:srgbClr val="0070C0"/>
                </a:solidFill>
              </a:rPr>
              <a:t>Geom</a:t>
            </a:r>
            <a:r>
              <a:rPr lang="en-US" dirty="0">
                <a:solidFill>
                  <a:srgbClr val="0070C0"/>
                </a:solidFill>
              </a:rPr>
              <a:t>(p);</a:t>
            </a:r>
          </a:p>
          <a:p>
            <a:r>
              <a:rPr lang="en-US" dirty="0"/>
              <a:t>Gamma(r, lambda): sum of r </a:t>
            </a:r>
            <a:r>
              <a:rPr lang="en-US" dirty="0" err="1"/>
              <a:t>i.i.d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</a:rPr>
              <a:t>Exp(lambda);</a:t>
            </a:r>
          </a:p>
        </p:txBody>
      </p:sp>
    </p:spTree>
    <p:extLst>
      <p:ext uri="{BB962C8B-B14F-4D97-AF65-F5344CB8AC3E}">
        <p14:creationId xmlns:p14="http://schemas.microsoft.com/office/powerpoint/2010/main" val="494984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and Mixtures – Chi-square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61C84C-32B7-4ED9-A584-9BAFB35F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3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2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and Mixtures – Sums of Chi-square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&lt;- 1000</a:t>
            </a:r>
          </a:p>
          <a:p>
            <a:r>
              <a:rPr lang="en-US" dirty="0"/>
              <a:t>nu &lt;- 2</a:t>
            </a:r>
          </a:p>
          <a:p>
            <a:r>
              <a:rPr lang="en-US" dirty="0"/>
              <a:t>X &lt;- matrix(</a:t>
            </a:r>
            <a:r>
              <a:rPr lang="en-US" dirty="0" err="1"/>
              <a:t>rnorm</a:t>
            </a:r>
            <a:r>
              <a:rPr lang="en-US" dirty="0"/>
              <a:t>(n*nu), n, nu)ˆ2 # matrix of sq. normal</a:t>
            </a:r>
          </a:p>
          <a:p>
            <a:r>
              <a:rPr lang="en-US" dirty="0">
                <a:highlight>
                  <a:srgbClr val="FFFF00"/>
                </a:highlight>
              </a:rPr>
              <a:t># sum the squared </a:t>
            </a:r>
            <a:r>
              <a:rPr lang="en-US" dirty="0" err="1">
                <a:highlight>
                  <a:srgbClr val="FFFF00"/>
                </a:highlight>
              </a:rPr>
              <a:t>normals</a:t>
            </a:r>
            <a:r>
              <a:rPr lang="en-US" dirty="0">
                <a:highlight>
                  <a:srgbClr val="FFFF00"/>
                </a:highlight>
              </a:rPr>
              <a:t> across each row:</a:t>
            </a:r>
          </a:p>
          <a:p>
            <a:r>
              <a:rPr lang="en-US" dirty="0">
                <a:highlight>
                  <a:srgbClr val="FFFF00"/>
                </a:highlight>
              </a:rPr>
              <a:t># method 1</a:t>
            </a:r>
          </a:p>
          <a:p>
            <a:r>
              <a:rPr lang="en-US" dirty="0"/>
              <a:t>y &lt;- </a:t>
            </a:r>
            <a:r>
              <a:rPr lang="en-US" dirty="0" err="1"/>
              <a:t>rowSums</a:t>
            </a:r>
            <a:r>
              <a:rPr lang="en-US" dirty="0"/>
              <a:t>(X)</a:t>
            </a:r>
          </a:p>
          <a:p>
            <a:r>
              <a:rPr lang="en-US" dirty="0">
                <a:highlight>
                  <a:srgbClr val="FFFF00"/>
                </a:highlight>
              </a:rPr>
              <a:t># method 2</a:t>
            </a:r>
          </a:p>
          <a:p>
            <a:r>
              <a:rPr lang="en-US" dirty="0"/>
              <a:t>y &lt;- apply(X, MARGIN=1, FUN=sum) # a vector length n</a:t>
            </a:r>
          </a:p>
          <a:p>
            <a:r>
              <a:rPr lang="en-US" dirty="0"/>
              <a:t>mean(y) # mean is nu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26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Sums and Mixtures – Mixtures of Gamma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113905"/>
            <a:ext cx="10515600" cy="574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&lt;- 1000;</a:t>
            </a:r>
          </a:p>
          <a:p>
            <a:r>
              <a:rPr lang="en-US" dirty="0"/>
              <a:t>x1 &lt;- </a:t>
            </a:r>
            <a:r>
              <a:rPr lang="en-US" dirty="0" err="1"/>
              <a:t>rgamma</a:t>
            </a:r>
            <a:r>
              <a:rPr lang="en-US" dirty="0"/>
              <a:t>(n, 2, 2);</a:t>
            </a:r>
          </a:p>
          <a:p>
            <a:r>
              <a:rPr lang="en-US" dirty="0"/>
              <a:t>x2 &lt;- </a:t>
            </a:r>
            <a:r>
              <a:rPr lang="en-US" dirty="0" err="1"/>
              <a:t>rgamma</a:t>
            </a:r>
            <a:r>
              <a:rPr lang="en-US" dirty="0"/>
              <a:t>(n, 2, 4);</a:t>
            </a:r>
          </a:p>
          <a:p>
            <a:r>
              <a:rPr lang="en-US" dirty="0">
                <a:highlight>
                  <a:srgbClr val="FFFF00"/>
                </a:highlight>
              </a:rPr>
              <a:t>s &lt;- x1 + x2 #the convolution;</a:t>
            </a:r>
          </a:p>
          <a:p>
            <a:r>
              <a:rPr lang="en-US" dirty="0"/>
              <a:t>u &lt;- </a:t>
            </a:r>
            <a:r>
              <a:rPr lang="en-US" dirty="0" err="1"/>
              <a:t>runif</a:t>
            </a:r>
            <a:r>
              <a:rPr lang="en-US" dirty="0"/>
              <a:t>(n);</a:t>
            </a:r>
          </a:p>
          <a:p>
            <a:r>
              <a:rPr lang="en-US" dirty="0"/>
              <a:t>k &lt;- </a:t>
            </a:r>
            <a:r>
              <a:rPr lang="en-US" dirty="0" err="1"/>
              <a:t>as.integer</a:t>
            </a:r>
            <a:r>
              <a:rPr lang="en-US" dirty="0"/>
              <a:t>(u &gt; 0.5) #vector of 0s and 1s;</a:t>
            </a:r>
          </a:p>
          <a:p>
            <a:r>
              <a:rPr lang="en-US" dirty="0">
                <a:highlight>
                  <a:srgbClr val="FFFF00"/>
                </a:highlight>
              </a:rPr>
              <a:t>x &lt;- k * x1 + (1-k) * x2 #the mixture;</a:t>
            </a:r>
          </a:p>
          <a:p>
            <a:r>
              <a:rPr lang="en-US" dirty="0"/>
              <a:t>par(</a:t>
            </a:r>
            <a:r>
              <a:rPr lang="en-US" dirty="0" err="1"/>
              <a:t>mfcol</a:t>
            </a:r>
            <a:r>
              <a:rPr lang="en-US" dirty="0"/>
              <a:t>=c(1,2)) #two graphs per page;</a:t>
            </a:r>
          </a:p>
          <a:p>
            <a:r>
              <a:rPr lang="en-US" dirty="0"/>
              <a:t>hist(s, prob=TRUE, </a:t>
            </a:r>
            <a:r>
              <a:rPr lang="en-US" dirty="0" err="1"/>
              <a:t>xlim</a:t>
            </a:r>
            <a:r>
              <a:rPr lang="en-US" dirty="0"/>
              <a:t>=c(0,5), </a:t>
            </a:r>
            <a:r>
              <a:rPr lang="en-US" dirty="0" err="1"/>
              <a:t>ylim</a:t>
            </a:r>
            <a:r>
              <a:rPr lang="en-US" dirty="0"/>
              <a:t>=c(0,1));</a:t>
            </a:r>
          </a:p>
          <a:p>
            <a:r>
              <a:rPr lang="en-US" dirty="0"/>
              <a:t>hist(x, prob=TRUE, </a:t>
            </a:r>
            <a:r>
              <a:rPr lang="en-US" dirty="0" err="1"/>
              <a:t>xlim</a:t>
            </a:r>
            <a:r>
              <a:rPr lang="en-US" dirty="0"/>
              <a:t>=c(0,5), </a:t>
            </a:r>
            <a:r>
              <a:rPr lang="en-US" dirty="0" err="1"/>
              <a:t>ylim</a:t>
            </a:r>
            <a:r>
              <a:rPr lang="en-US" dirty="0"/>
              <a:t>=c(0,1));</a:t>
            </a:r>
          </a:p>
          <a:p>
            <a:r>
              <a:rPr lang="da-DK" dirty="0"/>
              <a:t>par(mfcol=c(1,1)) #restore display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17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and Mixtures – Gamma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&lt;- 5000</a:t>
            </a:r>
          </a:p>
          <a:p>
            <a:r>
              <a:rPr lang="en-US" dirty="0"/>
              <a:t>p &lt;- c(.1,.2,.2,.3,.2)</a:t>
            </a:r>
          </a:p>
          <a:p>
            <a:r>
              <a:rPr lang="en-US" dirty="0"/>
              <a:t>lambda &lt;- c(1,1.5,2,2.5,3)</a:t>
            </a:r>
          </a:p>
          <a:p>
            <a:r>
              <a:rPr lang="en-US" dirty="0"/>
              <a:t>k &lt;- sample(1:5, size=n, replace=TRUE, prob=p)</a:t>
            </a:r>
          </a:p>
          <a:p>
            <a:r>
              <a:rPr lang="en-US" dirty="0"/>
              <a:t>rate &lt;- lambda[k]</a:t>
            </a:r>
          </a:p>
          <a:p>
            <a:r>
              <a:rPr lang="en-US" dirty="0"/>
              <a:t>x &lt;- </a:t>
            </a:r>
            <a:r>
              <a:rPr lang="en-US" dirty="0" err="1"/>
              <a:t>rgamma</a:t>
            </a:r>
            <a:r>
              <a:rPr lang="en-US" dirty="0"/>
              <a:t>(n, shape=3, rate=rate)</a:t>
            </a:r>
          </a:p>
          <a:p>
            <a:r>
              <a:rPr lang="en-US" dirty="0"/>
              <a:t>plot(density(x), </a:t>
            </a:r>
            <a:r>
              <a:rPr lang="en-US" dirty="0" err="1"/>
              <a:t>xlim</a:t>
            </a:r>
            <a:r>
              <a:rPr lang="en-US" dirty="0"/>
              <a:t>=c(0,15), </a:t>
            </a:r>
            <a:r>
              <a:rPr lang="en-US" dirty="0" err="1"/>
              <a:t>ylim</a:t>
            </a:r>
            <a:r>
              <a:rPr lang="en-US" dirty="0"/>
              <a:t>=c(0,1),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xlab</a:t>
            </a:r>
            <a:r>
              <a:rPr lang="en-US" dirty="0"/>
              <a:t>="x", main="" , col="red")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1:5) lines(density(</a:t>
            </a:r>
            <a:r>
              <a:rPr lang="en-US" dirty="0" err="1"/>
              <a:t>rgamma</a:t>
            </a:r>
            <a:r>
              <a:rPr lang="en-US" dirty="0"/>
              <a:t>(n, 3, lambda[</a:t>
            </a:r>
            <a:r>
              <a:rPr lang="en-US" dirty="0" err="1"/>
              <a:t>i</a:t>
            </a:r>
            <a:r>
              <a:rPr lang="en-US" dirty="0"/>
              <a:t>])))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0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67A10-6A13-4B87-AC87-4882EC1D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Creation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06B7A-2A13-4150-AD2A-C0ED33D9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seq(start, end, step) – [s, e]</a:t>
            </a:r>
          </a:p>
          <a:p>
            <a:r>
              <a:rPr lang="en-US" dirty="0"/>
              <a:t>rep(x, each = m, times = n)</a:t>
            </a:r>
          </a:p>
          <a:p>
            <a:r>
              <a:rPr lang="en-US" dirty="0"/>
              <a:t>sequence(c(4:3)) == c(1:4, 1:3)</a:t>
            </a:r>
          </a:p>
          <a:p>
            <a:r>
              <a:rPr lang="en-US" dirty="0"/>
              <a:t>x = (1:4)^(2:3)</a:t>
            </a:r>
          </a:p>
          <a:p>
            <a:r>
              <a:rPr lang="en-US" altLang="zh-CN" dirty="0"/>
              <a:t>x = factor(</a:t>
            </a:r>
            <a:r>
              <a:rPr lang="en-US" altLang="zh-CN" dirty="0" err="1"/>
              <a:t>a,levels</a:t>
            </a:r>
            <a:r>
              <a:rPr lang="en-US" altLang="zh-CN" dirty="0"/>
              <a:t>=c("D","C","B","A"));</a:t>
            </a:r>
          </a:p>
          <a:p>
            <a:endParaRPr lang="en-US" dirty="0"/>
          </a:p>
          <a:p>
            <a:r>
              <a:rPr lang="en-US" dirty="0"/>
              <a:t>cat("Empirical probability of type-I error:", </a:t>
            </a:r>
            <a:r>
              <a:rPr lang="en-US" dirty="0" err="1"/>
              <a:t>p.hat</a:t>
            </a:r>
            <a:r>
              <a:rPr lang="en-US" dirty="0"/>
              <a:t>, "\n")</a:t>
            </a:r>
          </a:p>
          <a:p>
            <a:r>
              <a:rPr lang="en-US" dirty="0"/>
              <a:t>cat("True value of type-I error:", alpha, "\n")</a:t>
            </a:r>
          </a:p>
        </p:txBody>
      </p:sp>
    </p:spTree>
    <p:extLst>
      <p:ext uri="{BB962C8B-B14F-4D97-AF65-F5344CB8AC3E}">
        <p14:creationId xmlns:p14="http://schemas.microsoft.com/office/powerpoint/2010/main" val="2813448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Sample Generation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59F32D-917D-49F8-A62A-B0BDC46B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03" y="1407620"/>
            <a:ext cx="10297993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3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Sample Generation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6A41294-F4DE-46CE-B146-398D5235942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library(MASS);</a:t>
            </a:r>
          </a:p>
          <a:p>
            <a:r>
              <a:rPr lang="en-US" dirty="0"/>
              <a:t>mu &lt;- c(0,0);</a:t>
            </a:r>
          </a:p>
          <a:p>
            <a:r>
              <a:rPr lang="en-US" dirty="0"/>
              <a:t>Sigma &lt;- matrix(c(1,0.9,.9,1),2,2);</a:t>
            </a:r>
          </a:p>
          <a:p>
            <a:r>
              <a:rPr lang="en-US" dirty="0"/>
              <a:t>x &lt;- </a:t>
            </a:r>
            <a:r>
              <a:rPr lang="en-US" dirty="0" err="1"/>
              <a:t>mvrnorm</a:t>
            </a:r>
            <a:r>
              <a:rPr lang="en-US" dirty="0"/>
              <a:t>(n = 100, mu = mean, Sigma = </a:t>
            </a:r>
            <a:r>
              <a:rPr lang="en-US" dirty="0" err="1"/>
              <a:t>sd</a:t>
            </a:r>
            <a:r>
              <a:rPr lang="en-US" dirty="0"/>
              <a:t>);</a:t>
            </a:r>
          </a:p>
          <a:p>
            <a:r>
              <a:rPr lang="en-US" dirty="0" err="1"/>
              <a:t>colMeans</a:t>
            </a:r>
            <a:r>
              <a:rPr lang="en-US" dirty="0"/>
              <a:t>(x);</a:t>
            </a:r>
          </a:p>
          <a:p>
            <a:r>
              <a:rPr lang="en-US" dirty="0"/>
              <a:t>plot(x, </a:t>
            </a:r>
            <a:r>
              <a:rPr lang="en-US" dirty="0" err="1"/>
              <a:t>xlab</a:t>
            </a:r>
            <a:r>
              <a:rPr lang="en-US" dirty="0"/>
              <a:t> = "x", </a:t>
            </a:r>
            <a:r>
              <a:rPr lang="en-US" dirty="0" err="1"/>
              <a:t>ylab</a:t>
            </a:r>
            <a:r>
              <a:rPr lang="en-US" dirty="0"/>
              <a:t> = "y", </a:t>
            </a:r>
            <a:r>
              <a:rPr lang="en-US" dirty="0" err="1"/>
              <a:t>pch</a:t>
            </a:r>
            <a:r>
              <a:rPr lang="en-US" dirty="0"/>
              <a:t> = 20);</a:t>
            </a:r>
          </a:p>
        </p:txBody>
      </p:sp>
    </p:spTree>
    <p:extLst>
      <p:ext uri="{BB962C8B-B14F-4D97-AF65-F5344CB8AC3E}">
        <p14:creationId xmlns:p14="http://schemas.microsoft.com/office/powerpoint/2010/main" val="384095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Monte Carlo Integration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F7A173-0EFE-46E1-8291-EBB0E081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13" y="1325563"/>
            <a:ext cx="9277167" cy="21735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7D859C-E63F-4D38-9B81-E091F176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23" y="3428080"/>
            <a:ext cx="10062749" cy="28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45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Integration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6A41294-F4DE-46CE-B146-398D523594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802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 &lt;- 10000</a:t>
                </a:r>
              </a:p>
              <a:p>
                <a:r>
                  <a:rPr lang="en-US" dirty="0"/>
                  <a:t>x &lt;- </a:t>
                </a:r>
                <a:r>
                  <a:rPr lang="en-US" dirty="0" err="1"/>
                  <a:t>runif</a:t>
                </a:r>
                <a:r>
                  <a:rPr lang="en-US" dirty="0"/>
                  <a:t>(m, </a:t>
                </a:r>
                <a:r>
                  <a:rPr lang="en-US" dirty="0">
                    <a:highlight>
                      <a:srgbClr val="FFFF00"/>
                    </a:highlight>
                  </a:rPr>
                  <a:t>min = 2, max = 4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theta.hat</a:t>
                </a:r>
                <a:r>
                  <a:rPr lang="en-US" dirty="0"/>
                  <a:t> &lt;- </a:t>
                </a:r>
                <a:r>
                  <a:rPr lang="en-US" dirty="0">
                    <a:highlight>
                      <a:srgbClr val="FFFF00"/>
                    </a:highlight>
                  </a:rPr>
                  <a:t>mean</a:t>
                </a:r>
                <a:r>
                  <a:rPr lang="en-US" dirty="0"/>
                  <a:t>(exp(-x)) </a:t>
                </a:r>
                <a:r>
                  <a:rPr lang="en-US" dirty="0">
                    <a:highlight>
                      <a:srgbClr val="FFFF00"/>
                    </a:highlight>
                  </a:rPr>
                  <a:t>* (4-2)</a:t>
                </a:r>
              </a:p>
              <a:p>
                <a:r>
                  <a:rPr lang="en-US" dirty="0"/>
                  <a:t>print(</a:t>
                </a:r>
                <a:r>
                  <a:rPr lang="en-US" dirty="0" err="1"/>
                  <a:t>theta.hat</a:t>
                </a:r>
                <a:r>
                  <a:rPr lang="en-US" dirty="0"/>
                  <a:t>) # the estimated value 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6A41294-F4DE-46CE-B146-398D5235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802186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900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365125"/>
            <a:ext cx="10683240" cy="1325563"/>
          </a:xfrm>
        </p:spPr>
        <p:txBody>
          <a:bodyPr/>
          <a:lstStyle/>
          <a:p>
            <a:r>
              <a:rPr lang="en-US" dirty="0"/>
              <a:t>Monte Carlo Integration – Normal Distribution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35807A-F808-4657-874A-6C315844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9" y="1259320"/>
            <a:ext cx="9531581" cy="54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2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5990"/>
            <a:ext cx="10683240" cy="1325563"/>
          </a:xfrm>
        </p:spPr>
        <p:txBody>
          <a:bodyPr/>
          <a:lstStyle/>
          <a:p>
            <a:r>
              <a:rPr lang="en-US" dirty="0"/>
              <a:t>Monte Carlo Integration – Normal Distribution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F2D329-C2D9-4390-80E0-AF13E875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31" y="1055601"/>
            <a:ext cx="8947136" cy="57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41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66" y="365125"/>
            <a:ext cx="11033067" cy="1325563"/>
          </a:xfrm>
        </p:spPr>
        <p:txBody>
          <a:bodyPr/>
          <a:lstStyle/>
          <a:p>
            <a:r>
              <a:rPr lang="en-US" dirty="0"/>
              <a:t>Monte Carlo Integration – Normal Distribution1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6A41294-F4DE-46CE-B146-398D52359420}"/>
              </a:ext>
            </a:extLst>
          </p:cNvPr>
          <p:cNvSpPr txBox="1">
            <a:spLocks/>
          </p:cNvSpPr>
          <p:nvPr/>
        </p:nvSpPr>
        <p:spPr>
          <a:xfrm>
            <a:off x="838200" y="1508126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&lt;- seq(.1, 2.5, length = 8);</a:t>
            </a:r>
          </a:p>
          <a:p>
            <a:r>
              <a:rPr lang="en-US" dirty="0"/>
              <a:t>m &lt;- 10000</a:t>
            </a:r>
          </a:p>
          <a:p>
            <a:r>
              <a:rPr lang="en-US" dirty="0"/>
              <a:t>u &lt;- </a:t>
            </a:r>
            <a:r>
              <a:rPr lang="en-US" dirty="0" err="1"/>
              <a:t>runif</a:t>
            </a:r>
            <a:r>
              <a:rPr lang="en-US" dirty="0"/>
              <a:t>(m)</a:t>
            </a:r>
          </a:p>
          <a:p>
            <a:r>
              <a:rPr lang="en-US" dirty="0" err="1"/>
              <a:t>cdf</a:t>
            </a:r>
            <a:r>
              <a:rPr lang="en-US" dirty="0"/>
              <a:t> &lt;- numeric(length(x))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1:length(x)) {</a:t>
            </a:r>
          </a:p>
          <a:p>
            <a:pPr marL="0" indent="0">
              <a:buNone/>
            </a:pPr>
            <a:r>
              <a:rPr lang="en-US" dirty="0"/>
              <a:t>	g &lt;- x[</a:t>
            </a:r>
            <a:r>
              <a:rPr lang="en-US" dirty="0" err="1"/>
              <a:t>i</a:t>
            </a:r>
            <a:r>
              <a:rPr lang="en-US" dirty="0"/>
              <a:t>] * exp(-(u * x[</a:t>
            </a:r>
            <a:r>
              <a:rPr lang="en-US" dirty="0" err="1"/>
              <a:t>i</a:t>
            </a:r>
            <a:r>
              <a:rPr lang="en-US" dirty="0"/>
              <a:t>])ˆ2 / 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cdf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&lt;- mean(g) / sqrt(2 * pi) + 0.5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Phi &lt;- </a:t>
            </a:r>
            <a:r>
              <a:rPr lang="en-US" dirty="0" err="1"/>
              <a:t>pnorm</a:t>
            </a:r>
            <a:r>
              <a:rPr lang="en-US" dirty="0"/>
              <a:t>(x)</a:t>
            </a:r>
          </a:p>
          <a:p>
            <a:r>
              <a:rPr lang="en-US" dirty="0"/>
              <a:t>print(round(</a:t>
            </a:r>
            <a:r>
              <a:rPr lang="en-US" dirty="0" err="1"/>
              <a:t>rbind</a:t>
            </a:r>
            <a:r>
              <a:rPr lang="en-US" dirty="0"/>
              <a:t>(x, </a:t>
            </a:r>
            <a:r>
              <a:rPr lang="en-US" dirty="0" err="1"/>
              <a:t>cdf</a:t>
            </a:r>
            <a:r>
              <a:rPr lang="en-US" dirty="0"/>
              <a:t>, Phi), 3))</a:t>
            </a:r>
          </a:p>
        </p:txBody>
      </p:sp>
    </p:spTree>
    <p:extLst>
      <p:ext uri="{BB962C8B-B14F-4D97-AF65-F5344CB8AC3E}">
        <p14:creationId xmlns:p14="http://schemas.microsoft.com/office/powerpoint/2010/main" val="4211586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365126"/>
            <a:ext cx="10949940" cy="1325563"/>
          </a:xfrm>
        </p:spPr>
        <p:txBody>
          <a:bodyPr/>
          <a:lstStyle/>
          <a:p>
            <a:r>
              <a:rPr lang="en-US" dirty="0"/>
              <a:t>Monte Carlo Integration – Normal Distribution2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BBE557-ECEA-4C54-9EEA-23210804F1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6A41294-F4DE-46CE-B146-398D52359420}"/>
              </a:ext>
            </a:extLst>
          </p:cNvPr>
          <p:cNvSpPr txBox="1">
            <a:spLocks/>
          </p:cNvSpPr>
          <p:nvPr/>
        </p:nvSpPr>
        <p:spPr>
          <a:xfrm>
            <a:off x="838200" y="1508126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&lt;- seq(.1, 2.5, length = 8); </a:t>
            </a:r>
          </a:p>
          <a:p>
            <a:r>
              <a:rPr lang="en-US" dirty="0"/>
              <a:t>m &lt;- 10000</a:t>
            </a:r>
          </a:p>
          <a:p>
            <a:r>
              <a:rPr lang="en-US" dirty="0"/>
              <a:t>z &lt;- </a:t>
            </a:r>
            <a:r>
              <a:rPr lang="en-US" dirty="0" err="1"/>
              <a:t>rnorm</a:t>
            </a:r>
            <a:r>
              <a:rPr lang="en-US" dirty="0"/>
              <a:t>(m)</a:t>
            </a:r>
          </a:p>
          <a:p>
            <a:r>
              <a:rPr lang="en-US" dirty="0"/>
              <a:t>dim(x) &lt;- length(x)</a:t>
            </a:r>
          </a:p>
          <a:p>
            <a:r>
              <a:rPr lang="en-US" dirty="0"/>
              <a:t>p &lt;- apply(x, MARGIN = 1, </a:t>
            </a:r>
          </a:p>
          <a:p>
            <a:pPr marL="0" indent="0">
              <a:buNone/>
            </a:pPr>
            <a:r>
              <a:rPr lang="en-US" dirty="0"/>
              <a:t>			FUN = function(x, z) {mean(z &lt; x)}, z = z)</a:t>
            </a:r>
          </a:p>
          <a:p>
            <a:pPr marL="0" indent="0">
              <a:buNone/>
            </a:pPr>
            <a:r>
              <a:rPr lang="en-US" dirty="0"/>
              <a:t>Phi &lt;- </a:t>
            </a:r>
            <a:r>
              <a:rPr lang="en-US" dirty="0" err="1"/>
              <a:t>pnorm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print(round(</a:t>
            </a:r>
            <a:r>
              <a:rPr lang="en-US" dirty="0" err="1"/>
              <a:t>rbind</a:t>
            </a:r>
            <a:r>
              <a:rPr lang="en-US" dirty="0"/>
              <a:t>(x, p, Phi), 3))</a:t>
            </a:r>
          </a:p>
        </p:txBody>
      </p:sp>
    </p:spTree>
    <p:extLst>
      <p:ext uri="{BB962C8B-B14F-4D97-AF65-F5344CB8AC3E}">
        <p14:creationId xmlns:p14="http://schemas.microsoft.com/office/powerpoint/2010/main" val="2705201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22" y="381750"/>
            <a:ext cx="11116195" cy="1325563"/>
          </a:xfrm>
        </p:spPr>
        <p:txBody>
          <a:bodyPr/>
          <a:lstStyle/>
          <a:p>
            <a:r>
              <a:rPr lang="en-US" dirty="0"/>
              <a:t>Monte Carlo Integration – </a:t>
            </a:r>
            <a:r>
              <a:rPr lang="en-US" dirty="0" err="1"/>
              <a:t>Expection</a:t>
            </a:r>
            <a:r>
              <a:rPr lang="en-US" dirty="0"/>
              <a:t> &amp; Variance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FB3F02-228C-425A-AA6B-215913299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8"/>
          <a:stretch/>
        </p:blipFill>
        <p:spPr>
          <a:xfrm>
            <a:off x="922019" y="1707313"/>
            <a:ext cx="10515600" cy="30873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D1118E-89AE-415F-99FC-0A7D7805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26" y="4794709"/>
            <a:ext cx="9768148" cy="14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7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02" y="22389"/>
            <a:ext cx="11116195" cy="1325563"/>
          </a:xfrm>
        </p:spPr>
        <p:txBody>
          <a:bodyPr/>
          <a:lstStyle/>
          <a:p>
            <a:r>
              <a:rPr lang="en-US" dirty="0"/>
              <a:t>Monte Carlo Integration –Variance Reduction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17757A-2325-4210-8FCA-65E5B71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50" y="1055716"/>
            <a:ext cx="9723900" cy="56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0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FC48-C313-419E-9133-DE537522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F0F4B-7CFB-40F8-A9A8-4D91473F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= </a:t>
            </a:r>
            <a:r>
              <a:rPr lang="en-US" altLang="zh-CN" dirty="0" err="1"/>
              <a:t>rnorm</a:t>
            </a:r>
            <a:r>
              <a:rPr lang="en-US" altLang="zh-CN" dirty="0"/>
              <a:t>(10); x = </a:t>
            </a:r>
            <a:r>
              <a:rPr lang="en-US" altLang="zh-CN" dirty="0" err="1"/>
              <a:t>runif</a:t>
            </a:r>
            <a:r>
              <a:rPr lang="en-US" altLang="zh-CN" dirty="0"/>
              <a:t>(n); </a:t>
            </a:r>
            <a:r>
              <a:rPr lang="en-US" dirty="0" err="1"/>
              <a:t>runif</a:t>
            </a:r>
            <a:r>
              <a:rPr lang="en-US" dirty="0"/>
              <a:t> (n, a, b); </a:t>
            </a:r>
            <a:r>
              <a:rPr lang="pt-BR" dirty="0"/>
              <a:t>matrix(runif(n*m), nrow=n, ncol=m); matrix(runif(n*m), n, m)</a:t>
            </a:r>
            <a:endParaRPr lang="en-US" altLang="zh-CN" dirty="0"/>
          </a:p>
          <a:p>
            <a:r>
              <a:rPr lang="en-US" altLang="zh-CN" dirty="0"/>
              <a:t>x = </a:t>
            </a:r>
            <a:r>
              <a:rPr lang="en-US" altLang="zh-CN" i="1" dirty="0"/>
              <a:t>sample(x, size, replace = FALSE, prob = NULL)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– sampling</a:t>
            </a:r>
          </a:p>
          <a:p>
            <a:r>
              <a:rPr lang="en-US" altLang="zh-CN" dirty="0"/>
              <a:t>x = </a:t>
            </a:r>
            <a:r>
              <a:rPr lang="en-US" altLang="zh-CN" i="1" dirty="0"/>
              <a:t>sample(x, size, replace = FALSE, prob = c(.2, .3, .5))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–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18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365125"/>
            <a:ext cx="10683240" cy="1325563"/>
          </a:xfrm>
        </p:spPr>
        <p:txBody>
          <a:bodyPr/>
          <a:lstStyle/>
          <a:p>
            <a:r>
              <a:rPr lang="en-US" dirty="0"/>
              <a:t>Monte Carlo Integration – Confidence Interval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086BE38-1766-42E1-B8F3-BE23886EDD8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&lt;- 2</a:t>
            </a:r>
          </a:p>
          <a:p>
            <a:r>
              <a:rPr lang="en-US" dirty="0"/>
              <a:t>m &lt;- 10000</a:t>
            </a:r>
          </a:p>
          <a:p>
            <a:r>
              <a:rPr lang="en-US" dirty="0"/>
              <a:t>z &lt;- </a:t>
            </a:r>
            <a:r>
              <a:rPr lang="en-US" dirty="0" err="1"/>
              <a:t>rnorm</a:t>
            </a:r>
            <a:r>
              <a:rPr lang="en-US" dirty="0"/>
              <a:t>(m)</a:t>
            </a:r>
          </a:p>
          <a:p>
            <a:r>
              <a:rPr lang="en-US" dirty="0">
                <a:highlight>
                  <a:srgbClr val="FFFF00"/>
                </a:highlight>
              </a:rPr>
              <a:t>g &lt;- (z &lt; x) #the indicator function,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hit or miss</a:t>
            </a:r>
          </a:p>
          <a:p>
            <a:r>
              <a:rPr lang="en-US" dirty="0"/>
              <a:t>v &lt;- mean((g - mean(g))ˆ2) / m</a:t>
            </a:r>
          </a:p>
          <a:p>
            <a:r>
              <a:rPr lang="en-US" dirty="0" err="1"/>
              <a:t>cdf</a:t>
            </a:r>
            <a:r>
              <a:rPr lang="en-US" dirty="0"/>
              <a:t> &lt;- mean(g)</a:t>
            </a:r>
          </a:p>
          <a:p>
            <a:r>
              <a:rPr lang="en-US" dirty="0"/>
              <a:t>c(</a:t>
            </a:r>
            <a:r>
              <a:rPr lang="en-US" dirty="0" err="1"/>
              <a:t>cdf</a:t>
            </a:r>
            <a:r>
              <a:rPr lang="en-US" dirty="0"/>
              <a:t>, v)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c(</a:t>
            </a:r>
            <a:r>
              <a:rPr lang="en-US" dirty="0" err="1">
                <a:highlight>
                  <a:srgbClr val="FFFF00"/>
                </a:highlight>
              </a:rPr>
              <a:t>cdf</a:t>
            </a:r>
            <a:r>
              <a:rPr lang="en-US" dirty="0">
                <a:highlight>
                  <a:srgbClr val="FFFF00"/>
                </a:highlight>
              </a:rPr>
              <a:t> - 1.96 * sqrt(v), </a:t>
            </a:r>
            <a:r>
              <a:rPr lang="en-US" dirty="0" err="1">
                <a:highlight>
                  <a:srgbClr val="FFFF00"/>
                </a:highlight>
              </a:rPr>
              <a:t>cdf</a:t>
            </a:r>
            <a:r>
              <a:rPr lang="en-US" dirty="0">
                <a:highlight>
                  <a:srgbClr val="FFFF00"/>
                </a:highlight>
              </a:rPr>
              <a:t> + 1.96 * sqrt(v))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D28BD9-8D0D-4CD4-BB94-43FD185B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84" y="5519651"/>
            <a:ext cx="3664605" cy="9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78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17" y="365126"/>
            <a:ext cx="10966565" cy="1325563"/>
          </a:xfrm>
        </p:spPr>
        <p:txBody>
          <a:bodyPr/>
          <a:lstStyle/>
          <a:p>
            <a:r>
              <a:rPr lang="en-US" dirty="0"/>
              <a:t>Monte Carlo Integration – Importance Sampling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C4C762-530E-49B8-BEAB-D76D9DE760A9}"/>
              </a:ext>
            </a:extLst>
          </p:cNvPr>
          <p:cNvSpPr txBox="1">
            <a:spLocks/>
          </p:cNvSpPr>
          <p:nvPr/>
        </p:nvSpPr>
        <p:spPr>
          <a:xfrm>
            <a:off x="838199" y="1524434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 &lt;- 10000</a:t>
            </a:r>
          </a:p>
          <a:p>
            <a:r>
              <a:rPr lang="en-US" dirty="0" err="1"/>
              <a:t>theta.hat</a:t>
            </a:r>
            <a:r>
              <a:rPr lang="en-US" dirty="0"/>
              <a:t> &lt;- se &lt;- numeric(5)</a:t>
            </a:r>
          </a:p>
          <a:p>
            <a:r>
              <a:rPr lang="en-US" dirty="0"/>
              <a:t>g &lt;- function(x) {</a:t>
            </a:r>
          </a:p>
          <a:p>
            <a:pPr marL="0" indent="0">
              <a:buNone/>
            </a:pPr>
            <a:r>
              <a:rPr lang="en-US" dirty="0"/>
              <a:t>	exp(-x)/(1+xˆ2) * </a:t>
            </a:r>
            <a:r>
              <a:rPr lang="en-US" dirty="0">
                <a:highlight>
                  <a:srgbClr val="FFFF00"/>
                </a:highlight>
              </a:rPr>
              <a:t>(x &gt; 0) * (x &lt; 1)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runif</a:t>
            </a:r>
            <a:r>
              <a:rPr lang="en-US" dirty="0"/>
              <a:t>(m) #using f0 = 1.</a:t>
            </a:r>
          </a:p>
          <a:p>
            <a:r>
              <a:rPr lang="en-US" dirty="0" err="1"/>
              <a:t>fg</a:t>
            </a:r>
            <a:r>
              <a:rPr lang="en-US" dirty="0"/>
              <a:t> &lt;- g(x)</a:t>
            </a:r>
          </a:p>
          <a:p>
            <a:r>
              <a:rPr lang="en-US" dirty="0" err="1"/>
              <a:t>theta.hat</a:t>
            </a:r>
            <a:r>
              <a:rPr lang="en-US" dirty="0"/>
              <a:t>[1] &lt;- mean(</a:t>
            </a:r>
            <a:r>
              <a:rPr lang="en-US" dirty="0" err="1"/>
              <a:t>fg</a:t>
            </a:r>
            <a:r>
              <a:rPr lang="en-US" dirty="0"/>
              <a:t>)</a:t>
            </a:r>
          </a:p>
          <a:p>
            <a:r>
              <a:rPr lang="en-US" dirty="0"/>
              <a:t>se[1] &lt;-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fg</a:t>
            </a:r>
            <a:r>
              <a:rPr lang="en-US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F1074B-600A-4906-BC2A-417C0B71A6DB}"/>
              </a:ext>
            </a:extLst>
          </p:cNvPr>
          <p:cNvSpPr txBox="1"/>
          <p:nvPr/>
        </p:nvSpPr>
        <p:spPr>
          <a:xfrm>
            <a:off x="7386494" y="2659559"/>
            <a:ext cx="39673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Inverse Function</a:t>
            </a:r>
          </a:p>
          <a:p>
            <a:r>
              <a:rPr lang="en-US" sz="4400" dirty="0">
                <a:solidFill>
                  <a:srgbClr val="FF0000"/>
                </a:solidFill>
              </a:rPr>
              <a:t>CDF First!!!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7D433F-44D0-4BCE-AC4B-2A4D818F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95" y="4198441"/>
            <a:ext cx="5968834" cy="9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00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17" y="365126"/>
            <a:ext cx="10966565" cy="1325563"/>
          </a:xfrm>
        </p:spPr>
        <p:txBody>
          <a:bodyPr/>
          <a:lstStyle/>
          <a:p>
            <a:r>
              <a:rPr lang="en-US" dirty="0"/>
              <a:t>Monte Carlo Integration – Importance Sampling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C4C762-530E-49B8-BEAB-D76D9DE760A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&lt;- </a:t>
            </a:r>
            <a:r>
              <a:rPr lang="en-US" dirty="0" err="1"/>
              <a:t>rcauchy</a:t>
            </a:r>
            <a:r>
              <a:rPr lang="en-US" dirty="0"/>
              <a:t>(m) #using f2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&lt;- c(which(x &gt; 1), which(x &lt; 0)) #indicator function.</a:t>
            </a:r>
          </a:p>
          <a:p>
            <a:r>
              <a:rPr lang="en-US" dirty="0">
                <a:highlight>
                  <a:srgbClr val="FFFF00"/>
                </a:highlight>
              </a:rPr>
              <a:t>x[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] &lt;- 2 #to catch overflow errors in g(x)</a:t>
            </a:r>
          </a:p>
          <a:p>
            <a:r>
              <a:rPr lang="en-US" dirty="0" err="1"/>
              <a:t>fg</a:t>
            </a:r>
            <a:r>
              <a:rPr lang="en-US" dirty="0"/>
              <a:t> &lt;- g(x) / </a:t>
            </a:r>
            <a:r>
              <a:rPr lang="en-US" dirty="0" err="1"/>
              <a:t>dcauchy</a:t>
            </a:r>
            <a:r>
              <a:rPr lang="en-US" dirty="0"/>
              <a:t>(x)</a:t>
            </a:r>
          </a:p>
          <a:p>
            <a:r>
              <a:rPr lang="en-US" dirty="0" err="1"/>
              <a:t>theta.hat</a:t>
            </a:r>
            <a:r>
              <a:rPr lang="en-US" dirty="0"/>
              <a:t>[3] &lt;- mean(</a:t>
            </a:r>
            <a:r>
              <a:rPr lang="en-US" dirty="0" err="1"/>
              <a:t>fg</a:t>
            </a:r>
            <a:r>
              <a:rPr lang="en-US" dirty="0"/>
              <a:t>)</a:t>
            </a:r>
          </a:p>
          <a:p>
            <a:r>
              <a:rPr lang="en-US" dirty="0"/>
              <a:t>se[3] &lt;-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fg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3635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17" y="365126"/>
            <a:ext cx="10966565" cy="1325563"/>
          </a:xfrm>
        </p:spPr>
        <p:txBody>
          <a:bodyPr/>
          <a:lstStyle/>
          <a:p>
            <a:r>
              <a:rPr lang="en-US" dirty="0"/>
              <a:t>Monte Carlo Integration – Importance Sampling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C4C762-530E-49B8-BEAB-D76D9DE760A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 &lt;- </a:t>
            </a:r>
            <a:r>
              <a:rPr lang="en-US" dirty="0" err="1"/>
              <a:t>runif</a:t>
            </a:r>
            <a:r>
              <a:rPr lang="en-US" dirty="0"/>
              <a:t>(m) #f4, inverse transform method</a:t>
            </a:r>
          </a:p>
          <a:p>
            <a:r>
              <a:rPr lang="en-US" dirty="0"/>
              <a:t>x &lt;- tan(pi * u / 4)</a:t>
            </a:r>
          </a:p>
          <a:p>
            <a:r>
              <a:rPr lang="en-US" dirty="0" err="1"/>
              <a:t>fg</a:t>
            </a:r>
            <a:r>
              <a:rPr lang="en-US" dirty="0"/>
              <a:t> &lt;- g(x) / (4 / ((1 + xˆ2) * pi))</a:t>
            </a:r>
          </a:p>
          <a:p>
            <a:r>
              <a:rPr lang="en-US" dirty="0" err="1"/>
              <a:t>theta.hat</a:t>
            </a:r>
            <a:r>
              <a:rPr lang="en-US" dirty="0"/>
              <a:t>[5] &lt;- mean(</a:t>
            </a:r>
            <a:r>
              <a:rPr lang="en-US" dirty="0" err="1"/>
              <a:t>fg</a:t>
            </a:r>
            <a:r>
              <a:rPr lang="en-US" dirty="0"/>
              <a:t>)</a:t>
            </a:r>
          </a:p>
          <a:p>
            <a:r>
              <a:rPr lang="en-US" dirty="0"/>
              <a:t>se[5] &lt;-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fg</a:t>
            </a:r>
            <a:r>
              <a:rPr lang="en-US" dirty="0"/>
              <a:t>)</a:t>
            </a:r>
          </a:p>
          <a:p>
            <a:r>
              <a:rPr lang="en-US" dirty="0"/>
              <a:t>round(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theta.hat</a:t>
            </a:r>
            <a:r>
              <a:rPr lang="en-US" dirty="0"/>
              <a:t>, se),3)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7032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E0C3-58AF-493C-89EE-4AD1B8B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17" y="-183514"/>
            <a:ext cx="10966565" cy="1325563"/>
          </a:xfrm>
        </p:spPr>
        <p:txBody>
          <a:bodyPr/>
          <a:lstStyle/>
          <a:p>
            <a:r>
              <a:rPr lang="en-US" dirty="0"/>
              <a:t>Empirical &amp; Theoretical Probabilities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C4C762-530E-49B8-BEAB-D76D9DE760A9}"/>
              </a:ext>
            </a:extLst>
          </p:cNvPr>
          <p:cNvSpPr txBox="1">
            <a:spLocks/>
          </p:cNvSpPr>
          <p:nvPr/>
        </p:nvSpPr>
        <p:spPr>
          <a:xfrm>
            <a:off x="838200" y="944880"/>
            <a:ext cx="10515600" cy="5913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Construct a relative frequency table and compare the empirical with the theoretical probabilities </a:t>
            </a:r>
          </a:p>
          <a:p>
            <a:r>
              <a:rPr lang="en-US" dirty="0"/>
              <a:t>n &lt;- 1000; u &lt;- </a:t>
            </a:r>
            <a:r>
              <a:rPr lang="en-US" dirty="0" err="1"/>
              <a:t>runif</a:t>
            </a:r>
            <a:r>
              <a:rPr lang="en-US" dirty="0"/>
              <a:t>(n) # generate 1000 sample from random uniform</a:t>
            </a:r>
          </a:p>
          <a:p>
            <a:r>
              <a:rPr lang="en-US" dirty="0"/>
              <a:t>x &lt;- numeric(1000)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1:1000){</a:t>
            </a:r>
          </a:p>
          <a:p>
            <a:r>
              <a:rPr lang="en-US" dirty="0"/>
              <a:t>  if(u[</a:t>
            </a:r>
            <a:r>
              <a:rPr lang="en-US" dirty="0" err="1"/>
              <a:t>i</a:t>
            </a:r>
            <a:r>
              <a:rPr lang="en-US" dirty="0"/>
              <a:t>] &lt;= 0.1){ x[</a:t>
            </a:r>
            <a:r>
              <a:rPr lang="en-US" dirty="0" err="1"/>
              <a:t>i</a:t>
            </a:r>
            <a:r>
              <a:rPr lang="en-US" dirty="0"/>
              <a:t>] &lt;- 0</a:t>
            </a:r>
          </a:p>
          <a:p>
            <a:r>
              <a:rPr lang="en-US" dirty="0"/>
              <a:t>  } else if(u[</a:t>
            </a:r>
            <a:r>
              <a:rPr lang="en-US" dirty="0" err="1"/>
              <a:t>i</a:t>
            </a:r>
            <a:r>
              <a:rPr lang="en-US" dirty="0"/>
              <a:t>]&gt;0.1 &amp; u[</a:t>
            </a:r>
            <a:r>
              <a:rPr lang="en-US" dirty="0" err="1"/>
              <a:t>i</a:t>
            </a:r>
            <a:r>
              <a:rPr lang="en-US" dirty="0"/>
              <a:t>] &lt;=0.3){</a:t>
            </a:r>
          </a:p>
          <a:p>
            <a:r>
              <a:rPr lang="en-US" dirty="0"/>
              <a:t>    x[</a:t>
            </a:r>
            <a:r>
              <a:rPr lang="en-US" dirty="0" err="1"/>
              <a:t>i</a:t>
            </a:r>
            <a:r>
              <a:rPr lang="en-US" dirty="0"/>
              <a:t>] &lt;- 1</a:t>
            </a:r>
          </a:p>
          <a:p>
            <a:r>
              <a:rPr lang="en-US" dirty="0"/>
              <a:t>  } else if(u[</a:t>
            </a:r>
            <a:r>
              <a:rPr lang="en-US" dirty="0" err="1"/>
              <a:t>i</a:t>
            </a:r>
            <a:r>
              <a:rPr lang="en-US" dirty="0"/>
              <a:t>]&gt;0.3 &amp; u[</a:t>
            </a:r>
            <a:r>
              <a:rPr lang="en-US" dirty="0" err="1"/>
              <a:t>i</a:t>
            </a:r>
            <a:r>
              <a:rPr lang="en-US" dirty="0"/>
              <a:t>] &lt;=0.5){</a:t>
            </a:r>
          </a:p>
          <a:p>
            <a:r>
              <a:rPr lang="en-US" dirty="0"/>
              <a:t>    x[</a:t>
            </a:r>
            <a:r>
              <a:rPr lang="en-US" dirty="0" err="1"/>
              <a:t>i</a:t>
            </a:r>
            <a:r>
              <a:rPr lang="en-US" dirty="0"/>
              <a:t>] &lt;- 2</a:t>
            </a:r>
          </a:p>
          <a:p>
            <a:r>
              <a:rPr lang="en-US" dirty="0"/>
              <a:t>  } else if(u[</a:t>
            </a:r>
            <a:r>
              <a:rPr lang="en-US" dirty="0" err="1"/>
              <a:t>i</a:t>
            </a:r>
            <a:r>
              <a:rPr lang="en-US" dirty="0"/>
              <a:t>]&gt;0.5 &amp; u[</a:t>
            </a:r>
            <a:r>
              <a:rPr lang="en-US" dirty="0" err="1"/>
              <a:t>i</a:t>
            </a:r>
            <a:r>
              <a:rPr lang="en-US" dirty="0"/>
              <a:t>] &lt;=0.7){</a:t>
            </a:r>
          </a:p>
          <a:p>
            <a:r>
              <a:rPr lang="en-US" dirty="0"/>
              <a:t>    x[</a:t>
            </a:r>
            <a:r>
              <a:rPr lang="en-US" dirty="0" err="1"/>
              <a:t>i</a:t>
            </a:r>
            <a:r>
              <a:rPr lang="en-US" dirty="0"/>
              <a:t>] &lt;- 3</a:t>
            </a:r>
          </a:p>
          <a:p>
            <a:r>
              <a:rPr lang="en-US" dirty="0"/>
              <a:t>  } else if(u[</a:t>
            </a:r>
            <a:r>
              <a:rPr lang="en-US" dirty="0" err="1"/>
              <a:t>i</a:t>
            </a:r>
            <a:r>
              <a:rPr lang="en-US" dirty="0"/>
              <a:t>]&gt;0.7 &amp; u[</a:t>
            </a:r>
            <a:r>
              <a:rPr lang="en-US" dirty="0" err="1"/>
              <a:t>i</a:t>
            </a:r>
            <a:r>
              <a:rPr lang="en-US" dirty="0"/>
              <a:t>] &lt;=1){</a:t>
            </a:r>
          </a:p>
          <a:p>
            <a:r>
              <a:rPr lang="en-US" dirty="0"/>
              <a:t>    x[</a:t>
            </a:r>
            <a:r>
              <a:rPr lang="en-US" dirty="0" err="1"/>
              <a:t>i</a:t>
            </a:r>
            <a:r>
              <a:rPr lang="en-US" dirty="0"/>
              <a:t>] &lt;- 4}</a:t>
            </a:r>
          </a:p>
          <a:p>
            <a:r>
              <a:rPr lang="en-US" dirty="0"/>
              <a:t>}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table(x)/n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854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&lt;- 1000</a:t>
            </a:r>
          </a:p>
          <a:p>
            <a:r>
              <a:rPr lang="en-US" dirty="0"/>
              <a:t>g &lt;- numeric(m)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1:m) {</a:t>
            </a:r>
          </a:p>
          <a:p>
            <a:pPr marL="457200" lvl="1" indent="0">
              <a:buNone/>
            </a:pPr>
            <a:r>
              <a:rPr lang="en-US" sz="2800" dirty="0"/>
              <a:t>x &lt;- </a:t>
            </a:r>
            <a:r>
              <a:rPr lang="en-US" sz="2800" dirty="0" err="1"/>
              <a:t>rnorm</a:t>
            </a:r>
            <a:r>
              <a:rPr lang="en-US" sz="2800" dirty="0"/>
              <a:t>(2)</a:t>
            </a:r>
          </a:p>
          <a:p>
            <a:pPr marL="457200" lvl="1" indent="0">
              <a:buNone/>
            </a:pPr>
            <a:r>
              <a:rPr lang="en-US" sz="2800" dirty="0"/>
              <a:t>g[</a:t>
            </a:r>
            <a:r>
              <a:rPr lang="en-US" sz="2800" dirty="0" err="1"/>
              <a:t>i</a:t>
            </a:r>
            <a:r>
              <a:rPr lang="en-US" sz="2800" dirty="0"/>
              <a:t>] &lt;- abs(x[1] - x[2])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est</a:t>
            </a:r>
            <a:r>
              <a:rPr lang="en-US" dirty="0"/>
              <a:t> &lt;- mean(g)</a:t>
            </a:r>
          </a:p>
          <a:p>
            <a:r>
              <a:rPr lang="en-US" dirty="0" err="1"/>
              <a:t>est</a:t>
            </a:r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17" y="365126"/>
            <a:ext cx="10966565" cy="1325563"/>
          </a:xfrm>
        </p:spPr>
        <p:txBody>
          <a:bodyPr/>
          <a:lstStyle/>
          <a:p>
            <a:r>
              <a:rPr lang="en-US" dirty="0"/>
              <a:t>MC Estimation – Basic Estimation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FC1D24-74E0-4610-9D85-0C9933E8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953"/>
            <a:ext cx="3398707" cy="4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MC value</a:t>
            </a:r>
          </a:p>
          <a:p>
            <a:r>
              <a:rPr lang="en-US" dirty="0"/>
              <a:t>sqrt(sum((g - mean(g))ˆ2)) / m</a:t>
            </a:r>
          </a:p>
          <a:p>
            <a:r>
              <a:rPr lang="en-US" dirty="0"/>
              <a:t># standard error of theta</a:t>
            </a:r>
          </a:p>
          <a:p>
            <a:r>
              <a:rPr lang="en-US" dirty="0"/>
              <a:t>sqrt((2-4/pi)/1000)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17" y="365126"/>
            <a:ext cx="10966565" cy="1325563"/>
          </a:xfrm>
        </p:spPr>
        <p:txBody>
          <a:bodyPr/>
          <a:lstStyle/>
          <a:p>
            <a:r>
              <a:rPr lang="en-US" dirty="0"/>
              <a:t>MC Estimation – Standard Error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FBDBC-F4BA-4DE0-9130-47293E54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7" y="4001294"/>
            <a:ext cx="5018965" cy="11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05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calculation of the 95% upper confidence limit (UCL) for a random sample size n = 20 from a </a:t>
            </a:r>
            <a:r>
              <a:rPr lang="en-US" dirty="0">
                <a:highlight>
                  <a:srgbClr val="FFFF00"/>
                </a:highlight>
              </a:rPr>
              <a:t>Normal (0, 4)</a:t>
            </a:r>
            <a:r>
              <a:rPr lang="en-US" dirty="0"/>
              <a:t>. </a:t>
            </a:r>
          </a:p>
          <a:p>
            <a:r>
              <a:rPr lang="en-US" dirty="0"/>
              <a:t>n &lt;- 20</a:t>
            </a:r>
          </a:p>
          <a:p>
            <a:r>
              <a:rPr lang="en-US" dirty="0"/>
              <a:t>alpha &lt;- .05</a:t>
            </a:r>
          </a:p>
          <a:p>
            <a:r>
              <a:rPr lang="en-US" dirty="0"/>
              <a:t>x &lt;- </a:t>
            </a:r>
            <a:r>
              <a:rPr lang="en-US" dirty="0" err="1"/>
              <a:t>rnorm</a:t>
            </a:r>
            <a:r>
              <a:rPr lang="en-US" dirty="0"/>
              <a:t>(n, mean=0, </a:t>
            </a:r>
            <a:r>
              <a:rPr lang="en-US" dirty="0" err="1"/>
              <a:t>sd</a:t>
            </a:r>
            <a:r>
              <a:rPr lang="en-US" dirty="0"/>
              <a:t>=2)</a:t>
            </a:r>
          </a:p>
          <a:p>
            <a:r>
              <a:rPr lang="en-US" dirty="0"/>
              <a:t>UCL &lt;- (n-1) * var(x) / </a:t>
            </a:r>
            <a:r>
              <a:rPr lang="en-US" dirty="0" err="1"/>
              <a:t>qchisq</a:t>
            </a:r>
            <a:r>
              <a:rPr lang="en-US" dirty="0"/>
              <a:t>(alpha, df=n-1)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18" y="500062"/>
            <a:ext cx="11381163" cy="1325563"/>
          </a:xfrm>
        </p:spPr>
        <p:txBody>
          <a:bodyPr/>
          <a:lstStyle/>
          <a:p>
            <a:r>
              <a:rPr lang="en-US" dirty="0"/>
              <a:t>MC Estimation – Confidence Interval for Variance</a:t>
            </a:r>
          </a:p>
        </p:txBody>
      </p:sp>
    </p:spTree>
    <p:extLst>
      <p:ext uri="{BB962C8B-B14F-4D97-AF65-F5344CB8AC3E}">
        <p14:creationId xmlns:p14="http://schemas.microsoft.com/office/powerpoint/2010/main" val="3834456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003501" cy="1325563"/>
          </a:xfrm>
        </p:spPr>
        <p:txBody>
          <a:bodyPr/>
          <a:lstStyle/>
          <a:p>
            <a:r>
              <a:rPr lang="en-US" dirty="0"/>
              <a:t>MC Estimation – Confidence Level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9707FF-978B-4E5B-B2BB-5C320F12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94" y="1703705"/>
            <a:ext cx="10730611" cy="27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91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r>
              <a:rPr lang="en-US" dirty="0"/>
              <a:t>MC Estimation – Confidence Level of Var1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EEC68-48B0-4EB3-8F21-915F12B8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295"/>
          </a:xfrm>
        </p:spPr>
        <p:txBody>
          <a:bodyPr>
            <a:normAutofit/>
          </a:bodyPr>
          <a:lstStyle/>
          <a:p>
            <a:r>
              <a:rPr lang="en-US" dirty="0"/>
              <a:t>n &lt;- 20; alpha &lt;- .05</a:t>
            </a:r>
          </a:p>
          <a:p>
            <a:r>
              <a:rPr lang="en-US" dirty="0"/>
              <a:t>UCL &lt;- replicate(1000, expr = {</a:t>
            </a:r>
          </a:p>
          <a:p>
            <a:pPr marL="457200" lvl="1" indent="0">
              <a:buNone/>
            </a:pPr>
            <a:r>
              <a:rPr lang="en-US" sz="2800" dirty="0"/>
              <a:t>x &lt;- </a:t>
            </a:r>
            <a:r>
              <a:rPr lang="en-US" sz="2800" dirty="0" err="1"/>
              <a:t>rnorm</a:t>
            </a:r>
            <a:r>
              <a:rPr lang="en-US" sz="2800" dirty="0"/>
              <a:t>(n, mean = 0, </a:t>
            </a:r>
            <a:r>
              <a:rPr lang="en-US" sz="2800" dirty="0" err="1"/>
              <a:t>sd</a:t>
            </a:r>
            <a:r>
              <a:rPr lang="en-US" sz="2800" dirty="0"/>
              <a:t> = 2)</a:t>
            </a:r>
          </a:p>
          <a:p>
            <a:pPr marL="457200" lvl="1" indent="0">
              <a:buNone/>
            </a:pPr>
            <a:r>
              <a:rPr lang="en-US" sz="2800" dirty="0"/>
              <a:t>(n-1) * var(x) / </a:t>
            </a:r>
            <a:r>
              <a:rPr lang="en-US" sz="2800" dirty="0" err="1"/>
              <a:t>qchisq</a:t>
            </a:r>
            <a:r>
              <a:rPr lang="en-US" sz="2800" dirty="0"/>
              <a:t>(alpha, df = n-1)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#count the number of intervals that contain sigmaˆ2=4</a:t>
            </a:r>
          </a:p>
          <a:p>
            <a:r>
              <a:rPr lang="en-US" dirty="0"/>
              <a:t>#or compute the mean to get the confidence level</a:t>
            </a:r>
          </a:p>
          <a:p>
            <a:r>
              <a:rPr lang="en-US" dirty="0"/>
              <a:t>c(sum(UCL &gt; 4), mean(UCL &gt; 4) ) </a:t>
            </a:r>
          </a:p>
          <a:p>
            <a:r>
              <a:rPr lang="en-US" dirty="0"/>
              <a:t>Calculate variance: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A7E2F6-613B-4EB2-92F1-F3C6E4BC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97" y="5795010"/>
            <a:ext cx="330327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1B161-7240-42AB-8E7A-BB94AFBA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687"/>
            <a:ext cx="10515600" cy="1325563"/>
          </a:xfrm>
        </p:spPr>
        <p:txBody>
          <a:bodyPr/>
          <a:lstStyle/>
          <a:p>
            <a:r>
              <a:rPr lang="en-US" dirty="0"/>
              <a:t>Vector &amp; Matrix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1162-96D9-4C97-BA26-D49F8DA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482742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rbind</a:t>
            </a:r>
            <a:r>
              <a:rPr lang="en-US" dirty="0">
                <a:solidFill>
                  <a:srgbClr val="0070C0"/>
                </a:solidFill>
              </a:rPr>
              <a:t>(x1,x2), </a:t>
            </a:r>
            <a:r>
              <a:rPr lang="en-US" dirty="0" err="1">
                <a:solidFill>
                  <a:srgbClr val="0070C0"/>
                </a:solidFill>
              </a:rPr>
              <a:t>cbind</a:t>
            </a:r>
            <a:r>
              <a:rPr lang="en-US" dirty="0">
                <a:solidFill>
                  <a:srgbClr val="0070C0"/>
                </a:solidFill>
              </a:rPr>
              <a:t> (x1,x2);</a:t>
            </a:r>
          </a:p>
          <a:p>
            <a:r>
              <a:rPr lang="en-US" i="1" dirty="0">
                <a:solidFill>
                  <a:srgbClr val="0070C0"/>
                </a:solidFill>
              </a:rPr>
              <a:t>matrix(data = NA, </a:t>
            </a:r>
            <a:r>
              <a:rPr lang="en-US" i="1" dirty="0" err="1">
                <a:solidFill>
                  <a:srgbClr val="0070C0"/>
                </a:solidFill>
              </a:rPr>
              <a:t>nrow</a:t>
            </a:r>
            <a:r>
              <a:rPr lang="en-US" i="1" dirty="0">
                <a:solidFill>
                  <a:srgbClr val="0070C0"/>
                </a:solidFill>
              </a:rPr>
              <a:t> = 1, </a:t>
            </a:r>
            <a:r>
              <a:rPr lang="en-US" i="1" dirty="0" err="1">
                <a:solidFill>
                  <a:srgbClr val="0070C0"/>
                </a:solidFill>
              </a:rPr>
              <a:t>ncol</a:t>
            </a:r>
            <a:r>
              <a:rPr lang="en-US" i="1" dirty="0">
                <a:solidFill>
                  <a:srgbClr val="0070C0"/>
                </a:solidFill>
              </a:rPr>
              <a:t> = 1, </a:t>
            </a:r>
            <a:r>
              <a:rPr lang="en-US" i="1" dirty="0" err="1">
                <a:solidFill>
                  <a:srgbClr val="0070C0"/>
                </a:solidFill>
              </a:rPr>
              <a:t>byrow</a:t>
            </a:r>
            <a:r>
              <a:rPr lang="en-US" i="1" dirty="0">
                <a:solidFill>
                  <a:srgbClr val="0070C0"/>
                </a:solidFill>
              </a:rPr>
              <a:t> = FALSE, </a:t>
            </a:r>
            <a:r>
              <a:rPr lang="en-US" i="1" dirty="0" err="1">
                <a:solidFill>
                  <a:srgbClr val="0070C0"/>
                </a:solidFill>
              </a:rPr>
              <a:t>dimnames</a:t>
            </a:r>
            <a:r>
              <a:rPr lang="en-US" i="1" dirty="0">
                <a:solidFill>
                  <a:srgbClr val="0070C0"/>
                </a:solidFill>
              </a:rPr>
              <a:t> = </a:t>
            </a:r>
            <a:r>
              <a:rPr lang="es-ES" dirty="0" err="1">
                <a:solidFill>
                  <a:srgbClr val="0070C0"/>
                </a:solidFill>
              </a:rPr>
              <a:t>list</a:t>
            </a:r>
            <a:r>
              <a:rPr lang="es-ES" dirty="0">
                <a:solidFill>
                  <a:srgbClr val="0070C0"/>
                </a:solidFill>
              </a:rPr>
              <a:t>(c("I","II","III"),</a:t>
            </a:r>
            <a:r>
              <a:rPr lang="es-ES" dirty="0" err="1">
                <a:solidFill>
                  <a:srgbClr val="0070C0"/>
                </a:solidFill>
              </a:rPr>
              <a:t>letters</a:t>
            </a:r>
            <a:r>
              <a:rPr lang="es-ES" dirty="0">
                <a:solidFill>
                  <a:srgbClr val="0070C0"/>
                </a:solidFill>
              </a:rPr>
              <a:t>[1:3])</a:t>
            </a:r>
            <a:r>
              <a:rPr lang="en-US" i="1" dirty="0">
                <a:solidFill>
                  <a:srgbClr val="0070C0"/>
                </a:solidFill>
              </a:rPr>
              <a:t>);</a:t>
            </a:r>
          </a:p>
          <a:p>
            <a:r>
              <a:rPr lang="en-US" i="1" dirty="0">
                <a:solidFill>
                  <a:srgbClr val="0070C0"/>
                </a:solidFill>
              </a:rPr>
              <a:t>length(x) –</a:t>
            </a:r>
            <a:r>
              <a:rPr lang="en-US" i="1" dirty="0"/>
              <a:t> Length of x(1D);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rowMeans</a:t>
            </a:r>
            <a:r>
              <a:rPr lang="en-US" dirty="0">
                <a:solidFill>
                  <a:srgbClr val="0070C0"/>
                </a:solidFill>
              </a:rPr>
              <a:t>(), </a:t>
            </a:r>
            <a:r>
              <a:rPr lang="en-US" dirty="0" err="1">
                <a:solidFill>
                  <a:srgbClr val="0070C0"/>
                </a:solidFill>
              </a:rPr>
              <a:t>rowSums</a:t>
            </a:r>
            <a:r>
              <a:rPr lang="en-US" dirty="0">
                <a:solidFill>
                  <a:srgbClr val="0070C0"/>
                </a:solidFill>
              </a:rPr>
              <a:t>(), </a:t>
            </a:r>
            <a:r>
              <a:rPr lang="en-US" dirty="0" err="1">
                <a:solidFill>
                  <a:srgbClr val="0070C0"/>
                </a:solidFill>
              </a:rPr>
              <a:t>colMeans</a:t>
            </a:r>
            <a:r>
              <a:rPr lang="en-US" dirty="0">
                <a:solidFill>
                  <a:srgbClr val="0070C0"/>
                </a:solidFill>
              </a:rPr>
              <a:t>(), </a:t>
            </a:r>
            <a:r>
              <a:rPr lang="en-US" dirty="0" err="1">
                <a:solidFill>
                  <a:srgbClr val="0070C0"/>
                </a:solidFill>
              </a:rPr>
              <a:t>colSums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r>
              <a:rPr lang="en-AU" altLang="zh-CN" dirty="0">
                <a:solidFill>
                  <a:srgbClr val="0070C0"/>
                </a:solidFill>
              </a:rPr>
              <a:t>names(iris) – </a:t>
            </a:r>
            <a:r>
              <a:rPr lang="en-AU" altLang="zh-CN" dirty="0"/>
              <a:t>DF column name;</a:t>
            </a:r>
          </a:p>
          <a:p>
            <a:r>
              <a:rPr lang="en-AU" altLang="zh-CN" dirty="0">
                <a:solidFill>
                  <a:srgbClr val="0070C0"/>
                </a:solidFill>
              </a:rPr>
              <a:t>attach(iris); detach(iris)</a:t>
            </a:r>
          </a:p>
          <a:p>
            <a:r>
              <a:rPr lang="en-US" dirty="0" err="1">
                <a:solidFill>
                  <a:srgbClr val="0070C0"/>
                </a:solidFill>
              </a:rPr>
              <a:t>nrow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hflights</a:t>
            </a:r>
            <a:r>
              <a:rPr lang="en-US" dirty="0">
                <a:solidFill>
                  <a:srgbClr val="0070C0"/>
                </a:solidFill>
              </a:rPr>
              <a:t>); </a:t>
            </a:r>
            <a:r>
              <a:rPr lang="en-US" dirty="0" err="1">
                <a:solidFill>
                  <a:srgbClr val="0070C0"/>
                </a:solidFill>
              </a:rPr>
              <a:t>ncol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hflights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sigma &lt;- matrix(c(1,-0.5,0.5,-0.5,1,-0.5,0.5,-0.5,1), 3, 3)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D0F2C8-1440-4149-A329-2449B95C65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5166415"/>
            <a:ext cx="8728004" cy="16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9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241280" cy="1325563"/>
          </a:xfrm>
        </p:spPr>
        <p:txBody>
          <a:bodyPr/>
          <a:lstStyle/>
          <a:p>
            <a:r>
              <a:rPr lang="en-US" dirty="0"/>
              <a:t>MC Estimation – Confidence Level of Var2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EEC68-48B0-4EB3-8F21-915F12B8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295"/>
          </a:xfrm>
        </p:spPr>
        <p:txBody>
          <a:bodyPr>
            <a:normAutofit/>
          </a:bodyPr>
          <a:lstStyle/>
          <a:p>
            <a:r>
              <a:rPr lang="en-US" dirty="0" err="1"/>
              <a:t>calcCI</a:t>
            </a:r>
            <a:r>
              <a:rPr lang="en-US" dirty="0"/>
              <a:t> &lt;- function(n, alpha) {</a:t>
            </a:r>
          </a:p>
          <a:p>
            <a:pPr marL="0" indent="0">
              <a:buNone/>
            </a:pPr>
            <a:r>
              <a:rPr lang="en-US" dirty="0"/>
              <a:t>	y &lt;- </a:t>
            </a:r>
            <a:r>
              <a:rPr lang="en-US" dirty="0" err="1"/>
              <a:t>rnorm</a:t>
            </a:r>
            <a:r>
              <a:rPr lang="en-US" dirty="0"/>
              <a:t>(n, mean = 0, </a:t>
            </a:r>
            <a:r>
              <a:rPr lang="en-US" dirty="0" err="1"/>
              <a:t>sd</a:t>
            </a:r>
            <a:r>
              <a:rPr lang="en-US" dirty="0"/>
              <a:t> = 2)</a:t>
            </a:r>
          </a:p>
          <a:p>
            <a:pPr marL="0" indent="0">
              <a:buNone/>
            </a:pPr>
            <a:r>
              <a:rPr lang="en-US" dirty="0"/>
              <a:t>	return((n-1) * var(y) / </a:t>
            </a:r>
            <a:r>
              <a:rPr lang="en-US" dirty="0" err="1"/>
              <a:t>qchisq</a:t>
            </a:r>
            <a:r>
              <a:rPr lang="en-US" dirty="0"/>
              <a:t>(alpha, df = n-1))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UCL &lt;- replicate(1000, expr=</a:t>
            </a:r>
            <a:r>
              <a:rPr lang="en-US" dirty="0" err="1"/>
              <a:t>calcCI</a:t>
            </a:r>
            <a:r>
              <a:rPr lang="en-US" dirty="0"/>
              <a:t>(n = 20, alpha=.05))</a:t>
            </a:r>
          </a:p>
          <a:p>
            <a:r>
              <a:rPr lang="en-US" dirty="0"/>
              <a:t>mean(UCL &gt; 4)</a:t>
            </a:r>
          </a:p>
        </p:txBody>
      </p:sp>
    </p:spTree>
    <p:extLst>
      <p:ext uri="{BB962C8B-B14F-4D97-AF65-F5344CB8AC3E}">
        <p14:creationId xmlns:p14="http://schemas.microsoft.com/office/powerpoint/2010/main" val="1929839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241280" cy="1325563"/>
          </a:xfrm>
        </p:spPr>
        <p:txBody>
          <a:bodyPr/>
          <a:lstStyle/>
          <a:p>
            <a:r>
              <a:rPr lang="en-US" dirty="0"/>
              <a:t>MC Estimation – Confidence Level of Mean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EEC68-48B0-4EB3-8F21-915F12B8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50101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y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numeric(m)</a:t>
            </a:r>
          </a:p>
          <a:p>
            <a:r>
              <a:rPr lang="en-US" dirty="0">
                <a:solidFill>
                  <a:srgbClr val="1A3774"/>
                </a:solidFill>
                <a:effectLst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1A3774"/>
                </a:solidFill>
                <a:effectLst/>
              </a:rPr>
              <a:t>in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3"/>
                </a:solidFill>
                <a:effectLst/>
              </a:rPr>
              <a:t>1000</a:t>
            </a:r>
            <a:r>
              <a:rPr lang="en-US" dirty="0">
                <a:solidFill>
                  <a:srgbClr val="000000"/>
                </a:solidFill>
                <a:effectLst/>
              </a:rPr>
              <a:t>) {</a:t>
            </a:r>
            <a:endParaRPr lang="en-US" dirty="0">
              <a:solidFill>
                <a:srgbClr val="1A377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	x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rnorm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C3"/>
                </a:solidFill>
                <a:effectLst/>
              </a:rPr>
              <a:t>50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000C3"/>
                </a:solidFill>
                <a:effectLst/>
              </a:rPr>
              <a:t>30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000C3"/>
                </a:solidFill>
                <a:effectLst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</a:rPr>
              <a:t>zq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qnorm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C3"/>
                </a:solidFill>
                <a:effectLst/>
              </a:rPr>
              <a:t>0.975</a:t>
            </a:r>
            <a:r>
              <a:rPr lang="en-US" dirty="0">
                <a:solidFill>
                  <a:srgbClr val="000000"/>
                </a:solidFill>
                <a:effectLst/>
              </a:rPr>
              <a:t>) </a:t>
            </a:r>
            <a:r>
              <a:rPr lang="en-US" dirty="0">
                <a:solidFill>
                  <a:srgbClr val="7B4706"/>
                </a:solidFill>
                <a:effectLst/>
              </a:rPr>
              <a:t># quantile</a:t>
            </a:r>
          </a:p>
          <a:p>
            <a:pPr marL="0" indent="0">
              <a:buNone/>
            </a:pPr>
            <a:r>
              <a:rPr lang="en-US" dirty="0">
                <a:solidFill>
                  <a:srgbClr val="7B4706"/>
                </a:solidFill>
              </a:rPr>
              <a:t>	</a:t>
            </a:r>
            <a:r>
              <a:rPr lang="en-US" dirty="0">
                <a:solidFill>
                  <a:srgbClr val="7B4706"/>
                </a:solidFill>
                <a:effectLst/>
              </a:rPr>
              <a:t> # Confidence interval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</a:rPr>
              <a:t>c.i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c(mean(x)-</a:t>
            </a:r>
            <a:r>
              <a:rPr lang="en-US" dirty="0" err="1">
                <a:solidFill>
                  <a:srgbClr val="000000"/>
                </a:solidFill>
                <a:effectLst/>
              </a:rPr>
              <a:t>zq</a:t>
            </a:r>
            <a:r>
              <a:rPr lang="en-US" dirty="0">
                <a:solidFill>
                  <a:srgbClr val="000000"/>
                </a:solidFill>
                <a:effectLst/>
              </a:rPr>
              <a:t>*</a:t>
            </a:r>
            <a:r>
              <a:rPr lang="en-US" dirty="0">
                <a:solidFill>
                  <a:srgbClr val="0000C3"/>
                </a:solidFill>
                <a:effectLst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</a:rPr>
              <a:t>/sqrt(n), mean(x)+</a:t>
            </a:r>
            <a:r>
              <a:rPr lang="en-US" dirty="0" err="1">
                <a:solidFill>
                  <a:srgbClr val="000000"/>
                </a:solidFill>
                <a:effectLst/>
              </a:rPr>
              <a:t>zq</a:t>
            </a:r>
            <a:r>
              <a:rPr lang="en-US" dirty="0">
                <a:solidFill>
                  <a:srgbClr val="000000"/>
                </a:solidFill>
                <a:effectLst/>
              </a:rPr>
              <a:t>*</a:t>
            </a:r>
            <a:r>
              <a:rPr lang="en-US" dirty="0">
                <a:solidFill>
                  <a:srgbClr val="0000C3"/>
                </a:solidFill>
                <a:effectLst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</a:rPr>
              <a:t>/sqrt(n) )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7B4706"/>
                </a:solidFill>
                <a:effectLst/>
              </a:rPr>
              <a:t>	# record whether \mu is in the interval</a:t>
            </a:r>
          </a:p>
          <a:p>
            <a:pPr marL="0" indent="0">
              <a:buNone/>
            </a:pPr>
            <a:r>
              <a:rPr lang="en-US" dirty="0">
                <a:solidFill>
                  <a:srgbClr val="7B4706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</a:rPr>
              <a:t>y[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(mu&gt; </a:t>
            </a:r>
            <a:r>
              <a:rPr lang="en-US" dirty="0" err="1">
                <a:solidFill>
                  <a:srgbClr val="000000"/>
                </a:solidFill>
                <a:effectLst/>
              </a:rPr>
              <a:t>c.i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]) &amp; (mu&lt; </a:t>
            </a:r>
            <a:r>
              <a:rPr lang="en-US" dirty="0" err="1">
                <a:solidFill>
                  <a:srgbClr val="000000"/>
                </a:solidFill>
                <a:effectLst/>
              </a:rPr>
              <a:t>c.i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])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mean(y)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25451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241280" cy="1325563"/>
          </a:xfrm>
        </p:spPr>
        <p:txBody>
          <a:bodyPr/>
          <a:lstStyle/>
          <a:p>
            <a:r>
              <a:rPr lang="en-US" dirty="0"/>
              <a:t>MC Estimation – Empirical Confidence Level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EEC68-48B0-4EB3-8F21-915F12B8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295"/>
          </a:xfrm>
        </p:spPr>
        <p:txBody>
          <a:bodyPr>
            <a:normAutofit/>
          </a:bodyPr>
          <a:lstStyle/>
          <a:p>
            <a:r>
              <a:rPr lang="en-US" dirty="0"/>
              <a:t>Suppose that the sampled population is</a:t>
            </a:r>
            <a:r>
              <a:rPr lang="en-US" dirty="0">
                <a:highlight>
                  <a:srgbClr val="FFFF00"/>
                </a:highlight>
              </a:rPr>
              <a:t> χ^2 (2)</a:t>
            </a:r>
            <a:r>
              <a:rPr lang="en-US" dirty="0"/>
              <a:t>, which has variance 4 . We repeat the simulation, replacing the N(0, 4) samples with χ^2 (2) samples. </a:t>
            </a:r>
          </a:p>
          <a:p>
            <a:r>
              <a:rPr lang="en-US" dirty="0" err="1"/>
              <a:t>set.seed</a:t>
            </a:r>
            <a:r>
              <a:rPr lang="en-US" dirty="0"/>
              <a:t>(12); n &lt;- 20; alpha &lt;- .05</a:t>
            </a:r>
          </a:p>
          <a:p>
            <a:r>
              <a:rPr lang="en-US" dirty="0"/>
              <a:t>UCL &lt;- replicate(1000, expr = {</a:t>
            </a:r>
          </a:p>
          <a:p>
            <a:r>
              <a:rPr lang="en-US" dirty="0"/>
              <a:t>x &lt;- </a:t>
            </a:r>
            <a:r>
              <a:rPr lang="en-US" dirty="0" err="1"/>
              <a:t>rchisq</a:t>
            </a:r>
            <a:r>
              <a:rPr lang="en-US" dirty="0"/>
              <a:t>(n, df = 2)</a:t>
            </a:r>
          </a:p>
          <a:p>
            <a:r>
              <a:rPr lang="en-US" dirty="0"/>
              <a:t>(n-1) * var(x) / </a:t>
            </a:r>
            <a:r>
              <a:rPr lang="en-US" dirty="0" err="1"/>
              <a:t>qchisq</a:t>
            </a:r>
            <a:r>
              <a:rPr lang="en-US" dirty="0"/>
              <a:t>(alpha, df = n-1)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c(sum(UCL &gt; 4), mean(UCL &gt; 4) ) </a:t>
            </a:r>
          </a:p>
        </p:txBody>
      </p:sp>
    </p:spTree>
    <p:extLst>
      <p:ext uri="{BB962C8B-B14F-4D97-AF65-F5344CB8AC3E}">
        <p14:creationId xmlns:p14="http://schemas.microsoft.com/office/powerpoint/2010/main" val="837877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241280" cy="1325563"/>
          </a:xfrm>
        </p:spPr>
        <p:txBody>
          <a:bodyPr/>
          <a:lstStyle/>
          <a:p>
            <a:r>
              <a:rPr lang="en-US" dirty="0"/>
              <a:t>MC Estimation – Type I Error Rate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80973F-87B5-4A54-A5AE-50A19DD8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8157"/>
            <a:ext cx="8519160" cy="2993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DF56EF-8716-4B3D-B4A3-A3C77C01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55" y="4521943"/>
            <a:ext cx="7258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9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241280" cy="1325563"/>
          </a:xfrm>
        </p:spPr>
        <p:txBody>
          <a:bodyPr/>
          <a:lstStyle/>
          <a:p>
            <a:r>
              <a:rPr lang="en-US" dirty="0"/>
              <a:t>MC Estimation – Type I Error Rate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EEC68-48B0-4EB3-8F21-915F12B8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760720"/>
          </a:xfrm>
        </p:spPr>
        <p:txBody>
          <a:bodyPr>
            <a:normAutofit/>
          </a:bodyPr>
          <a:lstStyle/>
          <a:p>
            <a:r>
              <a:rPr lang="en-US" dirty="0"/>
              <a:t>n &lt;- 20; alpha &lt;- .05; mu0 &lt;- 500; sigma &lt;- 100</a:t>
            </a:r>
          </a:p>
          <a:p>
            <a:r>
              <a:rPr lang="en-US" dirty="0"/>
              <a:t>m &lt;- 10000 #number of replicates</a:t>
            </a:r>
          </a:p>
          <a:p>
            <a:r>
              <a:rPr lang="en-US" dirty="0"/>
              <a:t>p &lt;- numeric(m) #storage for p-values</a:t>
            </a:r>
          </a:p>
          <a:p>
            <a:r>
              <a:rPr lang="en-US" dirty="0"/>
              <a:t>for (j in 1:m) {</a:t>
            </a:r>
          </a:p>
          <a:p>
            <a:pPr marL="457200" lvl="1" indent="0">
              <a:buNone/>
            </a:pPr>
            <a:r>
              <a:rPr lang="en-US" sz="2800" dirty="0"/>
              <a:t>x &lt;- </a:t>
            </a:r>
            <a:r>
              <a:rPr lang="en-US" sz="2800" dirty="0" err="1"/>
              <a:t>rnorm</a:t>
            </a:r>
            <a:r>
              <a:rPr lang="en-US" sz="2800" dirty="0"/>
              <a:t>(n, mu0, sigma)</a:t>
            </a:r>
          </a:p>
          <a:p>
            <a:pPr marL="457200" lvl="1" indent="0">
              <a:buNone/>
            </a:pPr>
            <a:r>
              <a:rPr lang="en-US" sz="2800" dirty="0" err="1"/>
              <a:t>ttest</a:t>
            </a:r>
            <a:r>
              <a:rPr lang="en-US" sz="2800" dirty="0"/>
              <a:t> &lt;- </a:t>
            </a:r>
            <a:r>
              <a:rPr lang="en-US" sz="2800" dirty="0" err="1"/>
              <a:t>t.test</a:t>
            </a:r>
            <a:r>
              <a:rPr lang="en-US" sz="2800" dirty="0"/>
              <a:t>(x, alternative = "</a:t>
            </a:r>
            <a:r>
              <a:rPr lang="en-US" sz="2800" dirty="0">
                <a:highlight>
                  <a:srgbClr val="FFFF00"/>
                </a:highlight>
              </a:rPr>
              <a:t>greater</a:t>
            </a:r>
            <a:r>
              <a:rPr lang="en-US" sz="2800" dirty="0"/>
              <a:t>", mu = mu0) </a:t>
            </a:r>
            <a:r>
              <a:rPr lang="en-US" sz="2800" dirty="0">
                <a:highlight>
                  <a:srgbClr val="FFFF00"/>
                </a:highlight>
              </a:rPr>
              <a:t># Here is H1.</a:t>
            </a:r>
          </a:p>
          <a:p>
            <a:pPr marL="457200" lvl="1" indent="0">
              <a:buNone/>
            </a:pPr>
            <a:r>
              <a:rPr lang="en-US" sz="2800" dirty="0"/>
              <a:t>p[j] &lt;- </a:t>
            </a:r>
            <a:r>
              <a:rPr lang="en-US" sz="2800" dirty="0" err="1"/>
              <a:t>ttest$p.value</a:t>
            </a:r>
            <a:endParaRPr lang="en-US" sz="2800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p.hat</a:t>
            </a:r>
            <a:r>
              <a:rPr lang="en-US" dirty="0"/>
              <a:t> &lt;- mean(p &lt; alpha)  # empirical error rate</a:t>
            </a:r>
          </a:p>
          <a:p>
            <a:r>
              <a:rPr lang="en-US" dirty="0" err="1"/>
              <a:t>se.hat</a:t>
            </a:r>
            <a:r>
              <a:rPr lang="en-US" dirty="0"/>
              <a:t> &lt;- sqrt(</a:t>
            </a:r>
            <a:r>
              <a:rPr lang="en-US" dirty="0" err="1"/>
              <a:t>p.hat</a:t>
            </a:r>
            <a:r>
              <a:rPr lang="en-US" dirty="0"/>
              <a:t> * (1 - </a:t>
            </a:r>
            <a:r>
              <a:rPr lang="en-US" dirty="0" err="1"/>
              <a:t>p.hat</a:t>
            </a:r>
            <a:r>
              <a:rPr lang="en-US" dirty="0"/>
              <a:t>) / m)  # theoretical rate</a:t>
            </a:r>
          </a:p>
          <a:p>
            <a:r>
              <a:rPr lang="en-US" dirty="0"/>
              <a:t>print(c(</a:t>
            </a:r>
            <a:r>
              <a:rPr lang="en-US" dirty="0" err="1"/>
              <a:t>p.hat</a:t>
            </a:r>
            <a:r>
              <a:rPr lang="en-US" dirty="0"/>
              <a:t>, </a:t>
            </a:r>
            <a:r>
              <a:rPr lang="en-US" dirty="0" err="1"/>
              <a:t>se.hat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042941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241280" cy="1325563"/>
          </a:xfrm>
        </p:spPr>
        <p:txBody>
          <a:bodyPr/>
          <a:lstStyle/>
          <a:p>
            <a:r>
              <a:rPr lang="en-US" dirty="0"/>
              <a:t>MC Estimation – Skewness Test of Normality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E0A6E3-1E11-4BA6-A952-256E4D23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15" y="1536065"/>
            <a:ext cx="9665970" cy="45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25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241280" cy="1325563"/>
          </a:xfrm>
        </p:spPr>
        <p:txBody>
          <a:bodyPr/>
          <a:lstStyle/>
          <a:p>
            <a:r>
              <a:rPr lang="en-US" dirty="0"/>
              <a:t>MC Estimation – Skewness Test of Normality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EEC68-48B0-4EB3-8F21-915F12B8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649"/>
            <a:ext cx="10515600" cy="5276216"/>
          </a:xfrm>
        </p:spPr>
        <p:txBody>
          <a:bodyPr>
            <a:normAutofit/>
          </a:bodyPr>
          <a:lstStyle/>
          <a:p>
            <a:r>
              <a:rPr lang="en-US" dirty="0"/>
              <a:t>n &lt;- 50</a:t>
            </a:r>
          </a:p>
          <a:p>
            <a:r>
              <a:rPr lang="en-US" dirty="0">
                <a:solidFill>
                  <a:srgbClr val="0070C0"/>
                </a:solidFill>
              </a:rPr>
              <a:t>cv &lt;- </a:t>
            </a:r>
            <a:r>
              <a:rPr lang="en-US" dirty="0" err="1">
                <a:solidFill>
                  <a:srgbClr val="0070C0"/>
                </a:solidFill>
              </a:rPr>
              <a:t>qnorm</a:t>
            </a:r>
            <a:r>
              <a:rPr lang="en-US" dirty="0">
                <a:solidFill>
                  <a:srgbClr val="0070C0"/>
                </a:solidFill>
              </a:rPr>
              <a:t>(.975, 0, sqrt(6*(n-2)/((n+1)*(n+3)))) #crit. values for n.</a:t>
            </a:r>
          </a:p>
          <a:p>
            <a:r>
              <a:rPr lang="en-US" dirty="0"/>
              <a:t># For sample size n[</a:t>
            </a:r>
            <a:r>
              <a:rPr lang="en-US" dirty="0" err="1"/>
              <a:t>i</a:t>
            </a:r>
            <a:r>
              <a:rPr lang="en-US" dirty="0"/>
              <a:t>], H0 is rejected if | √ b1| &gt; cv[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# compute the sample skewness statistic</a:t>
            </a:r>
          </a:p>
          <a:p>
            <a:r>
              <a:rPr lang="en-US" dirty="0" err="1"/>
              <a:t>sk</a:t>
            </a:r>
            <a:r>
              <a:rPr lang="en-US" dirty="0"/>
              <a:t> &lt;- function(x)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xbar</a:t>
            </a:r>
            <a:r>
              <a:rPr lang="en-US" dirty="0"/>
              <a:t> &lt;- mean(x)</a:t>
            </a:r>
          </a:p>
          <a:p>
            <a:pPr marL="0" indent="0">
              <a:buNone/>
            </a:pPr>
            <a:r>
              <a:rPr lang="en-US" dirty="0"/>
              <a:t>	m3 &lt;- mean((x - </a:t>
            </a:r>
            <a:r>
              <a:rPr lang="en-US" dirty="0" err="1"/>
              <a:t>xbar</a:t>
            </a:r>
            <a:r>
              <a:rPr lang="en-US" dirty="0"/>
              <a:t>)ˆ3)</a:t>
            </a:r>
          </a:p>
          <a:p>
            <a:pPr marL="0" indent="0">
              <a:buNone/>
            </a:pPr>
            <a:r>
              <a:rPr lang="en-US" dirty="0"/>
              <a:t>	m2 &lt;- mean((x - </a:t>
            </a:r>
            <a:r>
              <a:rPr lang="en-US" dirty="0" err="1"/>
              <a:t>xbar</a:t>
            </a:r>
            <a:r>
              <a:rPr lang="en-US" dirty="0"/>
              <a:t>)ˆ2)</a:t>
            </a:r>
          </a:p>
          <a:p>
            <a:pPr marL="0" indent="0">
              <a:buNone/>
            </a:pPr>
            <a:r>
              <a:rPr lang="en-US" dirty="0"/>
              <a:t>	return( m3 / m2ˆ1.5 )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9163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EEC68-48B0-4EB3-8F21-915F12B8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31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 &lt;- 1000</a:t>
            </a:r>
          </a:p>
          <a:p>
            <a:r>
              <a:rPr lang="en-US" dirty="0"/>
              <a:t>for (j in 1:m) {</a:t>
            </a:r>
          </a:p>
          <a:p>
            <a:pPr marL="457200" lvl="1" indent="0">
              <a:buNone/>
            </a:pPr>
            <a:r>
              <a:rPr lang="en-US" sz="2800" dirty="0"/>
              <a:t># generate data x</a:t>
            </a:r>
          </a:p>
          <a:p>
            <a:pPr marL="457200" lvl="1" indent="0">
              <a:buNone/>
            </a:pPr>
            <a:r>
              <a:rPr lang="en-US" sz="2800" dirty="0"/>
              <a:t>for(</a:t>
            </a:r>
            <a:r>
              <a:rPr lang="en-US" sz="2800" dirty="0" err="1"/>
              <a:t>i</a:t>
            </a:r>
            <a:r>
              <a:rPr lang="en-US" sz="2800" dirty="0"/>
              <a:t> in 1:n){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# mix normal distribution.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k &lt;- sample(1:2,1,prob = c(0.6,0.4))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if(k ==1) x[</a:t>
            </a:r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dirty="0">
                <a:solidFill>
                  <a:srgbClr val="0070C0"/>
                </a:solidFill>
              </a:rPr>
              <a:t>] = </a:t>
            </a:r>
            <a:r>
              <a:rPr lang="en-US" sz="2800" dirty="0" err="1">
                <a:solidFill>
                  <a:srgbClr val="0070C0"/>
                </a:solidFill>
              </a:rPr>
              <a:t>rnorm</a:t>
            </a:r>
            <a:r>
              <a:rPr lang="en-US" sz="2800" dirty="0">
                <a:solidFill>
                  <a:srgbClr val="0070C0"/>
                </a:solidFill>
              </a:rPr>
              <a:t>(1,0,1)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if(k ==2) x[</a:t>
            </a:r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dirty="0">
                <a:solidFill>
                  <a:srgbClr val="0070C0"/>
                </a:solidFill>
              </a:rPr>
              <a:t>] = </a:t>
            </a:r>
            <a:r>
              <a:rPr lang="en-US" sz="2800" dirty="0" err="1">
                <a:solidFill>
                  <a:srgbClr val="0070C0"/>
                </a:solidFill>
              </a:rPr>
              <a:t>rnorm</a:t>
            </a:r>
            <a:r>
              <a:rPr lang="en-US" sz="2800" dirty="0">
                <a:solidFill>
                  <a:srgbClr val="0070C0"/>
                </a:solidFill>
              </a:rPr>
              <a:t>(1,1,3)</a:t>
            </a:r>
          </a:p>
          <a:p>
            <a:pPr marL="457200" lvl="1" indent="0">
              <a:buNone/>
            </a:pPr>
            <a:r>
              <a:rPr lang="en-US" sz="2800" dirty="0"/>
              <a:t>}</a:t>
            </a:r>
          </a:p>
          <a:p>
            <a:pPr marL="457200" lvl="1" indent="0">
              <a:buNone/>
            </a:pPr>
            <a:r>
              <a:rPr lang="en-US" sz="2800" dirty="0"/>
              <a:t># test decision is 1 (reject) or 0</a:t>
            </a:r>
          </a:p>
          <a:p>
            <a:pPr marL="457200" lvl="1" indent="0">
              <a:buNone/>
            </a:pPr>
            <a:r>
              <a:rPr lang="en-US" sz="2800" dirty="0" err="1"/>
              <a:t>sktests</a:t>
            </a:r>
            <a:r>
              <a:rPr lang="en-US" sz="2800" dirty="0"/>
              <a:t>[j] &lt;- </a:t>
            </a:r>
            <a:r>
              <a:rPr lang="en-US" sz="2800" dirty="0" err="1"/>
              <a:t>as.integer</a:t>
            </a:r>
            <a:r>
              <a:rPr lang="en-US" sz="2800" dirty="0"/>
              <a:t>(abs(</a:t>
            </a:r>
            <a:r>
              <a:rPr lang="en-US" sz="2800" dirty="0" err="1"/>
              <a:t>sk</a:t>
            </a:r>
            <a:r>
              <a:rPr lang="en-US" sz="2800" dirty="0"/>
              <a:t>(x)) &gt;= cv)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p.reject</a:t>
            </a:r>
            <a:r>
              <a:rPr lang="en-US" dirty="0"/>
              <a:t> &lt;- mean(</a:t>
            </a:r>
            <a:r>
              <a:rPr lang="en-US" dirty="0" err="1"/>
              <a:t>sktests</a:t>
            </a:r>
            <a:r>
              <a:rPr lang="en-US" dirty="0"/>
              <a:t>) # proportion rejected</a:t>
            </a:r>
          </a:p>
          <a:p>
            <a:r>
              <a:rPr lang="en-US" dirty="0"/>
              <a:t>print(</a:t>
            </a:r>
            <a:r>
              <a:rPr lang="en-US" dirty="0" err="1"/>
              <a:t>p.reject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9643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29A1F67-9B9C-4740-8267-7F122F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241280" cy="1325563"/>
          </a:xfrm>
        </p:spPr>
        <p:txBody>
          <a:bodyPr/>
          <a:lstStyle/>
          <a:p>
            <a:r>
              <a:rPr lang="en-US" dirty="0"/>
              <a:t>MC Estimation – Power of a Test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2FF81-AF3D-4B08-BADD-667FD09B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1" y="1703705"/>
            <a:ext cx="9304972" cy="42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4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4233"/>
          </a:xfrm>
        </p:spPr>
        <p:txBody>
          <a:bodyPr>
            <a:normAutofit/>
          </a:bodyPr>
          <a:lstStyle/>
          <a:p>
            <a:r>
              <a:rPr lang="en-US" dirty="0"/>
              <a:t>Use simulation to estimate power and plot an empirical power curve for the t-test in Example (Type I error rate).</a:t>
            </a:r>
          </a:p>
          <a:p>
            <a:r>
              <a:rPr lang="en-US" dirty="0">
                <a:highlight>
                  <a:srgbClr val="FFFF00"/>
                </a:highlight>
              </a:rPr>
              <a:t>We desire ppb. of reject H0 accept H1 --&gt; type I error</a:t>
            </a:r>
          </a:p>
          <a:p>
            <a:r>
              <a:rPr lang="en-US" dirty="0">
                <a:highlight>
                  <a:srgbClr val="FFFF00"/>
                </a:highlight>
              </a:rPr>
              <a:t>power larger better.</a:t>
            </a:r>
          </a:p>
          <a:p>
            <a:r>
              <a:rPr lang="de-DE" dirty="0">
                <a:solidFill>
                  <a:srgbClr val="0070C0"/>
                </a:solidFill>
              </a:rPr>
              <a:t>n &lt;- 20; m &lt;- 1000</a:t>
            </a:r>
          </a:p>
          <a:p>
            <a:r>
              <a:rPr lang="de-DE" dirty="0">
                <a:solidFill>
                  <a:srgbClr val="0070C0"/>
                </a:solidFill>
              </a:rPr>
              <a:t>mu0 &lt;- 500; sigma &lt;- 100</a:t>
            </a:r>
          </a:p>
          <a:p>
            <a:r>
              <a:rPr lang="de-DE" dirty="0">
                <a:solidFill>
                  <a:srgbClr val="0070C0"/>
                </a:solidFill>
              </a:rPr>
              <a:t>mu &lt;- c(seq(450, 650, 10)) #alternatives</a:t>
            </a:r>
          </a:p>
          <a:p>
            <a:r>
              <a:rPr lang="de-DE" dirty="0">
                <a:solidFill>
                  <a:srgbClr val="0070C0"/>
                </a:solidFill>
              </a:rPr>
              <a:t>M &lt;- length(mu)</a:t>
            </a:r>
          </a:p>
          <a:p>
            <a:r>
              <a:rPr lang="de-DE" dirty="0">
                <a:solidFill>
                  <a:srgbClr val="0070C0"/>
                </a:solidFill>
              </a:rPr>
              <a:t>power &lt;- numeric(M)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241280" cy="1325563"/>
          </a:xfrm>
        </p:spPr>
        <p:txBody>
          <a:bodyPr/>
          <a:lstStyle/>
          <a:p>
            <a:r>
              <a:rPr lang="en-US" dirty="0"/>
              <a:t>MC Estimation – Power of a Test</a:t>
            </a:r>
          </a:p>
        </p:txBody>
      </p:sp>
    </p:spTree>
    <p:extLst>
      <p:ext uri="{BB962C8B-B14F-4D97-AF65-F5344CB8AC3E}">
        <p14:creationId xmlns:p14="http://schemas.microsoft.com/office/powerpoint/2010/main" val="171820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C7F563D-E66B-4961-8EA7-AD624C5215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9790" y="809657"/>
            <a:ext cx="9632420" cy="52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619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4840"/>
            <a:ext cx="10515600" cy="56083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in 1:M) {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mu1 &lt;- mu[</a:t>
            </a:r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dirty="0">
                <a:solidFill>
                  <a:srgbClr val="0070C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pvalues</a:t>
            </a:r>
            <a:r>
              <a:rPr lang="en-US" sz="2800" dirty="0">
                <a:solidFill>
                  <a:srgbClr val="0070C0"/>
                </a:solidFill>
              </a:rPr>
              <a:t> &lt;- replicate(m, expr = {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#simulate under alternative mu1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x &lt;- </a:t>
            </a:r>
            <a:r>
              <a:rPr lang="en-US" sz="2800" dirty="0" err="1">
                <a:solidFill>
                  <a:srgbClr val="0070C0"/>
                </a:solidFill>
              </a:rPr>
              <a:t>rnorm</a:t>
            </a:r>
            <a:r>
              <a:rPr lang="en-US" sz="2800" dirty="0">
                <a:solidFill>
                  <a:srgbClr val="0070C0"/>
                </a:solidFill>
              </a:rPr>
              <a:t>(n, mean = mu1, </a:t>
            </a:r>
            <a:r>
              <a:rPr lang="en-US" sz="2800" dirty="0" err="1">
                <a:solidFill>
                  <a:srgbClr val="0070C0"/>
                </a:solidFill>
              </a:rPr>
              <a:t>sd</a:t>
            </a:r>
            <a:r>
              <a:rPr lang="en-US" sz="2800" dirty="0">
                <a:solidFill>
                  <a:srgbClr val="0070C0"/>
                </a:solidFill>
              </a:rPr>
              <a:t> = sigma)</a:t>
            </a:r>
          </a:p>
          <a:p>
            <a:pPr marL="914400" lvl="2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ttest</a:t>
            </a:r>
            <a:r>
              <a:rPr lang="en-US" sz="2800" dirty="0">
                <a:solidFill>
                  <a:srgbClr val="0070C0"/>
                </a:solidFill>
              </a:rPr>
              <a:t> &lt;- </a:t>
            </a:r>
            <a:r>
              <a:rPr lang="en-US" sz="2800" dirty="0" err="1">
                <a:solidFill>
                  <a:srgbClr val="0070C0"/>
                </a:solidFill>
              </a:rPr>
              <a:t>t.test</a:t>
            </a:r>
            <a:r>
              <a:rPr lang="en-US" sz="2800" dirty="0">
                <a:solidFill>
                  <a:srgbClr val="0070C0"/>
                </a:solidFill>
              </a:rPr>
              <a:t>(x, alternative = "greater", mu = mu0)</a:t>
            </a:r>
          </a:p>
          <a:p>
            <a:pPr marL="914400" lvl="2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ttest$p.value</a:t>
            </a:r>
            <a:endParaRPr lang="en-US" sz="28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})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</a:rPr>
              <a:t>power</a:t>
            </a:r>
            <a:r>
              <a:rPr lang="en-US" sz="2800" dirty="0">
                <a:solidFill>
                  <a:srgbClr val="0070C0"/>
                </a:solidFill>
              </a:rPr>
              <a:t>[</a:t>
            </a:r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dirty="0">
                <a:solidFill>
                  <a:srgbClr val="0070C0"/>
                </a:solidFill>
              </a:rPr>
              <a:t>] &lt;- mean(</a:t>
            </a:r>
            <a:r>
              <a:rPr lang="en-US" sz="2800" dirty="0" err="1">
                <a:solidFill>
                  <a:srgbClr val="0070C0"/>
                </a:solidFill>
              </a:rPr>
              <a:t>pvalues</a:t>
            </a:r>
            <a:r>
              <a:rPr lang="en-US" sz="2800" dirty="0">
                <a:solidFill>
                  <a:srgbClr val="0070C0"/>
                </a:solidFill>
              </a:rPr>
              <a:t> &lt;= .05)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se &lt;- sqrt(power * (1-power) / m)</a:t>
            </a:r>
          </a:p>
        </p:txBody>
      </p:sp>
    </p:spTree>
    <p:extLst>
      <p:ext uri="{BB962C8B-B14F-4D97-AF65-F5344CB8AC3E}">
        <p14:creationId xmlns:p14="http://schemas.microsoft.com/office/powerpoint/2010/main" val="17856864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683418"/>
            <a:ext cx="10835640" cy="5491163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df &lt;- </a:t>
            </a:r>
            <a:r>
              <a:rPr lang="en-US" dirty="0" err="1"/>
              <a:t>data.frame</a:t>
            </a:r>
            <a:r>
              <a:rPr lang="en-US" dirty="0"/>
              <a:t>(mean=mu, power=power, upper=power+2*se, lower=power-2*se)</a:t>
            </a:r>
          </a:p>
          <a:p>
            <a:r>
              <a:rPr lang="en-US" dirty="0" err="1"/>
              <a:t>ggplot</a:t>
            </a:r>
            <a:r>
              <a:rPr lang="en-US" dirty="0"/>
              <a:t>(df, </a:t>
            </a:r>
            <a:r>
              <a:rPr lang="en-US" dirty="0" err="1"/>
              <a:t>aes</a:t>
            </a:r>
            <a:r>
              <a:rPr lang="en-US" dirty="0"/>
              <a:t>(x=mean, y=power))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geom_vline</a:t>
            </a:r>
            <a:r>
              <a:rPr lang="en-US" dirty="0"/>
              <a:t>(</a:t>
            </a:r>
            <a:r>
              <a:rPr lang="en-US" dirty="0" err="1"/>
              <a:t>xintercept</a:t>
            </a:r>
            <a:r>
              <a:rPr lang="en-US" dirty="0"/>
              <a:t>=500, </a:t>
            </a:r>
            <a:r>
              <a:rPr lang="en-US" dirty="0" err="1"/>
              <a:t>lty</a:t>
            </a:r>
            <a:r>
              <a:rPr lang="en-US" dirty="0"/>
              <a:t>=2)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geom_hline</a:t>
            </a:r>
            <a:r>
              <a:rPr lang="en-US" dirty="0"/>
              <a:t>(</a:t>
            </a:r>
            <a:r>
              <a:rPr lang="en-US" dirty="0" err="1"/>
              <a:t>yintercept</a:t>
            </a:r>
            <a:r>
              <a:rPr lang="en-US" dirty="0"/>
              <a:t>=c(0,.05), </a:t>
            </a:r>
            <a:r>
              <a:rPr lang="en-US" dirty="0" err="1"/>
              <a:t>lty</a:t>
            </a:r>
            <a:r>
              <a:rPr lang="en-US" dirty="0"/>
              <a:t>=1:2)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geom_errorbar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=</a:t>
            </a:r>
            <a:r>
              <a:rPr lang="en-US" dirty="0" err="1"/>
              <a:t>lower,ymax</a:t>
            </a:r>
            <a:r>
              <a:rPr lang="en-US" dirty="0"/>
              <a:t>=upper),width=0.2,lwd=1.5)</a:t>
            </a:r>
          </a:p>
        </p:txBody>
      </p:sp>
    </p:spTree>
    <p:extLst>
      <p:ext uri="{BB962C8B-B14F-4D97-AF65-F5344CB8AC3E}">
        <p14:creationId xmlns:p14="http://schemas.microsoft.com/office/powerpoint/2010/main" val="3470887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858836"/>
            <a:ext cx="10515600" cy="5818982"/>
          </a:xfrm>
        </p:spPr>
        <p:txBody>
          <a:bodyPr>
            <a:normAutofit/>
          </a:bodyPr>
          <a:lstStyle/>
          <a:p>
            <a:r>
              <a:rPr lang="en-US" dirty="0"/>
              <a:t>#set up the bootstrap</a:t>
            </a:r>
          </a:p>
          <a:p>
            <a:r>
              <a:rPr lang="en-US" dirty="0"/>
              <a:t>B &lt;- 200 #number of replicates</a:t>
            </a:r>
          </a:p>
          <a:p>
            <a:r>
              <a:rPr lang="en-US" dirty="0"/>
              <a:t>n &lt;- </a:t>
            </a:r>
            <a:r>
              <a:rPr lang="en-US" dirty="0" err="1"/>
              <a:t>nrow</a:t>
            </a:r>
            <a:r>
              <a:rPr lang="en-US" dirty="0"/>
              <a:t>(law) #sample size</a:t>
            </a:r>
          </a:p>
          <a:p>
            <a:r>
              <a:rPr lang="en-US" dirty="0"/>
              <a:t>R &lt;- numeric(B) #storage for replicate</a:t>
            </a:r>
          </a:p>
          <a:p>
            <a:r>
              <a:rPr lang="en-US" dirty="0"/>
              <a:t>for (b in 1:B) {</a:t>
            </a:r>
          </a:p>
          <a:p>
            <a:pPr marL="457200" lvl="1" indent="0">
              <a:buNone/>
            </a:pPr>
            <a:r>
              <a:rPr lang="en-US" sz="2800" dirty="0"/>
              <a:t>#randomly select the indices</a:t>
            </a:r>
          </a:p>
          <a:p>
            <a:pPr marL="457200" lvl="1" indent="0">
              <a:buNone/>
            </a:pPr>
            <a:r>
              <a:rPr lang="en-US" sz="2800" dirty="0" err="1"/>
              <a:t>i</a:t>
            </a:r>
            <a:r>
              <a:rPr lang="en-US" sz="2800" dirty="0"/>
              <a:t> &lt;- sample(1:n, size = n, replace = TRUE)</a:t>
            </a:r>
          </a:p>
          <a:p>
            <a:pPr marL="457200" lvl="1" indent="0">
              <a:buNone/>
            </a:pPr>
            <a:r>
              <a:rPr lang="en-US" sz="2800" dirty="0"/>
              <a:t>LSAT &lt;- </a:t>
            </a:r>
            <a:r>
              <a:rPr lang="en-US" sz="2800" dirty="0" err="1"/>
              <a:t>law$LSAT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#</a:t>
            </a:r>
            <a:r>
              <a:rPr lang="en-US" sz="2800" dirty="0" err="1"/>
              <a:t>i</a:t>
            </a:r>
            <a:r>
              <a:rPr lang="en-US" sz="2800" dirty="0"/>
              <a:t> is a vector of indices</a:t>
            </a:r>
          </a:p>
          <a:p>
            <a:pPr marL="457200" lvl="1" indent="0">
              <a:buNone/>
            </a:pPr>
            <a:r>
              <a:rPr lang="en-US" sz="2800" dirty="0"/>
              <a:t>GPA &lt;- </a:t>
            </a:r>
            <a:r>
              <a:rPr lang="en-US" sz="2800" dirty="0" err="1"/>
              <a:t>law$GPA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r>
              <a:rPr lang="en-US" sz="2800" dirty="0"/>
              <a:t>R[b] &lt;- </a:t>
            </a:r>
            <a:r>
              <a:rPr lang="en-US" sz="2800" dirty="0" err="1"/>
              <a:t>cor</a:t>
            </a:r>
            <a:r>
              <a:rPr lang="en-US" sz="2800" dirty="0"/>
              <a:t>(LSAT, GPA)</a:t>
            </a:r>
          </a:p>
          <a:p>
            <a:r>
              <a:rPr lang="en-US" dirty="0"/>
              <a:t>}</a:t>
            </a:r>
          </a:p>
          <a:p>
            <a:r>
              <a:rPr lang="pt-BR" dirty="0"/>
              <a:t>print(se.R &lt;- sd(R)) ; </a:t>
            </a:r>
            <a:r>
              <a:rPr lang="en-US" dirty="0"/>
              <a:t>hist(R, prob = TRUE) 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238127"/>
            <a:ext cx="10241280" cy="1325563"/>
          </a:xfrm>
        </p:spPr>
        <p:txBody>
          <a:bodyPr/>
          <a:lstStyle/>
          <a:p>
            <a:r>
              <a:rPr lang="en-US" dirty="0"/>
              <a:t>Bootstrap –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1481417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858836"/>
            <a:ext cx="10515600" cy="5818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#sample estimate for n=15</a:t>
            </a:r>
          </a:p>
          <a:p>
            <a:r>
              <a:rPr lang="en-US" dirty="0" err="1"/>
              <a:t>theta.hat</a:t>
            </a:r>
            <a:r>
              <a:rPr lang="en-US" dirty="0"/>
              <a:t> 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law$LSAT</a:t>
            </a:r>
            <a:r>
              <a:rPr lang="en-US" dirty="0"/>
              <a:t>, </a:t>
            </a:r>
            <a:r>
              <a:rPr lang="en-US" dirty="0" err="1"/>
              <a:t>law$GPA</a:t>
            </a:r>
            <a:r>
              <a:rPr lang="en-US" dirty="0"/>
              <a:t>)</a:t>
            </a:r>
          </a:p>
          <a:p>
            <a:r>
              <a:rPr lang="en-US" dirty="0"/>
              <a:t>B &lt;- 2000 #larger for estimating bias</a:t>
            </a:r>
          </a:p>
          <a:p>
            <a:r>
              <a:rPr lang="en-US" dirty="0"/>
              <a:t>n &lt;- </a:t>
            </a:r>
            <a:r>
              <a:rPr lang="en-US" dirty="0" err="1"/>
              <a:t>nrow</a:t>
            </a:r>
            <a:r>
              <a:rPr lang="en-US" dirty="0"/>
              <a:t>(law)</a:t>
            </a:r>
          </a:p>
          <a:p>
            <a:r>
              <a:rPr lang="en-US" dirty="0" err="1"/>
              <a:t>theta.b</a:t>
            </a:r>
            <a:r>
              <a:rPr lang="en-US" dirty="0"/>
              <a:t> &lt;- numeric(B)</a:t>
            </a:r>
          </a:p>
          <a:p>
            <a:r>
              <a:rPr lang="en-US" dirty="0"/>
              <a:t>for (b in 1:B) {</a:t>
            </a:r>
          </a:p>
          <a:p>
            <a:r>
              <a:rPr lang="en-US" dirty="0" err="1"/>
              <a:t>i</a:t>
            </a:r>
            <a:r>
              <a:rPr lang="en-US" dirty="0"/>
              <a:t> &lt;- sample(1:n, size = n, replace = TRUE)</a:t>
            </a:r>
          </a:p>
          <a:p>
            <a:r>
              <a:rPr lang="en-US" dirty="0"/>
              <a:t>LSAT &lt;- </a:t>
            </a:r>
            <a:r>
              <a:rPr lang="en-US" dirty="0" err="1"/>
              <a:t>law$LSAT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GPA &lt;- </a:t>
            </a:r>
            <a:r>
              <a:rPr lang="en-US" dirty="0" err="1"/>
              <a:t>law$GPA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/>
              <a:t>theta.b</a:t>
            </a:r>
            <a:r>
              <a:rPr lang="en-US" dirty="0"/>
              <a:t>[b] &lt;- </a:t>
            </a:r>
            <a:r>
              <a:rPr lang="en-US" dirty="0" err="1"/>
              <a:t>cor</a:t>
            </a:r>
            <a:r>
              <a:rPr lang="en-US" dirty="0"/>
              <a:t>(LSAT, GPA)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bias &lt;- mean(</a:t>
            </a:r>
            <a:r>
              <a:rPr lang="en-US" dirty="0" err="1"/>
              <a:t>theta.b</a:t>
            </a:r>
            <a:r>
              <a:rPr lang="en-US" dirty="0"/>
              <a:t> - </a:t>
            </a:r>
            <a:r>
              <a:rPr lang="en-US" dirty="0" err="1"/>
              <a:t>theta.hat</a:t>
            </a:r>
            <a:r>
              <a:rPr lang="en-US" dirty="0"/>
              <a:t>)</a:t>
            </a:r>
          </a:p>
          <a:p>
            <a:r>
              <a:rPr lang="en-US" dirty="0"/>
              <a:t>bias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238127"/>
            <a:ext cx="10241280" cy="1325563"/>
          </a:xfrm>
        </p:spPr>
        <p:txBody>
          <a:bodyPr/>
          <a:lstStyle/>
          <a:p>
            <a:r>
              <a:rPr lang="en-US" dirty="0"/>
              <a:t>Bootstrap – Bias</a:t>
            </a:r>
          </a:p>
        </p:txBody>
      </p:sp>
    </p:spTree>
    <p:extLst>
      <p:ext uri="{BB962C8B-B14F-4D97-AF65-F5344CB8AC3E}">
        <p14:creationId xmlns:p14="http://schemas.microsoft.com/office/powerpoint/2010/main" val="1572700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858836"/>
            <a:ext cx="10515600" cy="5818982"/>
          </a:xfrm>
        </p:spPr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install.packages</a:t>
            </a:r>
            <a:r>
              <a:rPr lang="en-US" dirty="0"/>
              <a:t>("bootstrap")</a:t>
            </a:r>
          </a:p>
          <a:p>
            <a:r>
              <a:rPr lang="en-US" dirty="0"/>
              <a:t>library(bootstrap)</a:t>
            </a:r>
          </a:p>
          <a:p>
            <a:r>
              <a:rPr lang="en-US" dirty="0"/>
              <a:t>n &lt;- </a:t>
            </a:r>
            <a:r>
              <a:rPr lang="en-US" dirty="0" err="1"/>
              <a:t>nrow</a:t>
            </a:r>
            <a:r>
              <a:rPr lang="en-US" dirty="0"/>
              <a:t>(law)</a:t>
            </a:r>
          </a:p>
          <a:p>
            <a:endParaRPr lang="en-US" dirty="0"/>
          </a:p>
          <a:p>
            <a:r>
              <a:rPr lang="en-US" dirty="0"/>
              <a:t># use bootstrap method to estimate bias.</a:t>
            </a:r>
          </a:p>
          <a:p>
            <a:r>
              <a:rPr lang="en-US" dirty="0"/>
              <a:t>#sample estimate for n=15</a:t>
            </a:r>
          </a:p>
          <a:p>
            <a:r>
              <a:rPr lang="en-US" dirty="0" err="1"/>
              <a:t>theta.hat</a:t>
            </a:r>
            <a:r>
              <a:rPr lang="en-US" dirty="0"/>
              <a:t> 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law$LSAT</a:t>
            </a:r>
            <a:r>
              <a:rPr lang="en-US" dirty="0"/>
              <a:t>, </a:t>
            </a:r>
            <a:r>
              <a:rPr lang="en-US" dirty="0" err="1"/>
              <a:t>law$GPA</a:t>
            </a:r>
            <a:r>
              <a:rPr lang="en-US" dirty="0"/>
              <a:t>)</a:t>
            </a:r>
          </a:p>
          <a:p>
            <a:r>
              <a:rPr lang="en-US" dirty="0"/>
              <a:t>#bootstrap estimate of bias</a:t>
            </a:r>
          </a:p>
          <a:p>
            <a:r>
              <a:rPr lang="en-US" dirty="0"/>
              <a:t>B &lt;- 2000 #larger for estimating bias</a:t>
            </a:r>
          </a:p>
          <a:p>
            <a:r>
              <a:rPr lang="en-US" dirty="0" err="1"/>
              <a:t>theta.b</a:t>
            </a:r>
            <a:r>
              <a:rPr lang="en-US" dirty="0"/>
              <a:t> &lt;- numeric(B)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238127"/>
            <a:ext cx="10241280" cy="1325563"/>
          </a:xfrm>
        </p:spPr>
        <p:txBody>
          <a:bodyPr/>
          <a:lstStyle/>
          <a:p>
            <a:r>
              <a:rPr lang="en-US" dirty="0"/>
              <a:t>Bootstrap – Bias &amp;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14406101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82880"/>
            <a:ext cx="10515600" cy="64949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for (b in 1:B) 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&lt;- sample(1:n, size = n, replace = TRUE)</a:t>
            </a:r>
          </a:p>
          <a:p>
            <a:r>
              <a:rPr lang="en-US" dirty="0"/>
              <a:t>  LSAT &lt;- </a:t>
            </a:r>
            <a:r>
              <a:rPr lang="en-US" dirty="0" err="1"/>
              <a:t>law$LSAT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GPA &lt;- </a:t>
            </a:r>
            <a:r>
              <a:rPr lang="en-US" dirty="0" err="1"/>
              <a:t>law$GPA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</a:t>
            </a:r>
            <a:r>
              <a:rPr lang="en-US" dirty="0" err="1"/>
              <a:t>theta.b</a:t>
            </a:r>
            <a:r>
              <a:rPr lang="en-US" dirty="0"/>
              <a:t>[b] &lt;- </a:t>
            </a:r>
            <a:r>
              <a:rPr lang="en-US" dirty="0" err="1"/>
              <a:t>cor</a:t>
            </a:r>
            <a:r>
              <a:rPr lang="en-US" dirty="0"/>
              <a:t>(LSAT, GPA)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boot_bias</a:t>
            </a:r>
            <a:r>
              <a:rPr lang="en-US" dirty="0"/>
              <a:t> &lt;- mean(</a:t>
            </a:r>
            <a:r>
              <a:rPr lang="en-US" dirty="0" err="1"/>
              <a:t>theta.b</a:t>
            </a:r>
            <a:r>
              <a:rPr lang="en-US" dirty="0"/>
              <a:t> - </a:t>
            </a:r>
            <a:r>
              <a:rPr lang="en-US" dirty="0" err="1"/>
              <a:t>theta.hat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use bootstrap method to estimate standard error.</a:t>
            </a:r>
          </a:p>
          <a:p>
            <a:r>
              <a:rPr lang="en-US" dirty="0"/>
              <a:t>#set up the bootstrap</a:t>
            </a:r>
          </a:p>
          <a:p>
            <a:r>
              <a:rPr lang="en-US" dirty="0"/>
              <a:t>B &lt;- 200 #number of replicates</a:t>
            </a:r>
          </a:p>
          <a:p>
            <a:r>
              <a:rPr lang="en-US" dirty="0"/>
              <a:t>R &lt;- numeric(B) #storage for replicates</a:t>
            </a:r>
          </a:p>
          <a:p>
            <a:r>
              <a:rPr lang="en-US" dirty="0"/>
              <a:t>#bootstrap estimate of standard error of R</a:t>
            </a:r>
          </a:p>
          <a:p>
            <a:r>
              <a:rPr lang="en-US" dirty="0"/>
              <a:t>for (b in 1:B) {</a:t>
            </a:r>
          </a:p>
          <a:p>
            <a:r>
              <a:rPr lang="en-US" dirty="0"/>
              <a:t>  #randomly select the indices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&lt;- sample(1:n, size = n, replace = TRUE)</a:t>
            </a:r>
          </a:p>
          <a:p>
            <a:r>
              <a:rPr lang="en-US" dirty="0"/>
              <a:t>  LSAT &lt;- </a:t>
            </a:r>
            <a:r>
              <a:rPr lang="en-US" dirty="0" err="1"/>
              <a:t>law$LSAT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#</a:t>
            </a:r>
            <a:r>
              <a:rPr lang="en-US" dirty="0" err="1"/>
              <a:t>i</a:t>
            </a:r>
            <a:r>
              <a:rPr lang="en-US" dirty="0"/>
              <a:t> is a vector of indices</a:t>
            </a:r>
          </a:p>
          <a:p>
            <a:r>
              <a:rPr lang="en-US" dirty="0"/>
              <a:t>  GPA &lt;- </a:t>
            </a:r>
            <a:r>
              <a:rPr lang="en-US" dirty="0" err="1"/>
              <a:t>law$GPA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R[b] &lt;- </a:t>
            </a:r>
            <a:r>
              <a:rPr lang="en-US" dirty="0" err="1"/>
              <a:t>cor</a:t>
            </a:r>
            <a:r>
              <a:rPr lang="en-US" dirty="0"/>
              <a:t>(LSAT, GPA)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boot_sd</a:t>
            </a:r>
            <a:r>
              <a:rPr lang="en-US" dirty="0"/>
              <a:t> &lt;- </a:t>
            </a:r>
            <a:r>
              <a:rPr lang="en-US" dirty="0" err="1"/>
              <a:t>sd</a:t>
            </a:r>
            <a:r>
              <a:rPr lang="en-US" dirty="0"/>
              <a:t>(R)</a:t>
            </a:r>
          </a:p>
          <a:p>
            <a:endParaRPr lang="en-US" dirty="0"/>
          </a:p>
          <a:p>
            <a:r>
              <a:rPr lang="en-US" dirty="0"/>
              <a:t>cat("Bootstrap estimate of bias:", </a:t>
            </a:r>
            <a:r>
              <a:rPr lang="en-US" dirty="0" err="1"/>
              <a:t>boot_bias</a:t>
            </a:r>
            <a:r>
              <a:rPr lang="en-US" dirty="0"/>
              <a:t>, "\n")</a:t>
            </a:r>
          </a:p>
          <a:p>
            <a:r>
              <a:rPr lang="en-US" dirty="0"/>
              <a:t>cat("Bootstrap estimate of standard error:", </a:t>
            </a:r>
            <a:r>
              <a:rPr lang="en-US" dirty="0" err="1"/>
              <a:t>boot_sd</a:t>
            </a:r>
            <a:r>
              <a:rPr lang="en-US" dirty="0"/>
              <a:t>, "\n")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25964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5379720"/>
          </a:xfrm>
        </p:spPr>
        <p:txBody>
          <a:bodyPr>
            <a:normAutofit/>
          </a:bodyPr>
          <a:lstStyle/>
          <a:p>
            <a:r>
              <a:rPr lang="en-US" dirty="0"/>
              <a:t>boot(data, statistic, 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) </a:t>
            </a:r>
            <a:r>
              <a:rPr lang="en-US" dirty="0">
                <a:highlight>
                  <a:srgbClr val="FFFF00"/>
                </a:highlight>
              </a:rPr>
              <a:t>R is the number of bootstrap replicates. </a:t>
            </a:r>
          </a:p>
          <a:p>
            <a:r>
              <a:rPr lang="en-US" dirty="0"/>
              <a:t>f &lt;- function(x,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#want correlation of columns 1 and 2</a:t>
            </a:r>
          </a:p>
          <a:p>
            <a:r>
              <a:rPr lang="en-US" dirty="0" err="1"/>
              <a:t>cor</a:t>
            </a:r>
            <a:r>
              <a:rPr lang="en-US" dirty="0"/>
              <a:t>(x[i,1], x[i,2])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library(boot) #for boot function</a:t>
            </a:r>
          </a:p>
          <a:p>
            <a:r>
              <a:rPr lang="en-US" dirty="0"/>
              <a:t>obj &lt;- boot(data = law, statistic = f, R = 2000)</a:t>
            </a:r>
          </a:p>
          <a:p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obj$t</a:t>
            </a:r>
            <a:r>
              <a:rPr lang="en-US" dirty="0"/>
              <a:t>) # $t will call the replicates of the statistic</a:t>
            </a:r>
          </a:p>
          <a:p>
            <a:r>
              <a:rPr lang="en-US" dirty="0"/>
              <a:t>mean(</a:t>
            </a:r>
            <a:r>
              <a:rPr lang="en-US" dirty="0" err="1"/>
              <a:t>obj$t</a:t>
            </a:r>
            <a:r>
              <a:rPr lang="en-US" dirty="0"/>
              <a:t> - obj$t0) # $t0 will call the statistic</a:t>
            </a:r>
          </a:p>
          <a:p>
            <a:r>
              <a:rPr lang="en-US" dirty="0"/>
              <a:t>obj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3"/>
            <a:ext cx="10241280" cy="978218"/>
          </a:xfrm>
        </p:spPr>
        <p:txBody>
          <a:bodyPr/>
          <a:lstStyle/>
          <a:p>
            <a:r>
              <a:rPr lang="en-US" dirty="0"/>
              <a:t>Bootstrap Estimate – </a:t>
            </a:r>
            <a:r>
              <a:rPr lang="en-US" i="1" dirty="0"/>
              <a:t>boot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0621303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399"/>
          </a:xfrm>
        </p:spPr>
        <p:txBody>
          <a:bodyPr>
            <a:normAutofit/>
          </a:bodyPr>
          <a:lstStyle/>
          <a:p>
            <a:r>
              <a:rPr lang="en-US" dirty="0"/>
              <a:t>n &lt;- </a:t>
            </a:r>
            <a:r>
              <a:rPr lang="en-US" dirty="0" err="1"/>
              <a:t>nrow</a:t>
            </a:r>
            <a:r>
              <a:rPr lang="en-US" dirty="0"/>
              <a:t>(patch)  #in bootstrap package</a:t>
            </a:r>
          </a:p>
          <a:p>
            <a:r>
              <a:rPr lang="en-US" dirty="0"/>
              <a:t>B &lt;- 2000</a:t>
            </a:r>
          </a:p>
          <a:p>
            <a:r>
              <a:rPr lang="en-US" dirty="0" err="1"/>
              <a:t>theta.b</a:t>
            </a:r>
            <a:r>
              <a:rPr lang="en-US" dirty="0"/>
              <a:t> &lt;- numeric(B)</a:t>
            </a:r>
          </a:p>
          <a:p>
            <a:r>
              <a:rPr lang="en-US" dirty="0" err="1"/>
              <a:t>theta.hat</a:t>
            </a:r>
            <a:r>
              <a:rPr lang="en-US" dirty="0"/>
              <a:t> &lt;- mean(</a:t>
            </a:r>
            <a:r>
              <a:rPr lang="en-US" dirty="0" err="1"/>
              <a:t>patch$y</a:t>
            </a:r>
            <a:r>
              <a:rPr lang="en-US" dirty="0"/>
              <a:t>) / mean(</a:t>
            </a:r>
            <a:r>
              <a:rPr lang="en-US" dirty="0" err="1"/>
              <a:t>patch$z</a:t>
            </a:r>
            <a:r>
              <a:rPr lang="en-US" dirty="0"/>
              <a:t>)</a:t>
            </a:r>
          </a:p>
          <a:p>
            <a:r>
              <a:rPr lang="en-US" dirty="0"/>
              <a:t># bootstrap method</a:t>
            </a:r>
          </a:p>
          <a:p>
            <a:r>
              <a:rPr lang="en-US" dirty="0"/>
              <a:t>for (b in 1:B) {</a:t>
            </a:r>
          </a:p>
          <a:p>
            <a:pPr marL="457200" lvl="1" indent="0">
              <a:buNone/>
            </a:pPr>
            <a:r>
              <a:rPr lang="en-US" sz="2800" dirty="0" err="1"/>
              <a:t>i</a:t>
            </a:r>
            <a:r>
              <a:rPr lang="en-US" sz="2800" dirty="0"/>
              <a:t> &lt;- sample(1:n, size = n, replace = TRUE)</a:t>
            </a:r>
          </a:p>
          <a:p>
            <a:pPr marL="457200" lvl="1" indent="0">
              <a:buNone/>
            </a:pPr>
            <a:r>
              <a:rPr lang="en-US" sz="2800" dirty="0"/>
              <a:t>y &lt;- </a:t>
            </a:r>
            <a:r>
              <a:rPr lang="en-US" sz="2800" dirty="0" err="1"/>
              <a:t>patch$y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r>
              <a:rPr lang="en-US" sz="2800" dirty="0"/>
              <a:t>z &lt;- </a:t>
            </a:r>
            <a:r>
              <a:rPr lang="en-US" sz="2800" dirty="0" err="1"/>
              <a:t>patch$z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r>
              <a:rPr lang="en-US" sz="2800" dirty="0" err="1"/>
              <a:t>theta.b</a:t>
            </a:r>
            <a:r>
              <a:rPr lang="en-US" sz="2800" dirty="0"/>
              <a:t>[b] &lt;- mean(y) / mean(z)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22"/>
            <a:ext cx="10515600" cy="1325563"/>
          </a:xfrm>
        </p:spPr>
        <p:txBody>
          <a:bodyPr/>
          <a:lstStyle/>
          <a:p>
            <a:r>
              <a:rPr lang="en-US" dirty="0"/>
              <a:t>Bootstrap Estimate of Bias of a Ratio Estimate</a:t>
            </a:r>
          </a:p>
        </p:txBody>
      </p:sp>
    </p:spTree>
    <p:extLst>
      <p:ext uri="{BB962C8B-B14F-4D97-AF65-F5344CB8AC3E}">
        <p14:creationId xmlns:p14="http://schemas.microsoft.com/office/powerpoint/2010/main" val="8476662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203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bias &lt;- mean(</a:t>
            </a:r>
            <a:r>
              <a:rPr lang="en-US" dirty="0" err="1"/>
              <a:t>theta.b</a:t>
            </a:r>
            <a:r>
              <a:rPr lang="en-US" dirty="0"/>
              <a:t>) - </a:t>
            </a:r>
            <a:r>
              <a:rPr lang="en-US" dirty="0" err="1"/>
              <a:t>theta.hat</a:t>
            </a:r>
            <a:endParaRPr lang="en-US" dirty="0"/>
          </a:p>
          <a:p>
            <a:r>
              <a:rPr lang="en-US" dirty="0"/>
              <a:t>se &lt;-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theta.b</a:t>
            </a:r>
            <a:r>
              <a:rPr lang="en-US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list</a:t>
            </a:r>
            <a:r>
              <a:rPr lang="fr-FR" dirty="0"/>
              <a:t>(est=</a:t>
            </a:r>
            <a:r>
              <a:rPr lang="fr-FR" dirty="0" err="1"/>
              <a:t>theta.hat</a:t>
            </a:r>
            <a:r>
              <a:rPr lang="fr-FR" dirty="0"/>
              <a:t>, </a:t>
            </a:r>
            <a:r>
              <a:rPr lang="fr-FR" dirty="0" err="1"/>
              <a:t>bias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, se = se, cv = </a:t>
            </a:r>
            <a:r>
              <a:rPr lang="fr-FR" dirty="0" err="1"/>
              <a:t>bias</a:t>
            </a:r>
            <a:r>
              <a:rPr lang="fr-FR" dirty="0"/>
              <a:t>/se)) </a:t>
            </a:r>
          </a:p>
          <a:p>
            <a:r>
              <a:rPr lang="en-US" dirty="0"/>
              <a:t>f &lt;- function(x,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mean(x[i,1]) / mean(x[i,2])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r.patch</a:t>
            </a:r>
            <a:r>
              <a:rPr lang="en-US" dirty="0"/>
              <a:t> = patch[,c(6,5)]</a:t>
            </a:r>
          </a:p>
          <a:p>
            <a:r>
              <a:rPr lang="en-US" dirty="0"/>
              <a:t>obj &lt;- boot(data = </a:t>
            </a:r>
            <a:r>
              <a:rPr lang="en-US" dirty="0" err="1"/>
              <a:t>r.patch</a:t>
            </a:r>
            <a:r>
              <a:rPr lang="en-US" dirty="0"/>
              <a:t>, statistic = f, R = 2000)</a:t>
            </a:r>
          </a:p>
          <a:p>
            <a:r>
              <a:rPr lang="en-US" dirty="0"/>
              <a:t>obj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ED9F98-4ECF-438B-AD46-AD81AA50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55869"/>
            <a:ext cx="8845868" cy="12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075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library(boot)</a:t>
            </a:r>
          </a:p>
          <a:p>
            <a:r>
              <a:rPr lang="en-US" dirty="0"/>
              <a:t>data(law, package = "bootstrap")</a:t>
            </a:r>
          </a:p>
          <a:p>
            <a:r>
              <a:rPr lang="en-US" dirty="0"/>
              <a:t>boot.obj &lt;- boot(law, R = 2000, statistic = function(x,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cor</a:t>
            </a:r>
            <a:r>
              <a:rPr lang="en-US" dirty="0"/>
              <a:t>(x[i,1], x[i,2])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print(boot.ci(boot.obj, type=c("</a:t>
            </a:r>
            <a:r>
              <a:rPr lang="en-US" dirty="0" err="1"/>
              <a:t>basic","norm","perc</a:t>
            </a:r>
            <a:r>
              <a:rPr lang="en-US" dirty="0"/>
              <a:t>"))) 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82"/>
            <a:ext cx="10241280" cy="1325563"/>
          </a:xfrm>
        </p:spPr>
        <p:txBody>
          <a:bodyPr/>
          <a:lstStyle/>
          <a:p>
            <a:r>
              <a:rPr lang="en-US" dirty="0"/>
              <a:t>Bootstrap – Confidence Interval for Correlation Statistic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29F6E2-C2ED-42F6-A965-4C83B271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234584" cy="10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62F76-26A9-44C9-827D-2D56466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Indexing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3E5BA-1ADA-4239-BEA6-317D42D4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3490"/>
            <a:ext cx="10856495" cy="523783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x[2:4]; x[c(1,3,5)];</a:t>
            </a:r>
          </a:p>
          <a:p>
            <a:r>
              <a:rPr lang="en-US" i="1" dirty="0">
                <a:solidFill>
                  <a:srgbClr val="0070C0"/>
                </a:solidFill>
              </a:rPr>
              <a:t>ind1=(x&gt;2); ind1; x[ind1] ;y=x[x&gt;2];</a:t>
            </a:r>
          </a:p>
          <a:p>
            <a:r>
              <a:rPr lang="en-US" i="1" dirty="0">
                <a:solidFill>
                  <a:srgbClr val="0070C0"/>
                </a:solidFill>
              </a:rPr>
              <a:t>y = x[!is.na(x)];</a:t>
            </a:r>
          </a:p>
          <a:p>
            <a:r>
              <a:rPr lang="en-US" i="1" dirty="0">
                <a:solidFill>
                  <a:srgbClr val="0070C0"/>
                </a:solidFill>
              </a:rPr>
              <a:t>x &lt;- 2:10; name;</a:t>
            </a:r>
          </a:p>
          <a:p>
            <a:r>
              <a:rPr lang="en-US" i="1" dirty="0">
                <a:solidFill>
                  <a:srgbClr val="0070C0"/>
                </a:solidFill>
              </a:rPr>
              <a:t>painters[</a:t>
            </a:r>
            <a:r>
              <a:rPr lang="en-US" i="1" dirty="0" err="1">
                <a:solidFill>
                  <a:srgbClr val="0070C0"/>
                </a:solidFill>
              </a:rPr>
              <a:t>Colour</a:t>
            </a:r>
            <a:r>
              <a:rPr lang="en-US" i="1" dirty="0">
                <a:solidFill>
                  <a:srgbClr val="0070C0"/>
                </a:solidFill>
              </a:rPr>
              <a:t>&gt;15 &amp; School!="D"</a:t>
            </a:r>
            <a:r>
              <a:rPr lang="en-US" i="1" dirty="0">
                <a:solidFill>
                  <a:srgbClr val="0070C0"/>
                </a:solidFill>
                <a:highlight>
                  <a:srgbClr val="FFFF00"/>
                </a:highlight>
              </a:rPr>
              <a:t>,</a:t>
            </a:r>
            <a:r>
              <a:rPr lang="en-US" i="1" dirty="0">
                <a:solidFill>
                  <a:srgbClr val="0070C0"/>
                </a:solidFill>
              </a:rPr>
              <a:t>]; s(x)=letters[1:9]; x["b"];</a:t>
            </a:r>
          </a:p>
          <a:p>
            <a:r>
              <a:rPr lang="en-US" i="1" dirty="0">
                <a:solidFill>
                  <a:srgbClr val="0070C0"/>
                </a:solidFill>
              </a:rPr>
              <a:t>u=</a:t>
            </a:r>
            <a:r>
              <a:rPr lang="en-US" i="1" dirty="0" err="1">
                <a:solidFill>
                  <a:srgbClr val="0070C0"/>
                </a:solidFill>
              </a:rPr>
              <a:t>data.frame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dirty="0" err="1">
                <a:solidFill>
                  <a:srgbClr val="0070C0"/>
                </a:solidFill>
              </a:rPr>
              <a:t>x,y</a:t>
            </a:r>
            <a:r>
              <a:rPr lang="en-US" dirty="0">
                <a:solidFill>
                  <a:srgbClr val="0070C0"/>
                </a:solidFill>
              </a:rPr>
              <a:t>); </a:t>
            </a:r>
            <a:r>
              <a:rPr lang="en-US" dirty="0" err="1">
                <a:solidFill>
                  <a:srgbClr val="0070C0"/>
                </a:solidFill>
              </a:rPr>
              <a:t>ev</a:t>
            </a:r>
            <a:r>
              <a:rPr lang="en-US" dirty="0">
                <a:solidFill>
                  <a:srgbClr val="0070C0"/>
                </a:solidFill>
              </a:rPr>
              <a:t>=(1:5)*2; u[x %in% </a:t>
            </a:r>
            <a:r>
              <a:rPr lang="en-US" dirty="0" err="1">
                <a:solidFill>
                  <a:srgbClr val="0070C0"/>
                </a:solidFill>
              </a:rPr>
              <a:t>ev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]; </a:t>
            </a:r>
            <a:r>
              <a:rPr lang="en-US" i="1" dirty="0">
                <a:solidFill>
                  <a:srgbClr val="0070C0"/>
                </a:solidFill>
              </a:rPr>
              <a:t>match(</a:t>
            </a:r>
            <a:r>
              <a:rPr lang="en-US" i="1" dirty="0" err="1">
                <a:solidFill>
                  <a:srgbClr val="0070C0"/>
                </a:solidFill>
              </a:rPr>
              <a:t>x,ev,nomatch</a:t>
            </a:r>
            <a:r>
              <a:rPr lang="en-US" i="1" dirty="0">
                <a:solidFill>
                  <a:srgbClr val="0070C0"/>
                </a:solidFill>
              </a:rPr>
              <a:t>=0);</a:t>
            </a:r>
          </a:p>
          <a:p>
            <a:r>
              <a:rPr lang="en-US" dirty="0" err="1">
                <a:solidFill>
                  <a:srgbClr val="0070C0"/>
                </a:solidFill>
              </a:rPr>
              <a:t>sflights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hflights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c("</a:t>
            </a:r>
            <a:r>
              <a:rPr lang="en-US" dirty="0" err="1">
                <a:solidFill>
                  <a:srgbClr val="0070C0"/>
                </a:solidFill>
              </a:rPr>
              <a:t>DepTime</a:t>
            </a:r>
            <a:r>
              <a:rPr lang="en-US" dirty="0">
                <a:solidFill>
                  <a:srgbClr val="0070C0"/>
                </a:solidFill>
              </a:rPr>
              <a:t>", "</a:t>
            </a:r>
            <a:r>
              <a:rPr lang="en-US" dirty="0" err="1">
                <a:solidFill>
                  <a:srgbClr val="0070C0"/>
                </a:solidFill>
              </a:rPr>
              <a:t>ArrTime</a:t>
            </a:r>
            <a:r>
              <a:rPr lang="en-US" dirty="0">
                <a:solidFill>
                  <a:srgbClr val="0070C0"/>
                </a:solidFill>
              </a:rPr>
              <a:t>", "</a:t>
            </a:r>
            <a:r>
              <a:rPr lang="en-US" dirty="0" err="1">
                <a:solidFill>
                  <a:srgbClr val="0070C0"/>
                </a:solidFill>
              </a:rPr>
              <a:t>FlightNum</a:t>
            </a:r>
            <a:r>
              <a:rPr lang="en-US" dirty="0">
                <a:solidFill>
                  <a:srgbClr val="0070C0"/>
                </a:solidFill>
              </a:rPr>
              <a:t>")];</a:t>
            </a:r>
          </a:p>
          <a:p>
            <a:r>
              <a:rPr lang="en-US" dirty="0" err="1">
                <a:solidFill>
                  <a:srgbClr val="0070C0"/>
                </a:solidFill>
              </a:rPr>
              <a:t>BNum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hflights$FlightNum</a:t>
            </a:r>
            <a:r>
              <a:rPr lang="en-US" dirty="0">
                <a:solidFill>
                  <a:srgbClr val="0070C0"/>
                </a:solidFill>
              </a:rPr>
              <a:t> &gt; 1000;</a:t>
            </a:r>
          </a:p>
          <a:p>
            <a:r>
              <a:rPr lang="en-US" dirty="0" err="1">
                <a:solidFill>
                  <a:srgbClr val="0070C0"/>
                </a:solidFill>
              </a:rPr>
              <a:t>sflights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data.frame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sflights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BNum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it-IT" dirty="0">
                <a:solidFill>
                  <a:srgbClr val="0070C0"/>
                </a:solidFill>
              </a:rPr>
              <a:t>y &lt;- data[data$Entity == 'Global', 'Median']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033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960"/>
            <a:ext cx="10515600" cy="5410200"/>
          </a:xfrm>
        </p:spPr>
        <p:txBody>
          <a:bodyPr>
            <a:normAutofit/>
          </a:bodyPr>
          <a:lstStyle/>
          <a:p>
            <a:r>
              <a:rPr lang="en-US" dirty="0"/>
              <a:t>boot.t.ci &lt;- function(x, B = 500, R = 100, level = .95, statistic) {</a:t>
            </a:r>
          </a:p>
          <a:p>
            <a:pPr marL="457200" lvl="1" indent="0">
              <a:buNone/>
            </a:pPr>
            <a:r>
              <a:rPr lang="en-US" sz="2800" dirty="0"/>
              <a:t>#compute the bootstrap t CI</a:t>
            </a:r>
          </a:p>
          <a:p>
            <a:pPr marL="457200" lvl="1" indent="0">
              <a:buNone/>
            </a:pPr>
            <a:r>
              <a:rPr lang="en-US" sz="2800" dirty="0"/>
              <a:t>x &lt;- </a:t>
            </a:r>
            <a:r>
              <a:rPr lang="en-US" sz="2800" dirty="0" err="1"/>
              <a:t>as.matrix</a:t>
            </a:r>
            <a:r>
              <a:rPr lang="en-US" sz="2800" dirty="0"/>
              <a:t>(x); n &lt;- </a:t>
            </a:r>
            <a:r>
              <a:rPr lang="en-US" sz="2800" dirty="0" err="1"/>
              <a:t>nrow</a:t>
            </a:r>
            <a:r>
              <a:rPr lang="en-US" sz="2800" dirty="0"/>
              <a:t>(x)</a:t>
            </a:r>
          </a:p>
          <a:p>
            <a:pPr marL="457200" lvl="1" indent="0">
              <a:buNone/>
            </a:pPr>
            <a:r>
              <a:rPr lang="en-US" sz="2800" dirty="0"/>
              <a:t>stat &lt;- numeric(B); se &lt;- numeric(B)</a:t>
            </a:r>
          </a:p>
          <a:p>
            <a:pPr marL="457200" lvl="1" indent="0">
              <a:buNone/>
            </a:pPr>
            <a:r>
              <a:rPr lang="en-US" sz="2800" dirty="0"/>
              <a:t>for (b in 1:B) {</a:t>
            </a:r>
          </a:p>
          <a:p>
            <a:pPr marL="914400" lvl="2" indent="0">
              <a:buNone/>
            </a:pPr>
            <a:r>
              <a:rPr lang="en-US" sz="2800" dirty="0"/>
              <a:t>j &lt;- sample(1:n, size = n, replace= TRUE)</a:t>
            </a:r>
          </a:p>
          <a:p>
            <a:pPr marL="914400" lvl="2" indent="0">
              <a:buNone/>
            </a:pPr>
            <a:r>
              <a:rPr lang="en-US" sz="2800" dirty="0"/>
              <a:t>y &lt;- x[j, ]</a:t>
            </a:r>
          </a:p>
          <a:p>
            <a:pPr marL="914400" lvl="2" indent="0">
              <a:buNone/>
            </a:pPr>
            <a:r>
              <a:rPr lang="en-US" sz="2800" dirty="0"/>
              <a:t>stat[b] &lt;- statistic(y)</a:t>
            </a:r>
          </a:p>
          <a:p>
            <a:pPr marL="914400" lvl="2" indent="0">
              <a:buNone/>
            </a:pPr>
            <a:r>
              <a:rPr lang="en-US" sz="2800" dirty="0"/>
              <a:t>se[b] &lt;- boot.se(y, R = R, f=statistic)</a:t>
            </a:r>
          </a:p>
          <a:p>
            <a:pPr marL="457200" lvl="1" indent="0">
              <a:buNone/>
            </a:pPr>
            <a:r>
              <a:rPr lang="en-US" sz="2800" dirty="0"/>
              <a:t>}</a:t>
            </a:r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241280" cy="1325563"/>
          </a:xfrm>
        </p:spPr>
        <p:txBody>
          <a:bodyPr/>
          <a:lstStyle/>
          <a:p>
            <a:r>
              <a:rPr lang="en-US" dirty="0"/>
              <a:t>Bootstrap – t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40229334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960"/>
            <a:ext cx="10515600" cy="598932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dirty="0"/>
              <a:t>stat0 &lt;- statistic(x);</a:t>
            </a:r>
          </a:p>
          <a:p>
            <a:pPr marL="457200" lvl="1" indent="0">
              <a:buNone/>
            </a:pPr>
            <a:r>
              <a:rPr lang="en-US" sz="2800" dirty="0"/>
              <a:t>se0 &lt;- </a:t>
            </a:r>
            <a:r>
              <a:rPr lang="en-US" sz="2800" dirty="0" err="1"/>
              <a:t>sd</a:t>
            </a:r>
            <a:r>
              <a:rPr lang="en-US" sz="2800" dirty="0"/>
              <a:t>(stat)</a:t>
            </a:r>
          </a:p>
          <a:p>
            <a:pPr marL="457200" lvl="1" indent="0">
              <a:buNone/>
            </a:pPr>
            <a:r>
              <a:rPr lang="en-US" sz="2800" dirty="0" err="1"/>
              <a:t>t.stats</a:t>
            </a:r>
            <a:r>
              <a:rPr lang="en-US" sz="2800" dirty="0"/>
              <a:t> &lt;- (stat - stat0)/se</a:t>
            </a:r>
          </a:p>
          <a:p>
            <a:pPr marL="457200" lvl="1" indent="0">
              <a:buNone/>
            </a:pPr>
            <a:r>
              <a:rPr lang="en-US" sz="2800" dirty="0"/>
              <a:t>alpha &lt;- 1 – level</a:t>
            </a:r>
          </a:p>
          <a:p>
            <a:pPr marL="457200" lvl="1" indent="0">
              <a:buNone/>
            </a:pPr>
            <a:r>
              <a:rPr lang="en-US" sz="2800" dirty="0"/>
              <a:t>Qt &lt;- quantile(</a:t>
            </a:r>
            <a:r>
              <a:rPr lang="en-US" sz="2800" dirty="0" err="1"/>
              <a:t>t.stats</a:t>
            </a:r>
            <a:r>
              <a:rPr lang="en-US" sz="2800" dirty="0"/>
              <a:t>, c(alpha/2, 1-alpha/2), type = 1)</a:t>
            </a:r>
          </a:p>
          <a:p>
            <a:pPr marL="457200" lvl="1" indent="0">
              <a:buNone/>
            </a:pPr>
            <a:r>
              <a:rPr lang="en-US" sz="2800" dirty="0"/>
              <a:t>names(Qt) &lt;- rev(names(Qt))</a:t>
            </a:r>
          </a:p>
          <a:p>
            <a:pPr marL="457200" lvl="1" indent="0">
              <a:buNone/>
            </a:pPr>
            <a:r>
              <a:rPr lang="en-US" sz="2800" dirty="0"/>
              <a:t>CI &lt;- rev(stat0 - Qt * se0)</a:t>
            </a:r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boot.se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(x, R, f) {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#local function to compute the bootstrap #estimate of standard error for statistic f(x) </a:t>
            </a:r>
            <a:r>
              <a:rPr lang="en-US" dirty="0">
                <a:solidFill>
                  <a:srgbClr val="000000"/>
                </a:solidFill>
                <a:effectLst/>
              </a:rPr>
              <a:t>x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as.matrix</a:t>
            </a:r>
            <a:r>
              <a:rPr lang="en-US" dirty="0">
                <a:solidFill>
                  <a:srgbClr val="000000"/>
                </a:solidFill>
                <a:effectLst/>
              </a:rPr>
              <a:t>(x); m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nrow</a:t>
            </a:r>
            <a:r>
              <a:rPr lang="en-US" dirty="0">
                <a:solidFill>
                  <a:srgbClr val="000000"/>
                </a:solidFill>
                <a:effectLst/>
              </a:rPr>
              <a:t>(x)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th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replicate(R, </a:t>
            </a:r>
            <a:r>
              <a:rPr lang="en-US" dirty="0">
                <a:solidFill>
                  <a:srgbClr val="B79106"/>
                </a:solidFill>
                <a:effectLst/>
              </a:rPr>
              <a:t>expr = </a:t>
            </a: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sample(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:m, </a:t>
            </a:r>
            <a:r>
              <a:rPr lang="en-US" dirty="0">
                <a:solidFill>
                  <a:srgbClr val="B79106"/>
                </a:solidFill>
                <a:effectLst/>
              </a:rPr>
              <a:t>size = </a:t>
            </a:r>
            <a:r>
              <a:rPr lang="en-US" dirty="0">
                <a:solidFill>
                  <a:srgbClr val="000000"/>
                </a:solidFill>
                <a:effectLst/>
              </a:rPr>
              <a:t>m, </a:t>
            </a:r>
            <a:r>
              <a:rPr lang="en-US" dirty="0">
                <a:solidFill>
                  <a:srgbClr val="B79106"/>
                </a:solidFill>
                <a:effectLst/>
              </a:rPr>
              <a:t>replace = </a:t>
            </a:r>
            <a:r>
              <a:rPr lang="en-US" dirty="0">
                <a:solidFill>
                  <a:srgbClr val="000000"/>
                </a:solidFill>
                <a:effectLst/>
              </a:rPr>
              <a:t>TRUE) f(x[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, ])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return(</a:t>
            </a:r>
            <a:r>
              <a:rPr lang="en-US" dirty="0" err="1">
                <a:solidFill>
                  <a:srgbClr val="000000"/>
                </a:solidFill>
                <a:effectLst/>
              </a:rPr>
              <a:t>sd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th</a:t>
            </a:r>
            <a:r>
              <a:rPr lang="en-US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122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17398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</a:rPr>
              <a:t>dat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cbind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patch$y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patch$z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stat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dat</a:t>
            </a:r>
            <a:r>
              <a:rPr lang="en-US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mean(</a:t>
            </a:r>
            <a:r>
              <a:rPr lang="en-US" dirty="0" err="1">
                <a:solidFill>
                  <a:srgbClr val="000000"/>
                </a:solidFill>
                <a:effectLst/>
              </a:rPr>
              <a:t>dat</a:t>
            </a:r>
            <a:r>
              <a:rPr lang="en-US" dirty="0">
                <a:solidFill>
                  <a:srgbClr val="000000"/>
                </a:solidFill>
                <a:effectLst/>
              </a:rPr>
              <a:t>[,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]) / mean(</a:t>
            </a:r>
            <a:r>
              <a:rPr lang="en-US" dirty="0" err="1">
                <a:solidFill>
                  <a:srgbClr val="000000"/>
                </a:solidFill>
                <a:effectLst/>
              </a:rPr>
              <a:t>dat</a:t>
            </a:r>
            <a:r>
              <a:rPr lang="en-US" dirty="0">
                <a:solidFill>
                  <a:srgbClr val="000000"/>
                </a:solidFill>
                <a:effectLst/>
              </a:rPr>
              <a:t>[, 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]) }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ci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boot.t.ci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dat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statistic = </a:t>
            </a:r>
            <a:r>
              <a:rPr lang="en-US" dirty="0">
                <a:solidFill>
                  <a:srgbClr val="000000"/>
                </a:solidFill>
                <a:effectLst/>
              </a:rPr>
              <a:t>stat, </a:t>
            </a:r>
            <a:r>
              <a:rPr lang="en-US" dirty="0">
                <a:solidFill>
                  <a:srgbClr val="B79106"/>
                </a:solidFill>
                <a:effectLst/>
              </a:rPr>
              <a:t>B=</a:t>
            </a:r>
            <a:r>
              <a:rPr lang="en-US" dirty="0">
                <a:solidFill>
                  <a:srgbClr val="0000C3"/>
                </a:solidFill>
                <a:effectLst/>
              </a:rPr>
              <a:t>2000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R=</a:t>
            </a:r>
            <a:r>
              <a:rPr lang="en-US" dirty="0">
                <a:solidFill>
                  <a:srgbClr val="0000C3"/>
                </a:solidFill>
                <a:effectLst/>
              </a:rPr>
              <a:t>200</a:t>
            </a:r>
            <a:r>
              <a:rPr lang="en-US" dirty="0">
                <a:solidFill>
                  <a:srgbClr val="000000"/>
                </a:solidFill>
                <a:effectLst/>
              </a:rPr>
              <a:t>) print(ci)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64BD4-A68D-B78E-7FB4-36FB9B71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" y="313184"/>
            <a:ext cx="8829040" cy="9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37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Calculate the jackknife estimates.</a:t>
            </a:r>
          </a:p>
          <a:p>
            <a:r>
              <a:rPr lang="en-US" dirty="0" err="1"/>
              <a:t>theta.jack</a:t>
            </a:r>
            <a:r>
              <a:rPr lang="en-US" dirty="0"/>
              <a:t> &lt;- numeric(n)</a:t>
            </a:r>
          </a:p>
          <a:p>
            <a:r>
              <a:rPr lang="en-US" dirty="0" err="1"/>
              <a:t>theta.hat</a:t>
            </a:r>
            <a:r>
              <a:rPr lang="en-US" dirty="0"/>
              <a:t> 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law$LSAT,law$GPA</a:t>
            </a:r>
            <a:r>
              <a:rPr lang="en-US" dirty="0"/>
              <a:t>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1:n)</a:t>
            </a:r>
          </a:p>
          <a:p>
            <a:r>
              <a:rPr lang="en-US" dirty="0"/>
              <a:t>  </a:t>
            </a:r>
            <a:r>
              <a:rPr lang="en-US" dirty="0" err="1"/>
              <a:t>theta.jack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law$LSAT</a:t>
            </a:r>
            <a:r>
              <a:rPr lang="en-US" dirty="0"/>
              <a:t>[-</a:t>
            </a:r>
            <a:r>
              <a:rPr lang="en-US" dirty="0" err="1"/>
              <a:t>i</a:t>
            </a:r>
            <a:r>
              <a:rPr lang="en-US" dirty="0"/>
              <a:t>],</a:t>
            </a:r>
            <a:r>
              <a:rPr lang="en-US" dirty="0" err="1"/>
              <a:t>law$GPA</a:t>
            </a:r>
            <a:r>
              <a:rPr lang="en-US" dirty="0"/>
              <a:t>[-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# Calculate the jackknife estimate of the bias.</a:t>
            </a:r>
          </a:p>
          <a:p>
            <a:r>
              <a:rPr lang="en-US" dirty="0" err="1"/>
              <a:t>jack_bias</a:t>
            </a:r>
            <a:r>
              <a:rPr lang="en-US" dirty="0"/>
              <a:t> &lt;- (n - 1) * (mean(</a:t>
            </a:r>
            <a:r>
              <a:rPr lang="en-US" dirty="0" err="1"/>
              <a:t>theta.jack</a:t>
            </a:r>
            <a:r>
              <a:rPr lang="en-US" dirty="0"/>
              <a:t>) - </a:t>
            </a:r>
            <a:r>
              <a:rPr lang="en-US" dirty="0" err="1"/>
              <a:t>theta.hat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683240" cy="1325563"/>
          </a:xfrm>
        </p:spPr>
        <p:txBody>
          <a:bodyPr/>
          <a:lstStyle/>
          <a:p>
            <a:r>
              <a:rPr lang="en-US" dirty="0"/>
              <a:t>Jackknife Estimates – Correlation and Bias</a:t>
            </a:r>
          </a:p>
        </p:txBody>
      </p:sp>
    </p:spTree>
    <p:extLst>
      <p:ext uri="{BB962C8B-B14F-4D97-AF65-F5344CB8AC3E}">
        <p14:creationId xmlns:p14="http://schemas.microsoft.com/office/powerpoint/2010/main" val="15543451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Calculate the jackknife estimate of the standard error。</a:t>
            </a:r>
          </a:p>
          <a:p>
            <a:r>
              <a:rPr lang="en-US" dirty="0" err="1"/>
              <a:t>jack_se</a:t>
            </a:r>
            <a:r>
              <a:rPr lang="en-US" dirty="0"/>
              <a:t> &lt;- sqrt((n - 1) * mean((</a:t>
            </a:r>
            <a:r>
              <a:rPr lang="en-US" dirty="0" err="1"/>
              <a:t>theta.jack</a:t>
            </a:r>
            <a:r>
              <a:rPr lang="en-US" dirty="0"/>
              <a:t> - mean(</a:t>
            </a:r>
            <a:r>
              <a:rPr lang="en-US" dirty="0" err="1"/>
              <a:t>theta.jack</a:t>
            </a:r>
            <a:r>
              <a:rPr lang="en-US" dirty="0"/>
              <a:t>))^2))</a:t>
            </a:r>
          </a:p>
          <a:p>
            <a:endParaRPr lang="en-US" dirty="0"/>
          </a:p>
          <a:p>
            <a:r>
              <a:rPr lang="en-US" dirty="0"/>
              <a:t># Print the results</a:t>
            </a:r>
          </a:p>
          <a:p>
            <a:r>
              <a:rPr lang="en-US" dirty="0"/>
              <a:t>cat("Jackknife estimate of bias:", </a:t>
            </a:r>
            <a:r>
              <a:rPr lang="en-US" dirty="0" err="1"/>
              <a:t>jack_bias</a:t>
            </a:r>
            <a:r>
              <a:rPr lang="en-US" dirty="0"/>
              <a:t>, "\n")</a:t>
            </a:r>
          </a:p>
          <a:p>
            <a:r>
              <a:rPr lang="en-US" dirty="0"/>
              <a:t>cat("Jackknife estimate of standard error:", </a:t>
            </a:r>
            <a:r>
              <a:rPr lang="en-US" dirty="0" err="1"/>
              <a:t>jack_se</a:t>
            </a:r>
            <a:r>
              <a:rPr lang="en-US" dirty="0"/>
              <a:t>, "\n")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241280" cy="1325563"/>
          </a:xfrm>
        </p:spPr>
        <p:txBody>
          <a:bodyPr/>
          <a:lstStyle/>
          <a:p>
            <a:r>
              <a:rPr lang="en-US" dirty="0"/>
              <a:t>Jackknife Estimates – Correlation and Bias</a:t>
            </a:r>
          </a:p>
        </p:txBody>
      </p:sp>
    </p:spTree>
    <p:extLst>
      <p:ext uri="{BB962C8B-B14F-4D97-AF65-F5344CB8AC3E}">
        <p14:creationId xmlns:p14="http://schemas.microsoft.com/office/powerpoint/2010/main" val="37874457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B4706"/>
                </a:solidFill>
                <a:effectLst/>
              </a:rPr>
              <a:t># initialize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data(patch, </a:t>
            </a:r>
            <a:r>
              <a:rPr lang="en-US" dirty="0">
                <a:solidFill>
                  <a:srgbClr val="B79106"/>
                </a:solidFill>
                <a:effectLst/>
              </a:rPr>
              <a:t>package = </a:t>
            </a:r>
            <a:r>
              <a:rPr lang="en-US" dirty="0">
                <a:solidFill>
                  <a:srgbClr val="418B08"/>
                </a:solidFill>
                <a:effectLst/>
              </a:rPr>
              <a:t>"bootstrap"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418B08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n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nrow</a:t>
            </a:r>
            <a:r>
              <a:rPr lang="en-US" dirty="0">
                <a:solidFill>
                  <a:srgbClr val="000000"/>
                </a:solidFill>
                <a:effectLst/>
              </a:rPr>
              <a:t>(patch)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y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patch$y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z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patch$z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B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2000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theta.b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numeric(B)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set up storage for the sampled indices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indices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matrix(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nrow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</a:rPr>
              <a:t>B, </a:t>
            </a:r>
            <a:r>
              <a:rPr lang="en-US" dirty="0" err="1">
                <a:solidFill>
                  <a:srgbClr val="B79106"/>
                </a:solidFill>
                <a:effectLst/>
              </a:rPr>
              <a:t>ncol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</a:rPr>
              <a:t>n)</a:t>
            </a:r>
            <a:endParaRPr lang="en-US" dirty="0">
              <a:solidFill>
                <a:srgbClr val="7B4706"/>
              </a:solidFill>
              <a:effectLst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Jackknife</a:t>
            </a:r>
            <a:r>
              <a:rPr lang="zh-CN" altLang="en-US" dirty="0"/>
              <a:t> </a:t>
            </a:r>
            <a:r>
              <a:rPr lang="en-US" altLang="zh-CN" dirty="0"/>
              <a:t>After Bootstrap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93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711898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7B4706"/>
                </a:solidFill>
                <a:effectLst/>
              </a:rPr>
              <a:t># jackknife-after-bootstrap step 1: run the bootstrap</a:t>
            </a:r>
          </a:p>
          <a:p>
            <a:r>
              <a:rPr lang="en-US" dirty="0">
                <a:solidFill>
                  <a:srgbClr val="1A3774"/>
                </a:solidFill>
                <a:effectLst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</a:rPr>
              <a:t>(b </a:t>
            </a:r>
            <a:r>
              <a:rPr lang="en-US" dirty="0">
                <a:solidFill>
                  <a:srgbClr val="1A3774"/>
                </a:solidFill>
                <a:effectLst/>
              </a:rPr>
              <a:t>in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:B) {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sample(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:n, </a:t>
            </a:r>
            <a:r>
              <a:rPr lang="en-US" dirty="0">
                <a:solidFill>
                  <a:srgbClr val="B79106"/>
                </a:solidFill>
                <a:effectLst/>
              </a:rPr>
              <a:t>size = </a:t>
            </a:r>
            <a:r>
              <a:rPr lang="en-US" dirty="0">
                <a:solidFill>
                  <a:srgbClr val="000000"/>
                </a:solidFill>
                <a:effectLst/>
              </a:rPr>
              <a:t>n, </a:t>
            </a:r>
            <a:r>
              <a:rPr lang="en-US" dirty="0">
                <a:solidFill>
                  <a:srgbClr val="B79106"/>
                </a:solidFill>
                <a:effectLst/>
              </a:rPr>
              <a:t>replace = </a:t>
            </a:r>
            <a:r>
              <a:rPr lang="en-US" dirty="0">
                <a:solidFill>
                  <a:srgbClr val="000000"/>
                </a:solidFill>
                <a:effectLst/>
              </a:rPr>
              <a:t>TRUE)</a:t>
            </a:r>
            <a:endParaRPr lang="en-US" dirty="0">
              <a:solidFill>
                <a:srgbClr val="B791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y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patch$y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z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patch$z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theta.b</a:t>
            </a:r>
            <a:r>
              <a:rPr lang="en-US" dirty="0">
                <a:solidFill>
                  <a:srgbClr val="000000"/>
                </a:solidFill>
                <a:effectLst/>
              </a:rPr>
              <a:t>[b]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mean(y) / mean(z)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#save the indices for the jackknife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indices[b, 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#jackknife-after-bootstrap to est. se(se)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se.jack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numeric(n)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1A3774"/>
                </a:solidFill>
                <a:effectLst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1A3774"/>
                </a:solidFill>
                <a:effectLst/>
              </a:rPr>
              <a:t>in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:n) {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#in </a:t>
            </a:r>
            <a:r>
              <a:rPr lang="en-US" dirty="0" err="1">
                <a:solidFill>
                  <a:srgbClr val="7B4706"/>
                </a:solidFill>
                <a:effectLst/>
              </a:rPr>
              <a:t>i-th</a:t>
            </a:r>
            <a:r>
              <a:rPr lang="en-US" dirty="0">
                <a:solidFill>
                  <a:srgbClr val="7B4706"/>
                </a:solidFill>
                <a:effectLst/>
              </a:rPr>
              <a:t> replicate omit all samples with x[</a:t>
            </a:r>
            <a:r>
              <a:rPr lang="en-US" dirty="0" err="1">
                <a:solidFill>
                  <a:srgbClr val="7B4706"/>
                </a:solidFill>
                <a:effectLst/>
              </a:rPr>
              <a:t>i</a:t>
            </a:r>
            <a:r>
              <a:rPr lang="en-US" dirty="0">
                <a:solidFill>
                  <a:srgbClr val="7B4706"/>
                </a:solidFill>
                <a:effectLst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keep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:B)[apply(indices, </a:t>
            </a:r>
            <a:r>
              <a:rPr lang="en-US" dirty="0">
                <a:solidFill>
                  <a:srgbClr val="B79106"/>
                </a:solidFill>
                <a:effectLst/>
              </a:rPr>
              <a:t>MARGIN =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B79106"/>
                </a:solidFill>
                <a:effectLst/>
              </a:rPr>
              <a:t>FUN = </a:t>
            </a:r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(k) {!any(k ==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)}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se.jack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sd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theta.b</a:t>
            </a:r>
            <a:r>
              <a:rPr lang="en-US" dirty="0">
                <a:solidFill>
                  <a:srgbClr val="000000"/>
                </a:solidFill>
                <a:effectLst/>
              </a:rPr>
              <a:t>[keep])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print(</a:t>
            </a:r>
            <a:r>
              <a:rPr lang="en-US" dirty="0" err="1">
                <a:solidFill>
                  <a:srgbClr val="000000"/>
                </a:solidFill>
                <a:effectLst/>
              </a:rPr>
              <a:t>sd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theta.b</a:t>
            </a:r>
            <a:r>
              <a:rPr lang="en-US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print(sqrt((n</a:t>
            </a:r>
            <a:r>
              <a:rPr lang="en-US" dirty="0">
                <a:solidFill>
                  <a:srgbClr val="0000C3"/>
                </a:solidFill>
                <a:effectLst/>
              </a:rPr>
              <a:t>-1</a:t>
            </a:r>
            <a:r>
              <a:rPr lang="en-US" dirty="0">
                <a:solidFill>
                  <a:srgbClr val="000000"/>
                </a:solidFill>
                <a:effectLst/>
              </a:rPr>
              <a:t>) * mean((</a:t>
            </a:r>
            <a:r>
              <a:rPr lang="en-US" dirty="0" err="1">
                <a:solidFill>
                  <a:srgbClr val="000000"/>
                </a:solidFill>
                <a:effectLst/>
              </a:rPr>
              <a:t>se.jack</a:t>
            </a:r>
            <a:r>
              <a:rPr lang="en-US" dirty="0">
                <a:solidFill>
                  <a:srgbClr val="000000"/>
                </a:solidFill>
                <a:effectLst/>
              </a:rPr>
              <a:t> - mean(</a:t>
            </a:r>
            <a:r>
              <a:rPr lang="en-US" dirty="0" err="1">
                <a:solidFill>
                  <a:srgbClr val="000000"/>
                </a:solidFill>
                <a:effectLst/>
              </a:rPr>
              <a:t>se.jack</a:t>
            </a:r>
            <a:r>
              <a:rPr lang="en-US" dirty="0">
                <a:solidFill>
                  <a:srgbClr val="000000"/>
                </a:solidFill>
                <a:effectLst/>
              </a:rPr>
              <a:t>))ˆ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1228975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n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25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x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rnorm</a:t>
            </a:r>
            <a:r>
              <a:rPr lang="en-US" dirty="0">
                <a:solidFill>
                  <a:srgbClr val="000000"/>
                </a:solidFill>
                <a:effectLst/>
              </a:rPr>
              <a:t>(n)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calc breaks according to Sturges’ Rule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nclass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ceiling(</a:t>
            </a:r>
            <a:r>
              <a:rPr lang="en-US" dirty="0">
                <a:solidFill>
                  <a:srgbClr val="0000C3"/>
                </a:solidFill>
                <a:effectLst/>
              </a:rPr>
              <a:t>1 </a:t>
            </a:r>
            <a:r>
              <a:rPr lang="en-US" dirty="0">
                <a:solidFill>
                  <a:srgbClr val="000000"/>
                </a:solidFill>
                <a:effectLst/>
              </a:rPr>
              <a:t>+ log2(n))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cwidth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diff(range(x) / </a:t>
            </a:r>
            <a:r>
              <a:rPr lang="en-US" dirty="0" err="1">
                <a:solidFill>
                  <a:srgbClr val="000000"/>
                </a:solidFill>
                <a:effectLst/>
              </a:rPr>
              <a:t>nclass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breaks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min(x) + </a:t>
            </a:r>
            <a:r>
              <a:rPr lang="en-US" dirty="0" err="1">
                <a:solidFill>
                  <a:srgbClr val="000000"/>
                </a:solidFill>
                <a:effectLst/>
              </a:rPr>
              <a:t>cwidth</a:t>
            </a:r>
            <a:r>
              <a:rPr lang="en-US" dirty="0">
                <a:solidFill>
                  <a:srgbClr val="000000"/>
                </a:solidFill>
                <a:effectLst/>
              </a:rPr>
              <a:t> * 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:nclass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h.default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hist(x, </a:t>
            </a:r>
            <a:r>
              <a:rPr lang="en-US" dirty="0" err="1">
                <a:solidFill>
                  <a:srgbClr val="B79106"/>
                </a:solidFill>
                <a:effectLst/>
              </a:rPr>
              <a:t>freq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</a:rPr>
              <a:t>FALSE, </a:t>
            </a:r>
            <a:r>
              <a:rPr lang="en-US" dirty="0" err="1">
                <a:solidFill>
                  <a:srgbClr val="B79106"/>
                </a:solidFill>
                <a:effectLst/>
              </a:rPr>
              <a:t>xlab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418B08"/>
                </a:solidFill>
                <a:effectLst/>
              </a:rPr>
              <a:t>"default"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rgbClr val="B79106"/>
                </a:solidFill>
                <a:effectLst/>
              </a:rPr>
              <a:t>                  main = </a:t>
            </a:r>
            <a:r>
              <a:rPr lang="en-US" dirty="0">
                <a:solidFill>
                  <a:srgbClr val="418B08"/>
                </a:solidFill>
                <a:effectLst/>
              </a:rPr>
              <a:t>"hist: default"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B791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z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qnorm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ppoints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C3"/>
                </a:solidFill>
                <a:effectLst/>
              </a:rPr>
              <a:t>1000</a:t>
            </a:r>
            <a:r>
              <a:rPr lang="en-US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lines(z, </a:t>
            </a:r>
            <a:r>
              <a:rPr lang="en-US" dirty="0" err="1">
                <a:solidFill>
                  <a:srgbClr val="000000"/>
                </a:solidFill>
                <a:effectLst/>
              </a:rPr>
              <a:t>dnorm</a:t>
            </a:r>
            <a:r>
              <a:rPr lang="en-US" dirty="0">
                <a:solidFill>
                  <a:srgbClr val="000000"/>
                </a:solidFill>
                <a:effectLst/>
              </a:rPr>
              <a:t>(z))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h.sturges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hist(x, </a:t>
            </a:r>
            <a:r>
              <a:rPr lang="en-US" dirty="0">
                <a:solidFill>
                  <a:srgbClr val="B79106"/>
                </a:solidFill>
                <a:effectLst/>
              </a:rPr>
              <a:t>breaks = </a:t>
            </a:r>
            <a:r>
              <a:rPr lang="en-US" dirty="0">
                <a:solidFill>
                  <a:srgbClr val="000000"/>
                </a:solidFill>
                <a:effectLst/>
              </a:rPr>
              <a:t>breaks, </a:t>
            </a:r>
            <a:r>
              <a:rPr lang="en-US" dirty="0" err="1">
                <a:solidFill>
                  <a:srgbClr val="B79106"/>
                </a:solidFill>
                <a:effectLst/>
              </a:rPr>
              <a:t>freq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</a:rPr>
              <a:t>FALSE,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lines(z, </a:t>
            </a:r>
            <a:r>
              <a:rPr lang="en-US" dirty="0" err="1">
                <a:solidFill>
                  <a:srgbClr val="000000"/>
                </a:solidFill>
                <a:effectLst/>
              </a:rPr>
              <a:t>dnorm</a:t>
            </a:r>
            <a:r>
              <a:rPr lang="en-US" dirty="0">
                <a:solidFill>
                  <a:srgbClr val="000000"/>
                </a:solidFill>
                <a:effectLst/>
              </a:rPr>
              <a:t>(z))</a:t>
            </a:r>
            <a:endParaRPr lang="en-US" dirty="0">
              <a:solidFill>
                <a:srgbClr val="261CA3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print(round(</a:t>
            </a:r>
            <a:r>
              <a:rPr lang="en-US" dirty="0" err="1">
                <a:solidFill>
                  <a:srgbClr val="000000"/>
                </a:solidFill>
                <a:effectLst/>
              </a:rPr>
              <a:t>h.sturges$breaks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print(</a:t>
            </a:r>
            <a:r>
              <a:rPr lang="en-US" dirty="0" err="1">
                <a:solidFill>
                  <a:srgbClr val="000000"/>
                </a:solidFill>
                <a:effectLst/>
              </a:rPr>
              <a:t>h.sturges$counts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Histogram – Sturges’ Rule</a:t>
            </a:r>
          </a:p>
        </p:txBody>
      </p:sp>
    </p:spTree>
    <p:extLst>
      <p:ext uri="{BB962C8B-B14F-4D97-AF65-F5344CB8AC3E}">
        <p14:creationId xmlns:p14="http://schemas.microsoft.com/office/powerpoint/2010/main" val="17784670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6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</a:rPr>
              <a:t>x0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0000C3"/>
                </a:solidFill>
                <a:effectLst/>
              </a:rPr>
              <a:t>1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b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which.min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h.default$breaks</a:t>
            </a:r>
            <a:r>
              <a:rPr lang="en-US" sz="2400" dirty="0">
                <a:solidFill>
                  <a:srgbClr val="000000"/>
                </a:solidFill>
                <a:effectLst/>
              </a:rPr>
              <a:t> &lt;= x0) - </a:t>
            </a:r>
            <a:r>
              <a:rPr lang="en-US" sz="2400" dirty="0">
                <a:solidFill>
                  <a:srgbClr val="0000C3"/>
                </a:solidFill>
                <a:effectLst/>
              </a:rPr>
              <a:t>1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print(c(b,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h.default$density</a:t>
            </a:r>
            <a:r>
              <a:rPr lang="en-US" sz="2400" dirty="0">
                <a:solidFill>
                  <a:srgbClr val="000000"/>
                </a:solidFill>
                <a:effectLst/>
              </a:rPr>
              <a:t>[b]))</a:t>
            </a:r>
          </a:p>
          <a:p>
            <a:r>
              <a:rPr lang="en-US" sz="2400" dirty="0">
                <a:highlight>
                  <a:srgbClr val="FFFF00"/>
                </a:highlight>
              </a:rPr>
              <a:t>OR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b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which.min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h.sturges$breaks</a:t>
            </a:r>
            <a:r>
              <a:rPr lang="en-US" sz="2400" dirty="0">
                <a:solidFill>
                  <a:srgbClr val="000000"/>
                </a:solidFill>
                <a:effectLst/>
              </a:rPr>
              <a:t> &lt;= x0) - </a:t>
            </a:r>
            <a:r>
              <a:rPr lang="en-US" sz="2400" dirty="0">
                <a:solidFill>
                  <a:srgbClr val="0000C3"/>
                </a:solidFill>
                <a:effectLst/>
              </a:rPr>
              <a:t>1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print(c(b,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h.sturges$density</a:t>
            </a:r>
            <a:r>
              <a:rPr lang="en-US" sz="2400" dirty="0">
                <a:solidFill>
                  <a:srgbClr val="000000"/>
                </a:solidFill>
                <a:effectLst/>
              </a:rPr>
              <a:t>[b]))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8697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library(MASS) </a:t>
            </a:r>
            <a:r>
              <a:rPr lang="en-US" dirty="0">
                <a:solidFill>
                  <a:srgbClr val="7B4706"/>
                </a:solidFill>
                <a:effectLst/>
              </a:rPr>
              <a:t>#for geyser and </a:t>
            </a:r>
            <a:r>
              <a:rPr lang="en-US" dirty="0" err="1">
                <a:solidFill>
                  <a:srgbClr val="7B4706"/>
                </a:solidFill>
                <a:effectLst/>
              </a:rPr>
              <a:t>truehist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waiting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geyser$waiting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n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length(waiting)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rounding the constant in Scott’s rule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and using sample standard deviation to estimate </a:t>
            </a:r>
            <a:r>
              <a:rPr lang="en-US" dirty="0" err="1">
                <a:solidFill>
                  <a:srgbClr val="7B4706"/>
                </a:solidFill>
                <a:effectLst/>
              </a:rPr>
              <a:t>sigm</a:t>
            </a:r>
            <a:r>
              <a:rPr lang="en-US" dirty="0">
                <a:solidFill>
                  <a:srgbClr val="7B4706"/>
                </a:solidFill>
                <a:effectLst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h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3.5 </a:t>
            </a:r>
            <a:r>
              <a:rPr lang="en-US" dirty="0">
                <a:solidFill>
                  <a:srgbClr val="000000"/>
                </a:solidFill>
                <a:effectLst/>
              </a:rPr>
              <a:t>* </a:t>
            </a:r>
            <a:r>
              <a:rPr lang="en-US" dirty="0" err="1">
                <a:solidFill>
                  <a:srgbClr val="000000"/>
                </a:solidFill>
                <a:effectLst/>
              </a:rPr>
              <a:t>sd</a:t>
            </a:r>
            <a:r>
              <a:rPr lang="en-US" dirty="0">
                <a:solidFill>
                  <a:srgbClr val="000000"/>
                </a:solidFill>
                <a:effectLst/>
              </a:rPr>
              <a:t>(waiting) * nˆ(-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/</a:t>
            </a:r>
            <a:r>
              <a:rPr lang="en-US" dirty="0">
                <a:solidFill>
                  <a:srgbClr val="0000C3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7B4706"/>
                </a:solidFill>
                <a:effectLst/>
              </a:rPr>
              <a:t># number of classes is determined by the range and h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m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min(waiting)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M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max(waiting)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nclass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ceiling((M - m) / h)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breaks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m + h * 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:nclass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Histogram – Scotts’ Rule</a:t>
            </a:r>
          </a:p>
        </p:txBody>
      </p:sp>
    </p:spTree>
    <p:extLst>
      <p:ext uri="{BB962C8B-B14F-4D97-AF65-F5344CB8AC3E}">
        <p14:creationId xmlns:p14="http://schemas.microsoft.com/office/powerpoint/2010/main" val="142679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62F76-26A9-44C9-827D-2D56466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Indexing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3E5BA-1ADA-4239-BEA6-317D42D4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3490"/>
            <a:ext cx="10856495" cy="4830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 the average arrival delay (</a:t>
            </a:r>
            <a:r>
              <a:rPr lang="en-US" dirty="0" err="1"/>
              <a:t>ArrDelay</a:t>
            </a:r>
            <a:r>
              <a:rPr lang="en-US" dirty="0"/>
              <a:t>) to each destination for `</a:t>
            </a:r>
            <a:r>
              <a:rPr lang="en-US" dirty="0" err="1"/>
              <a:t>hflights</a:t>
            </a:r>
            <a:r>
              <a:rPr lang="en-US" dirty="0"/>
              <a:t>`. (Hint: use na.rm = TRUE to remove missing values) </a:t>
            </a:r>
          </a:p>
          <a:p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by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hflights$ArrDelay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hflights$Dest</a:t>
            </a:r>
            <a:r>
              <a:rPr lang="en-US" dirty="0">
                <a:solidFill>
                  <a:srgbClr val="0070C0"/>
                </a:solidFill>
              </a:rPr>
              <a:t>, mean,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na.rm = TRUE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For each carrier, calculate the percentage of flights cancelled or diverted.</a:t>
            </a:r>
          </a:p>
          <a:p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by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hflights$Cancelled+hflights$Diverted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hflights$UniqueCarrier</a:t>
            </a:r>
            <a:r>
              <a:rPr lang="en-US" dirty="0">
                <a:solidFill>
                  <a:srgbClr val="0070C0"/>
                </a:solidFill>
              </a:rPr>
              <a:t>, mean,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na.rm = TRUE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x[u&gt;=0.5] &lt;- (-log(2-2*u[u&gt;0.5]))</a:t>
            </a:r>
          </a:p>
          <a:p>
            <a:r>
              <a:rPr lang="en-US" dirty="0">
                <a:solidFill>
                  <a:srgbClr val="C00000"/>
                </a:solidFill>
              </a:rPr>
              <a:t>x[u&lt;0.5] &lt;- log(2*u[u&lt;0.5])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032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par(</a:t>
            </a:r>
            <a:r>
              <a:rPr lang="en-US" dirty="0" err="1">
                <a:solidFill>
                  <a:srgbClr val="B79106"/>
                </a:solidFill>
                <a:effectLst/>
              </a:rPr>
              <a:t>mfrow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c(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000C3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))</a:t>
            </a:r>
            <a:endParaRPr lang="en-US" dirty="0">
              <a:solidFill>
                <a:srgbClr val="B79106"/>
              </a:solidFill>
              <a:effectLst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h.scott</a:t>
            </a:r>
            <a:r>
              <a:rPr lang="en-US" dirty="0">
                <a:solidFill>
                  <a:srgbClr val="7B4706"/>
                </a:solidFill>
                <a:effectLst/>
              </a:rPr>
              <a:t>&lt;-</a:t>
            </a:r>
            <a:r>
              <a:rPr lang="en-US" dirty="0">
                <a:solidFill>
                  <a:srgbClr val="000000"/>
                </a:solidFill>
                <a:effectLst/>
              </a:rPr>
              <a:t>hist(waiting, </a:t>
            </a:r>
            <a:r>
              <a:rPr lang="en-US" dirty="0">
                <a:solidFill>
                  <a:srgbClr val="B79106"/>
                </a:solidFill>
                <a:effectLst/>
              </a:rPr>
              <a:t>breaks=</a:t>
            </a:r>
            <a:r>
              <a:rPr lang="en-US" dirty="0">
                <a:solidFill>
                  <a:srgbClr val="000000"/>
                </a:solidFill>
                <a:effectLst/>
              </a:rPr>
              <a:t>breaks, </a:t>
            </a:r>
            <a:r>
              <a:rPr lang="en-US" dirty="0" err="1">
                <a:solidFill>
                  <a:srgbClr val="B79106"/>
                </a:solidFill>
                <a:effectLst/>
              </a:rPr>
              <a:t>freq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r>
              <a:rPr lang="en-US" dirty="0" err="1">
                <a:solidFill>
                  <a:srgbClr val="000000"/>
                </a:solidFill>
                <a:effectLst/>
              </a:rPr>
              <a:t>FALSE,</a:t>
            </a:r>
            <a:r>
              <a:rPr lang="en-US" dirty="0" err="1">
                <a:solidFill>
                  <a:srgbClr val="B79106"/>
                </a:solidFill>
                <a:effectLst/>
              </a:rPr>
              <a:t>main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truehist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waiting,</a:t>
            </a:r>
            <a:r>
              <a:rPr lang="en-US" dirty="0" err="1">
                <a:solidFill>
                  <a:srgbClr val="B79106"/>
                </a:solidFill>
                <a:effectLst/>
              </a:rPr>
              <a:t>nbins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r>
              <a:rPr lang="en-US" dirty="0">
                <a:solidFill>
                  <a:srgbClr val="418B08"/>
                </a:solidFill>
                <a:effectLst/>
              </a:rPr>
              <a:t>"Scott"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x0=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B79106"/>
                </a:solidFill>
                <a:effectLst/>
              </a:rPr>
              <a:t>prob=</a:t>
            </a:r>
            <a:r>
              <a:rPr lang="en-US" dirty="0" err="1">
                <a:solidFill>
                  <a:srgbClr val="000000"/>
                </a:solidFill>
                <a:effectLst/>
              </a:rPr>
              <a:t>TRUE,</a:t>
            </a:r>
            <a:r>
              <a:rPr lang="en-US" dirty="0" err="1">
                <a:solidFill>
                  <a:srgbClr val="B79106"/>
                </a:solidFill>
                <a:effectLst/>
              </a:rPr>
              <a:t>col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B791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hist(waiting, </a:t>
            </a:r>
            <a:r>
              <a:rPr lang="en-US" dirty="0">
                <a:solidFill>
                  <a:srgbClr val="B79106"/>
                </a:solidFill>
                <a:effectLst/>
              </a:rPr>
              <a:t>breaks = </a:t>
            </a:r>
            <a:r>
              <a:rPr lang="en-US" dirty="0">
                <a:solidFill>
                  <a:srgbClr val="418B08"/>
                </a:solidFill>
                <a:effectLst/>
              </a:rPr>
              <a:t>"</a:t>
            </a:r>
            <a:r>
              <a:rPr lang="en-US" dirty="0" err="1">
                <a:solidFill>
                  <a:srgbClr val="418B08"/>
                </a:solidFill>
                <a:effectLst/>
              </a:rPr>
              <a:t>scott</a:t>
            </a:r>
            <a:r>
              <a:rPr lang="en-US" dirty="0">
                <a:solidFill>
                  <a:srgbClr val="418B08"/>
                </a:solidFill>
                <a:effectLst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prob=</a:t>
            </a:r>
            <a:r>
              <a:rPr lang="en-US" dirty="0" err="1">
                <a:solidFill>
                  <a:srgbClr val="000000"/>
                </a:solidFill>
                <a:effectLst/>
              </a:rPr>
              <a:t>TRUE,</a:t>
            </a:r>
            <a:r>
              <a:rPr lang="en-US" dirty="0" err="1">
                <a:solidFill>
                  <a:srgbClr val="B79106"/>
                </a:solidFill>
                <a:effectLst/>
              </a:rPr>
              <a:t>density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r>
              <a:rPr lang="en-US" dirty="0">
                <a:solidFill>
                  <a:srgbClr val="0000C3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B79106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434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waiting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geyser$waiting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#in MASS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n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length(waiting)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</a:t>
            </a:r>
            <a:r>
              <a:rPr lang="en-US" dirty="0" err="1">
                <a:solidFill>
                  <a:srgbClr val="7B4706"/>
                </a:solidFill>
                <a:effectLst/>
              </a:rPr>
              <a:t>freq</a:t>
            </a:r>
            <a:r>
              <a:rPr lang="en-US" dirty="0">
                <a:solidFill>
                  <a:srgbClr val="7B4706"/>
                </a:solidFill>
                <a:effectLst/>
              </a:rPr>
              <a:t> poly bin width using normal ref rule </a:t>
            </a:r>
            <a:r>
              <a:rPr lang="en-US" dirty="0">
                <a:solidFill>
                  <a:srgbClr val="000000"/>
                </a:solidFill>
                <a:effectLst/>
              </a:rPr>
              <a:t>h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2.15 </a:t>
            </a:r>
            <a:r>
              <a:rPr lang="en-US" dirty="0">
                <a:solidFill>
                  <a:srgbClr val="000000"/>
                </a:solidFill>
                <a:effectLst/>
              </a:rPr>
              <a:t>* </a:t>
            </a:r>
            <a:r>
              <a:rPr lang="en-US" dirty="0" err="1">
                <a:solidFill>
                  <a:srgbClr val="000000"/>
                </a:solidFill>
                <a:effectLst/>
              </a:rPr>
              <a:t>sd</a:t>
            </a:r>
            <a:r>
              <a:rPr lang="en-US" dirty="0">
                <a:solidFill>
                  <a:srgbClr val="000000"/>
                </a:solidFill>
                <a:effectLst/>
              </a:rPr>
              <a:t>(waiting) * nˆ(-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/</a:t>
            </a:r>
            <a:r>
              <a:rPr lang="en-US" dirty="0">
                <a:solidFill>
                  <a:srgbClr val="0000C3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7B4706"/>
                </a:solidFill>
                <a:effectLst/>
              </a:rPr>
              <a:t># calculate the sequence of breaks and histogram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pretty(waiting, diff(range(waiting)) / h)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brplus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c(min(</a:t>
            </a:r>
            <a:r>
              <a:rPr lang="en-US" dirty="0" err="1">
                <a:solidFill>
                  <a:srgbClr val="000000"/>
                </a:solidFill>
                <a:effectLst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</a:rPr>
              <a:t>)-h, max(</a:t>
            </a:r>
            <a:r>
              <a:rPr lang="en-US" dirty="0" err="1">
                <a:solidFill>
                  <a:srgbClr val="000000"/>
                </a:solidFill>
                <a:effectLst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</a:rPr>
              <a:t>)+h)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histg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hist(waiting, </a:t>
            </a:r>
            <a:r>
              <a:rPr lang="en-US" dirty="0">
                <a:solidFill>
                  <a:srgbClr val="B79106"/>
                </a:solidFill>
                <a:effectLst/>
              </a:rPr>
              <a:t>breaks = </a:t>
            </a:r>
            <a:r>
              <a:rPr lang="en-US" dirty="0" err="1">
                <a:solidFill>
                  <a:srgbClr val="000000"/>
                </a:solidFill>
                <a:effectLst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freq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</a:rPr>
              <a:t>FALSE,</a:t>
            </a:r>
          </a:p>
          <a:p>
            <a:r>
              <a:rPr lang="en-US" dirty="0">
                <a:solidFill>
                  <a:srgbClr val="B79106"/>
                </a:solidFill>
                <a:effectLst/>
              </a:rPr>
              <a:t>              main = </a:t>
            </a:r>
            <a:r>
              <a:rPr lang="en-US" dirty="0">
                <a:solidFill>
                  <a:srgbClr val="418B08"/>
                </a:solidFill>
                <a:effectLst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xlim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</a:rPr>
              <a:t>brplus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B79106"/>
              </a:solidFill>
              <a:effectLst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Frequency Polygon Density Estimate</a:t>
            </a:r>
          </a:p>
        </p:txBody>
      </p:sp>
    </p:spTree>
    <p:extLst>
      <p:ext uri="{BB962C8B-B14F-4D97-AF65-F5344CB8AC3E}">
        <p14:creationId xmlns:p14="http://schemas.microsoft.com/office/powerpoint/2010/main" val="20220678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14325"/>
            <a:ext cx="10637520" cy="622935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histg$mids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#density </a:t>
            </a:r>
            <a:r>
              <a:rPr lang="en-US" dirty="0" err="1">
                <a:solidFill>
                  <a:srgbClr val="7B4706"/>
                </a:solidFill>
                <a:effectLst/>
              </a:rPr>
              <a:t>est</a:t>
            </a:r>
            <a:r>
              <a:rPr lang="en-US" dirty="0">
                <a:solidFill>
                  <a:srgbClr val="7B4706"/>
                </a:solidFill>
                <a:effectLst/>
              </a:rPr>
              <a:t> at vertices of polygon </a:t>
            </a:r>
            <a:r>
              <a:rPr lang="en-US" dirty="0" err="1">
                <a:solidFill>
                  <a:srgbClr val="000000"/>
                </a:solidFill>
                <a:effectLst/>
              </a:rPr>
              <a:t>vy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histg$density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delta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diff(</a:t>
            </a:r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)[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</a:rPr>
              <a:t># h after pretty is applied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k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length(</a:t>
            </a:r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c(</a:t>
            </a:r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 - delta, </a:t>
            </a:r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[k] + delta) </a:t>
            </a:r>
            <a:r>
              <a:rPr lang="en-US" dirty="0" err="1">
                <a:solidFill>
                  <a:srgbClr val="000000"/>
                </a:solidFill>
                <a:effectLst/>
              </a:rPr>
              <a:t>vy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c(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vy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add the polygon to the histogram </a:t>
            </a:r>
            <a:r>
              <a:rPr lang="en-US" dirty="0">
                <a:solidFill>
                  <a:srgbClr val="000000"/>
                </a:solidFill>
                <a:effectLst/>
              </a:rPr>
              <a:t>polygon(</a:t>
            </a:r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vy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7B4706"/>
                </a:solidFill>
                <a:effectLst/>
              </a:rPr>
              <a:t># check estimates by numerical integration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fpoly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approxfun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vy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print(integrate(</a:t>
            </a:r>
            <a:r>
              <a:rPr lang="en-US" dirty="0" err="1">
                <a:solidFill>
                  <a:srgbClr val="000000"/>
                </a:solidFill>
                <a:effectLst/>
              </a:rPr>
              <a:t>fpoly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lower=</a:t>
            </a:r>
            <a:r>
              <a:rPr lang="en-US" dirty="0">
                <a:solidFill>
                  <a:srgbClr val="000000"/>
                </a:solidFill>
                <a:effectLst/>
              </a:rPr>
              <a:t>min(</a:t>
            </a:r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), </a:t>
            </a:r>
            <a:r>
              <a:rPr lang="en-US" dirty="0">
                <a:solidFill>
                  <a:srgbClr val="B79106"/>
                </a:solidFill>
                <a:effectLst/>
              </a:rPr>
              <a:t>upper=</a:t>
            </a:r>
            <a:r>
              <a:rPr lang="en-US" dirty="0">
                <a:solidFill>
                  <a:srgbClr val="000000"/>
                </a:solidFill>
                <a:effectLst/>
              </a:rPr>
              <a:t>max(</a:t>
            </a:r>
            <a:r>
              <a:rPr lang="en-US" dirty="0" err="1">
                <a:solidFill>
                  <a:srgbClr val="000000"/>
                </a:solidFill>
                <a:effectLst/>
              </a:rPr>
              <a:t>vx</a:t>
            </a:r>
            <a:r>
              <a:rPr lang="en-US" dirty="0">
                <a:solidFill>
                  <a:srgbClr val="000000"/>
                </a:solidFill>
                <a:effectLst/>
              </a:rPr>
              <a:t>)))</a:t>
            </a:r>
          </a:p>
          <a:p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library(ggplot2)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ggplot</a:t>
            </a:r>
            <a:r>
              <a:rPr lang="en-US" dirty="0">
                <a:solidFill>
                  <a:srgbClr val="000000"/>
                </a:solidFill>
                <a:effectLst/>
              </a:rPr>
              <a:t>(geyser, </a:t>
            </a:r>
            <a:r>
              <a:rPr lang="en-US" dirty="0" err="1">
                <a:solidFill>
                  <a:srgbClr val="000000"/>
                </a:solidFill>
                <a:effectLst/>
              </a:rPr>
              <a:t>aes</a:t>
            </a:r>
            <a:r>
              <a:rPr lang="en-US" dirty="0">
                <a:solidFill>
                  <a:srgbClr val="000000"/>
                </a:solidFill>
                <a:effectLst/>
              </a:rPr>
              <a:t>(waiting)) + </a:t>
            </a:r>
            <a:r>
              <a:rPr lang="en-US" dirty="0" err="1">
                <a:solidFill>
                  <a:srgbClr val="000000"/>
                </a:solidFill>
                <a:effectLst/>
              </a:rPr>
              <a:t>geom_freqpoly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B79106"/>
                </a:solidFill>
                <a:effectLst/>
              </a:rPr>
              <a:t>binwidth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h)</a:t>
            </a:r>
          </a:p>
          <a:p>
            <a:endParaRPr lang="en-US" dirty="0">
              <a:solidFill>
                <a:srgbClr val="7B470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50883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6007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</a:rPr>
              <a:t>library(MASS)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waiting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geyser$waiting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n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00"/>
                </a:solidFill>
                <a:effectLst/>
              </a:rPr>
              <a:t>length(waiting)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m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C3"/>
                </a:solidFill>
                <a:effectLst/>
              </a:rPr>
              <a:t>20</a:t>
            </a:r>
            <a:endParaRPr lang="en-US" sz="2400" dirty="0">
              <a:solidFill>
                <a:srgbClr val="7B4706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a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00"/>
                </a:solidFill>
                <a:effectLst/>
              </a:rPr>
              <a:t>min(waiting) - .</a:t>
            </a:r>
            <a:r>
              <a:rPr lang="en-US" sz="2400" dirty="0">
                <a:solidFill>
                  <a:srgbClr val="0000C3"/>
                </a:solidFill>
                <a:effectLst/>
              </a:rPr>
              <a:t>5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b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00"/>
                </a:solidFill>
                <a:effectLst/>
              </a:rPr>
              <a:t>max(waiting) + .</a:t>
            </a:r>
            <a:r>
              <a:rPr lang="en-US" sz="2400" dirty="0">
                <a:solidFill>
                  <a:srgbClr val="0000C3"/>
                </a:solidFill>
                <a:effectLst/>
              </a:rPr>
              <a:t>5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h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C3"/>
                </a:solidFill>
                <a:effectLst/>
              </a:rPr>
              <a:t>7.27037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delta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00"/>
                </a:solidFill>
                <a:effectLst/>
              </a:rPr>
              <a:t>h / m</a:t>
            </a:r>
          </a:p>
          <a:p>
            <a:r>
              <a:rPr lang="en-US" sz="2400" dirty="0">
                <a:solidFill>
                  <a:srgbClr val="7B4706"/>
                </a:solidFill>
                <a:effectLst/>
              </a:rPr>
              <a:t>#get the bin counts on the delta-width mesh.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</a:rPr>
              <a:t>br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00"/>
                </a:solidFill>
                <a:effectLst/>
              </a:rPr>
              <a:t>seq(a - delta*m, b + </a:t>
            </a:r>
            <a:r>
              <a:rPr lang="en-US" sz="2400" dirty="0">
                <a:solidFill>
                  <a:srgbClr val="0000C3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*delta*m, delta)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histg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00"/>
                </a:solidFill>
                <a:effectLst/>
              </a:rPr>
              <a:t>hist(waiting, </a:t>
            </a:r>
            <a:r>
              <a:rPr lang="en-US" sz="2400" dirty="0">
                <a:solidFill>
                  <a:srgbClr val="B79106"/>
                </a:solidFill>
                <a:effectLst/>
              </a:rPr>
              <a:t>breaks =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br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B79106"/>
                </a:solidFill>
                <a:effectLst/>
              </a:rPr>
              <a:t>plot = </a:t>
            </a:r>
            <a:r>
              <a:rPr lang="en-US" sz="2400" dirty="0">
                <a:solidFill>
                  <a:srgbClr val="000000"/>
                </a:solidFill>
                <a:effectLst/>
              </a:rPr>
              <a:t>FALSE)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nk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histg$counts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K </a:t>
            </a:r>
            <a:r>
              <a:rPr lang="en-US" sz="2400" dirty="0">
                <a:solidFill>
                  <a:srgbClr val="7B4706"/>
                </a:solidFill>
                <a:effectLst/>
              </a:rPr>
              <a:t>&lt;- </a:t>
            </a:r>
            <a:r>
              <a:rPr lang="en-US" sz="2400" dirty="0">
                <a:solidFill>
                  <a:srgbClr val="000000"/>
                </a:solidFill>
                <a:effectLst/>
              </a:rPr>
              <a:t>abs((</a:t>
            </a:r>
            <a:r>
              <a:rPr lang="en-US" sz="2400" dirty="0">
                <a:solidFill>
                  <a:srgbClr val="0000C3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-m):(m</a:t>
            </a:r>
            <a:r>
              <a:rPr lang="en-US" sz="2400" dirty="0">
                <a:solidFill>
                  <a:srgbClr val="0000C3"/>
                </a:solidFill>
                <a:effectLst/>
              </a:rPr>
              <a:t>-1</a:t>
            </a:r>
            <a:r>
              <a:rPr lang="en-US" sz="2400" dirty="0">
                <a:solidFill>
                  <a:srgbClr val="000000"/>
                </a:solidFill>
                <a:effectLst/>
              </a:rPr>
              <a:t>))</a:t>
            </a:r>
          </a:p>
          <a:p>
            <a:endParaRPr lang="en-US" sz="2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6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Shifted Histogram (ASH)</a:t>
            </a:r>
          </a:p>
        </p:txBody>
      </p:sp>
    </p:spTree>
    <p:extLst>
      <p:ext uri="{BB962C8B-B14F-4D97-AF65-F5344CB8AC3E}">
        <p14:creationId xmlns:p14="http://schemas.microsoft.com/office/powerpoint/2010/main" val="10586690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510"/>
            <a:ext cx="10515600" cy="552545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</a:rPr>
              <a:t>fhat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(x) {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locate the leftmost interval containing x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max(which(x &gt; </a:t>
            </a:r>
            <a:r>
              <a:rPr lang="en-US" dirty="0" err="1">
                <a:solidFill>
                  <a:srgbClr val="000000"/>
                </a:solidFill>
                <a:effectLst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k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- m +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):(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+ m -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get the 2m-1 bin counts centered at x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vk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nk</a:t>
            </a:r>
            <a:r>
              <a:rPr lang="en-US" dirty="0">
                <a:solidFill>
                  <a:srgbClr val="000000"/>
                </a:solidFill>
                <a:effectLst/>
              </a:rPr>
              <a:t>[k]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sum((</a:t>
            </a:r>
            <a:r>
              <a:rPr lang="en-US" dirty="0">
                <a:solidFill>
                  <a:srgbClr val="0000C3"/>
                </a:solidFill>
                <a:effectLst/>
              </a:rPr>
              <a:t>1 </a:t>
            </a:r>
            <a:r>
              <a:rPr lang="en-US" dirty="0">
                <a:solidFill>
                  <a:srgbClr val="000000"/>
                </a:solidFill>
                <a:effectLst/>
              </a:rPr>
              <a:t>- K / m) * </a:t>
            </a:r>
            <a:r>
              <a:rPr lang="en-US" dirty="0" err="1">
                <a:solidFill>
                  <a:srgbClr val="000000"/>
                </a:solidFill>
                <a:effectLst/>
              </a:rPr>
              <a:t>vk</a:t>
            </a:r>
            <a:r>
              <a:rPr lang="en-US" dirty="0">
                <a:solidFill>
                  <a:srgbClr val="000000"/>
                </a:solidFill>
                <a:effectLst/>
              </a:rPr>
              <a:t>) / (n * h) </a:t>
            </a:r>
            <a:r>
              <a:rPr lang="en-US" dirty="0">
                <a:solidFill>
                  <a:srgbClr val="7B4706"/>
                </a:solidFill>
                <a:effectLst/>
              </a:rPr>
              <a:t>#</a:t>
            </a:r>
            <a:r>
              <a:rPr lang="en-US" dirty="0" err="1">
                <a:solidFill>
                  <a:srgbClr val="7B4706"/>
                </a:solidFill>
                <a:effectLst/>
              </a:rPr>
              <a:t>f.hat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density can be computed at any points in range of data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z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as.matrix</a:t>
            </a:r>
            <a:r>
              <a:rPr lang="en-US" dirty="0">
                <a:solidFill>
                  <a:srgbClr val="000000"/>
                </a:solidFill>
                <a:effectLst/>
              </a:rPr>
              <a:t>(seq(a, b + h, .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))</a:t>
            </a:r>
            <a:endParaRPr lang="en-US" dirty="0">
              <a:solidFill>
                <a:srgbClr val="7B4706"/>
              </a:solidFill>
              <a:effectLst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f.ash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apply(z,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fhat</a:t>
            </a:r>
            <a:r>
              <a:rPr lang="en-US" dirty="0">
                <a:solidFill>
                  <a:srgbClr val="000000"/>
                </a:solidFill>
                <a:effectLst/>
              </a:rPr>
              <a:t>) </a:t>
            </a:r>
            <a:r>
              <a:rPr lang="en-US" dirty="0">
                <a:solidFill>
                  <a:srgbClr val="7B4706"/>
                </a:solidFill>
                <a:effectLst/>
              </a:rPr>
              <a:t>#density estimates at </a:t>
            </a:r>
            <a:r>
              <a:rPr lang="en-US" dirty="0" err="1">
                <a:solidFill>
                  <a:srgbClr val="7B4706"/>
                </a:solidFill>
                <a:effectLst/>
              </a:rPr>
              <a:t>midptta</a:t>
            </a:r>
            <a:r>
              <a:rPr lang="en-US" dirty="0">
                <a:solidFill>
                  <a:srgbClr val="7B4706"/>
                </a:solidFill>
                <a:effectLst/>
              </a:rPr>
              <a:t> s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plot ASH density estimate over histogram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br2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seq(a, b + h, h)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hist(waiting, </a:t>
            </a:r>
            <a:r>
              <a:rPr lang="en-US" dirty="0">
                <a:solidFill>
                  <a:srgbClr val="B79106"/>
                </a:solidFill>
                <a:effectLst/>
              </a:rPr>
              <a:t>breaks = </a:t>
            </a:r>
            <a:r>
              <a:rPr lang="en-US" dirty="0">
                <a:solidFill>
                  <a:srgbClr val="000000"/>
                </a:solidFill>
                <a:effectLst/>
              </a:rPr>
              <a:t>br2, </a:t>
            </a:r>
            <a:r>
              <a:rPr lang="en-US" dirty="0" err="1">
                <a:solidFill>
                  <a:srgbClr val="B79106"/>
                </a:solidFill>
                <a:effectLst/>
              </a:rPr>
              <a:t>freq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</a:rPr>
              <a:t>FALSE,</a:t>
            </a:r>
          </a:p>
          <a:p>
            <a:r>
              <a:rPr lang="en-US" dirty="0">
                <a:solidFill>
                  <a:srgbClr val="B79106"/>
                </a:solidFill>
                <a:effectLst/>
              </a:rPr>
              <a:t>     main = </a:t>
            </a:r>
            <a:r>
              <a:rPr lang="en-US" dirty="0">
                <a:solidFill>
                  <a:srgbClr val="418B08"/>
                </a:solidFill>
                <a:effectLst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ylim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</a:rPr>
              <a:t>c(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, max(</a:t>
            </a:r>
            <a:r>
              <a:rPr lang="en-US" dirty="0" err="1">
                <a:solidFill>
                  <a:srgbClr val="000000"/>
                </a:solidFill>
                <a:effectLst/>
              </a:rPr>
              <a:t>f.ash</a:t>
            </a:r>
            <a:r>
              <a:rPr lang="en-US" dirty="0">
                <a:solidFill>
                  <a:srgbClr val="000000"/>
                </a:solidFill>
                <a:effectLst/>
              </a:rPr>
              <a:t>)))</a:t>
            </a:r>
            <a:endParaRPr lang="en-US" dirty="0">
              <a:solidFill>
                <a:srgbClr val="B79106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lines(z, </a:t>
            </a:r>
            <a:r>
              <a:rPr lang="en-US" dirty="0" err="1">
                <a:solidFill>
                  <a:srgbClr val="000000"/>
                </a:solidFill>
                <a:effectLst/>
              </a:rPr>
              <a:t>f.ash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xlab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418B08"/>
                </a:solidFill>
                <a:effectLst/>
              </a:rPr>
              <a:t>"waiting"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dirty="0">
              <a:solidFill>
                <a:srgbClr val="7B470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47198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540"/>
            <a:ext cx="10515600" cy="57721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library(MASS)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waiting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geyser$waiting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n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length(waiting)</a:t>
            </a:r>
          </a:p>
          <a:p>
            <a:r>
              <a:rPr lang="en-US" dirty="0">
                <a:solidFill>
                  <a:srgbClr val="000000"/>
                </a:solidFill>
              </a:rPr>
              <a:t># </a:t>
            </a:r>
            <a:r>
              <a:rPr lang="en-US" dirty="0">
                <a:solidFill>
                  <a:srgbClr val="000000"/>
                </a:solidFill>
                <a:effectLst/>
              </a:rPr>
              <a:t>If the true density is not unimodal: h1.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h1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1.06 </a:t>
            </a:r>
            <a:r>
              <a:rPr lang="en-US" dirty="0">
                <a:solidFill>
                  <a:srgbClr val="000000"/>
                </a:solidFill>
                <a:effectLst/>
              </a:rPr>
              <a:t>* </a:t>
            </a:r>
            <a:r>
              <a:rPr lang="en-US" dirty="0" err="1">
                <a:solidFill>
                  <a:srgbClr val="000000"/>
                </a:solidFill>
                <a:effectLst/>
              </a:rPr>
              <a:t>sd</a:t>
            </a:r>
            <a:r>
              <a:rPr lang="en-US" dirty="0">
                <a:solidFill>
                  <a:srgbClr val="000000"/>
                </a:solidFill>
                <a:effectLst/>
              </a:rPr>
              <a:t>(waiting) * nˆ(-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/</a:t>
            </a:r>
            <a:r>
              <a:rPr lang="en-US" dirty="0">
                <a:solidFill>
                  <a:srgbClr val="0000C3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# better estimate.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h2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0000C3"/>
                </a:solidFill>
                <a:effectLst/>
              </a:rPr>
              <a:t>9 </a:t>
            </a:r>
            <a:r>
              <a:rPr lang="en-US" dirty="0">
                <a:solidFill>
                  <a:srgbClr val="000000"/>
                </a:solidFill>
                <a:effectLst/>
              </a:rPr>
              <a:t>* min(c(IQR(waiting)/</a:t>
            </a:r>
            <a:r>
              <a:rPr lang="en-US" dirty="0">
                <a:solidFill>
                  <a:srgbClr val="0000C3"/>
                </a:solidFill>
                <a:effectLst/>
              </a:rPr>
              <a:t>1.34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               </a:t>
            </a:r>
            <a:r>
              <a:rPr lang="en-US" dirty="0" err="1">
                <a:solidFill>
                  <a:srgbClr val="000000"/>
                </a:solidFill>
                <a:effectLst/>
              </a:rPr>
              <a:t>sd</a:t>
            </a:r>
            <a:r>
              <a:rPr lang="en-US" dirty="0">
                <a:solidFill>
                  <a:srgbClr val="000000"/>
                </a:solidFill>
                <a:effectLst/>
              </a:rPr>
              <a:t>(waiting))) * nˆ(-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/</a:t>
            </a:r>
            <a:r>
              <a:rPr lang="en-US" dirty="0">
                <a:solidFill>
                  <a:srgbClr val="0000C3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dirty="0"/>
          </a:p>
          <a:p>
            <a:r>
              <a:rPr lang="en-US" dirty="0">
                <a:effectLst/>
              </a:rPr>
              <a:t>par(</a:t>
            </a:r>
            <a:r>
              <a:rPr lang="en-US" dirty="0" err="1">
                <a:effectLst/>
              </a:rPr>
              <a:t>mfrow</a:t>
            </a:r>
            <a:r>
              <a:rPr lang="en-US" dirty="0">
                <a:effectLst/>
              </a:rPr>
              <a:t> = c(2, 2))</a:t>
            </a:r>
          </a:p>
          <a:p>
            <a:r>
              <a:rPr lang="en-US" dirty="0">
                <a:effectLst/>
              </a:rPr>
              <a:t>plot(density(</a:t>
            </a:r>
            <a:r>
              <a:rPr lang="en-US" dirty="0" err="1">
                <a:effectLst/>
              </a:rPr>
              <a:t>precip</a:t>
            </a:r>
            <a:r>
              <a:rPr lang="en-US" dirty="0">
                <a:effectLst/>
              </a:rPr>
              <a:t>)) #default Gaussian (h0)</a:t>
            </a:r>
          </a:p>
          <a:p>
            <a:r>
              <a:rPr lang="en-US" dirty="0">
                <a:effectLst/>
              </a:rPr>
              <a:t>plot(density(</a:t>
            </a:r>
            <a:r>
              <a:rPr lang="en-US" dirty="0" err="1">
                <a:effectLst/>
              </a:rPr>
              <a:t>precip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bw</a:t>
            </a:r>
            <a:r>
              <a:rPr lang="en-US" dirty="0">
                <a:effectLst/>
              </a:rPr>
              <a:t> = h1)) #Gaussian, bandwidth h1</a:t>
            </a:r>
          </a:p>
          <a:p>
            <a:r>
              <a:rPr lang="en-US" dirty="0">
                <a:effectLst/>
              </a:rPr>
              <a:t>plot(density(</a:t>
            </a:r>
            <a:r>
              <a:rPr lang="en-US" dirty="0" err="1">
                <a:effectLst/>
              </a:rPr>
              <a:t>precip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bw</a:t>
            </a:r>
            <a:r>
              <a:rPr lang="en-US" dirty="0">
                <a:effectLst/>
              </a:rPr>
              <a:t> = h2)) #Gaussian, bandwidth h2</a:t>
            </a:r>
          </a:p>
          <a:p>
            <a:r>
              <a:rPr lang="en-US" dirty="0">
                <a:effectLst/>
              </a:rPr>
              <a:t>plot(density(</a:t>
            </a:r>
            <a:r>
              <a:rPr lang="en-US" dirty="0" err="1">
                <a:effectLst/>
              </a:rPr>
              <a:t>precip</a:t>
            </a:r>
            <a:r>
              <a:rPr lang="en-US" dirty="0">
                <a:effectLst/>
              </a:rPr>
              <a:t>, kernel = "cosine"))</a:t>
            </a:r>
          </a:p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6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Kernel Density Estimation -- Gaussian</a:t>
            </a:r>
          </a:p>
        </p:txBody>
      </p:sp>
    </p:spTree>
    <p:extLst>
      <p:ext uri="{BB962C8B-B14F-4D97-AF65-F5344CB8AC3E}">
        <p14:creationId xmlns:p14="http://schemas.microsoft.com/office/powerpoint/2010/main" val="397128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# estimate density for new points.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d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density(</a:t>
            </a:r>
            <a:r>
              <a:rPr lang="en-US" dirty="0" err="1">
                <a:solidFill>
                  <a:srgbClr val="000000"/>
                </a:solidFill>
                <a:effectLst/>
              </a:rPr>
              <a:t>precip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xnew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seq(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70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approx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d$x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d$y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xout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</a:rPr>
              <a:t>xnew</a:t>
            </a:r>
            <a:r>
              <a:rPr lang="en-US" dirty="0">
                <a:solidFill>
                  <a:srgbClr val="000000"/>
                </a:solidFill>
                <a:effectLst/>
              </a:rPr>
              <a:t>) </a:t>
            </a:r>
            <a:r>
              <a:rPr lang="en-US" dirty="0">
                <a:solidFill>
                  <a:srgbClr val="7B4706"/>
                </a:solidFill>
                <a:effectLst/>
              </a:rPr>
              <a:t># see ?approx.</a:t>
            </a:r>
          </a:p>
          <a:p>
            <a:r>
              <a:rPr lang="en-US" dirty="0">
                <a:highlight>
                  <a:srgbClr val="FFFF00"/>
                </a:highlight>
              </a:rPr>
              <a:t>OR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fhat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approxfun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d$x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d$y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fhat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xnew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77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540"/>
            <a:ext cx="10515600" cy="57721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x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rexp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C3"/>
                </a:solidFill>
                <a:effectLst/>
              </a:rPr>
              <a:t>1000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xx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c(x, -x)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g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density(xx, </a:t>
            </a:r>
            <a:r>
              <a:rPr lang="en-US" dirty="0" err="1">
                <a:solidFill>
                  <a:srgbClr val="B79106"/>
                </a:solidFill>
                <a:effectLst/>
              </a:rPr>
              <a:t>bw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</a:rPr>
              <a:t>bw.nrd0(x))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a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seq(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6</a:t>
            </a:r>
            <a:r>
              <a:rPr lang="en-US" dirty="0">
                <a:solidFill>
                  <a:srgbClr val="000000"/>
                </a:solidFill>
                <a:effectLst/>
              </a:rPr>
              <a:t>, .</a:t>
            </a:r>
            <a:r>
              <a:rPr lang="en-US" dirty="0">
                <a:solidFill>
                  <a:srgbClr val="0000C3"/>
                </a:solidFill>
                <a:effectLst/>
              </a:rPr>
              <a:t>01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ghat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approx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g$x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g$y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xout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</a:rPr>
              <a:t>a)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fhat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2 </a:t>
            </a:r>
            <a:r>
              <a:rPr lang="en-US" dirty="0">
                <a:solidFill>
                  <a:srgbClr val="000000"/>
                </a:solidFill>
                <a:effectLst/>
              </a:rPr>
              <a:t>* </a:t>
            </a:r>
            <a:r>
              <a:rPr lang="en-US" dirty="0" err="1">
                <a:solidFill>
                  <a:srgbClr val="000000"/>
                </a:solidFill>
                <a:effectLst/>
              </a:rPr>
              <a:t>ghat$y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# density estimate along a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bw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paste(</a:t>
            </a:r>
            <a:r>
              <a:rPr lang="en-US" dirty="0">
                <a:solidFill>
                  <a:srgbClr val="418B08"/>
                </a:solidFill>
                <a:effectLst/>
              </a:rPr>
              <a:t>"Bandwidth = "</a:t>
            </a:r>
            <a:r>
              <a:rPr lang="en-US" dirty="0">
                <a:solidFill>
                  <a:srgbClr val="000000"/>
                </a:solidFill>
                <a:effectLst/>
              </a:rPr>
              <a:t>, round(</a:t>
            </a:r>
            <a:r>
              <a:rPr lang="en-US" dirty="0" err="1">
                <a:solidFill>
                  <a:srgbClr val="000000"/>
                </a:solidFill>
                <a:effectLst/>
              </a:rPr>
              <a:t>g$bw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plot(a, </a:t>
            </a:r>
            <a:r>
              <a:rPr lang="en-US" dirty="0" err="1">
                <a:solidFill>
                  <a:srgbClr val="000000"/>
                </a:solidFill>
                <a:effectLst/>
              </a:rPr>
              <a:t>fhat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type=</a:t>
            </a:r>
            <a:r>
              <a:rPr lang="en-US" dirty="0">
                <a:solidFill>
                  <a:srgbClr val="418B08"/>
                </a:solidFill>
                <a:effectLst/>
              </a:rPr>
              <a:t>"l"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xlim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c(-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6</a:t>
            </a:r>
            <a:r>
              <a:rPr lang="en-US" dirty="0">
                <a:solidFill>
                  <a:srgbClr val="000000"/>
                </a:solidFill>
                <a:effectLst/>
              </a:rPr>
              <a:t>), </a:t>
            </a:r>
            <a:r>
              <a:rPr lang="en-US" dirty="0" err="1">
                <a:solidFill>
                  <a:srgbClr val="B79106"/>
                </a:solidFill>
                <a:effectLst/>
              </a:rPr>
              <a:t>ylim</a:t>
            </a:r>
            <a:r>
              <a:rPr lang="en-US" dirty="0">
                <a:solidFill>
                  <a:srgbClr val="B79106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c(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),</a:t>
            </a:r>
          </a:p>
          <a:p>
            <a:r>
              <a:rPr lang="en-US" dirty="0">
                <a:solidFill>
                  <a:srgbClr val="B79106"/>
                </a:solidFill>
                <a:effectLst/>
              </a:rPr>
              <a:t>main = </a:t>
            </a:r>
            <a:r>
              <a:rPr lang="en-US" dirty="0">
                <a:solidFill>
                  <a:srgbClr val="418B08"/>
                </a:solidFill>
                <a:effectLst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xlab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</a:rPr>
              <a:t>bw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B79106"/>
                </a:solidFill>
                <a:effectLst/>
              </a:rPr>
              <a:t>ylab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418B08"/>
                </a:solidFill>
                <a:effectLst/>
              </a:rPr>
              <a:t>"Density"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B79106"/>
              </a:solidFill>
              <a:effectLst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abline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B79106"/>
                </a:solidFill>
                <a:effectLst/>
              </a:rPr>
              <a:t>v = 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 add the true density to compare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y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seq(.</a:t>
            </a:r>
            <a:r>
              <a:rPr lang="en-US" dirty="0">
                <a:solidFill>
                  <a:srgbClr val="0000C3"/>
                </a:solidFill>
                <a:effectLst/>
              </a:rPr>
              <a:t>001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0000C3"/>
                </a:solidFill>
                <a:effectLst/>
              </a:rPr>
              <a:t>6</a:t>
            </a:r>
            <a:r>
              <a:rPr lang="en-US" dirty="0">
                <a:solidFill>
                  <a:srgbClr val="000000"/>
                </a:solidFill>
                <a:effectLst/>
              </a:rPr>
              <a:t>, .</a:t>
            </a:r>
            <a:r>
              <a:rPr lang="en-US" dirty="0">
                <a:solidFill>
                  <a:srgbClr val="0000C3"/>
                </a:solidFill>
                <a:effectLst/>
              </a:rPr>
              <a:t>01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lines(y, </a:t>
            </a:r>
            <a:r>
              <a:rPr lang="en-US" dirty="0" err="1">
                <a:solidFill>
                  <a:srgbClr val="000000"/>
                </a:solidFill>
                <a:effectLst/>
              </a:rPr>
              <a:t>dexp</a:t>
            </a:r>
            <a:r>
              <a:rPr lang="en-US" dirty="0">
                <a:solidFill>
                  <a:srgbClr val="000000"/>
                </a:solidFill>
                <a:effectLst/>
              </a:rPr>
              <a:t>(y,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), </a:t>
            </a:r>
            <a:r>
              <a:rPr lang="en-US" dirty="0" err="1">
                <a:solidFill>
                  <a:srgbClr val="B79106"/>
                </a:solidFill>
                <a:effectLst/>
              </a:rPr>
              <a:t>lty</a:t>
            </a:r>
            <a:r>
              <a:rPr lang="en-US" dirty="0">
                <a:solidFill>
                  <a:srgbClr val="B79106"/>
                </a:solidFill>
                <a:effectLst/>
              </a:rPr>
              <a:t> = 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6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Kernel Density Estimation -- Exponential</a:t>
            </a:r>
          </a:p>
        </p:txBody>
      </p:sp>
    </p:spTree>
    <p:extLst>
      <p:ext uri="{BB962C8B-B14F-4D97-AF65-F5344CB8AC3E}">
        <p14:creationId xmlns:p14="http://schemas.microsoft.com/office/powerpoint/2010/main" val="26800930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163"/>
            <a:ext cx="10515600" cy="608885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f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(y, a, n) 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aˆ</a:t>
            </a:r>
            <a:r>
              <a:rPr lang="en-US" dirty="0">
                <a:solidFill>
                  <a:srgbClr val="0000C3"/>
                </a:solidFill>
                <a:effectLst/>
              </a:rPr>
              <a:t>2 </a:t>
            </a:r>
            <a:r>
              <a:rPr lang="en-US" dirty="0">
                <a:solidFill>
                  <a:srgbClr val="000000"/>
                </a:solidFill>
                <a:effectLst/>
              </a:rPr>
              <a:t>+ yˆ</a:t>
            </a:r>
            <a:r>
              <a:rPr lang="en-US" dirty="0">
                <a:solidFill>
                  <a:srgbClr val="0000C3"/>
                </a:solidFill>
                <a:effectLst/>
              </a:rPr>
              <a:t>2 </a:t>
            </a:r>
            <a:r>
              <a:rPr lang="en-US" dirty="0">
                <a:solidFill>
                  <a:srgbClr val="000000"/>
                </a:solidFill>
                <a:effectLst/>
              </a:rPr>
              <a:t>+ 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*a*y/(n</a:t>
            </a:r>
            <a:r>
              <a:rPr lang="en-US" dirty="0">
                <a:solidFill>
                  <a:srgbClr val="0000C3"/>
                </a:solidFill>
                <a:effectLst/>
              </a:rPr>
              <a:t>-1</a:t>
            </a:r>
            <a:r>
              <a:rPr lang="en-US" dirty="0">
                <a:solidFill>
                  <a:srgbClr val="000000"/>
                </a:solidFill>
                <a:effectLst/>
              </a:rPr>
              <a:t>) - (n</a:t>
            </a:r>
            <a:r>
              <a:rPr lang="en-US" dirty="0">
                <a:solidFill>
                  <a:srgbClr val="0000C3"/>
                </a:solidFill>
                <a:effectLst/>
              </a:rPr>
              <a:t>-2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a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0.5</a:t>
            </a:r>
            <a:r>
              <a:rPr lang="en-US" dirty="0">
                <a:solidFill>
                  <a:srgbClr val="000000"/>
                </a:solidFill>
                <a:effectLst/>
              </a:rPr>
              <a:t>; n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20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b0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; b1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*n</a:t>
            </a:r>
          </a:p>
          <a:p>
            <a:r>
              <a:rPr lang="en-US" dirty="0">
                <a:solidFill>
                  <a:srgbClr val="7B4706"/>
                </a:solidFill>
                <a:effectLst/>
              </a:rPr>
              <a:t>#solve using bisection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it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eps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.Machine$double.epsˆ</a:t>
            </a:r>
            <a:r>
              <a:rPr lang="en-US" dirty="0">
                <a:solidFill>
                  <a:srgbClr val="0000C3"/>
                </a:solidFill>
                <a:effectLst/>
              </a:rPr>
              <a:t>0.25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r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seq(b0, b1, </a:t>
            </a:r>
            <a:r>
              <a:rPr lang="en-US" dirty="0">
                <a:solidFill>
                  <a:srgbClr val="B79106"/>
                </a:solidFill>
                <a:effectLst/>
              </a:rPr>
              <a:t>length=</a:t>
            </a:r>
            <a:r>
              <a:rPr lang="en-US" dirty="0">
                <a:solidFill>
                  <a:srgbClr val="0000C3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y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c(f(r[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], a, n), f(r[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], a, n), f(r[</a:t>
            </a:r>
            <a:r>
              <a:rPr lang="en-US" dirty="0">
                <a:solidFill>
                  <a:srgbClr val="0000C3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], a, n)) </a:t>
            </a:r>
            <a:r>
              <a:rPr lang="en-US" dirty="0">
                <a:solidFill>
                  <a:srgbClr val="1A3774"/>
                </a:solidFill>
                <a:effectLst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</a:rPr>
              <a:t>(y[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 * y[</a:t>
            </a:r>
            <a:r>
              <a:rPr lang="en-US" dirty="0">
                <a:solidFill>
                  <a:srgbClr val="0000C3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] &gt; 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   stop(</a:t>
            </a:r>
            <a:r>
              <a:rPr lang="en-US" dirty="0">
                <a:solidFill>
                  <a:srgbClr val="418B08"/>
                </a:solidFill>
                <a:effectLst/>
              </a:rPr>
              <a:t>"f does not have opposite sign at endpoints"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1A3774"/>
                </a:solidFill>
                <a:effectLst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</a:rPr>
              <a:t>(it &lt; </a:t>
            </a:r>
            <a:r>
              <a:rPr lang="en-US" dirty="0">
                <a:solidFill>
                  <a:srgbClr val="0000C3"/>
                </a:solidFill>
                <a:effectLst/>
              </a:rPr>
              <a:t>1000 </a:t>
            </a:r>
            <a:r>
              <a:rPr lang="en-US" dirty="0">
                <a:solidFill>
                  <a:srgbClr val="000000"/>
                </a:solidFill>
                <a:effectLst/>
              </a:rPr>
              <a:t>&amp; abs(y[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]) &gt; eps) 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it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it + 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1A3774"/>
                </a:solidFill>
                <a:effectLst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</a:rPr>
              <a:t>(y[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]*y[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 &lt; 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) { r[</a:t>
            </a:r>
            <a:r>
              <a:rPr lang="en-US" dirty="0">
                <a:solidFill>
                  <a:srgbClr val="0000C3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r[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]; y[</a:t>
            </a:r>
            <a:r>
              <a:rPr lang="en-US" dirty="0">
                <a:solidFill>
                  <a:srgbClr val="0000C3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y[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]}</a:t>
            </a:r>
          </a:p>
          <a:p>
            <a:r>
              <a:rPr lang="en-US" dirty="0">
                <a:solidFill>
                  <a:srgbClr val="1A3774"/>
                </a:solidFill>
                <a:effectLst/>
              </a:rPr>
              <a:t>else </a:t>
            </a:r>
            <a:r>
              <a:rPr lang="en-US" dirty="0">
                <a:solidFill>
                  <a:srgbClr val="000000"/>
                </a:solidFill>
                <a:effectLst/>
              </a:rPr>
              <a:t>{ r[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r[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]; y[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y[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 } r[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(r[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 + r[</a:t>
            </a:r>
            <a:r>
              <a:rPr lang="en-US" dirty="0">
                <a:solidFill>
                  <a:srgbClr val="0000C3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]) / 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y[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00"/>
                </a:solidFill>
                <a:effectLst/>
              </a:rPr>
              <a:t>f(r[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], </a:t>
            </a:r>
            <a:r>
              <a:rPr lang="en-US" dirty="0">
                <a:solidFill>
                  <a:srgbClr val="B79106"/>
                </a:solidFill>
                <a:effectLst/>
              </a:rPr>
              <a:t>a=</a:t>
            </a:r>
            <a:r>
              <a:rPr lang="en-US" dirty="0">
                <a:solidFill>
                  <a:srgbClr val="000000"/>
                </a:solidFill>
                <a:effectLst/>
              </a:rPr>
              <a:t>a, </a:t>
            </a:r>
            <a:r>
              <a:rPr lang="en-US" dirty="0">
                <a:solidFill>
                  <a:srgbClr val="B79106"/>
                </a:solidFill>
                <a:effectLst/>
              </a:rPr>
              <a:t>n=</a:t>
            </a:r>
            <a:r>
              <a:rPr lang="en-US" dirty="0">
                <a:solidFill>
                  <a:srgbClr val="000000"/>
                </a:solidFill>
                <a:effectLst/>
              </a:rPr>
              <a:t>n) print(c(r[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], y[</a:t>
            </a:r>
            <a:r>
              <a:rPr lang="en-US" dirty="0">
                <a:solidFill>
                  <a:srgbClr val="0000C3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], y[</a:t>
            </a:r>
            <a:r>
              <a:rPr lang="en-US" dirty="0">
                <a:solidFill>
                  <a:srgbClr val="0000C3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]-y[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]))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endParaRPr lang="en-US" dirty="0">
              <a:solidFill>
                <a:srgbClr val="418B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04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Bisection Method</a:t>
            </a:r>
          </a:p>
        </p:txBody>
      </p:sp>
    </p:spTree>
    <p:extLst>
      <p:ext uri="{BB962C8B-B14F-4D97-AF65-F5344CB8AC3E}">
        <p14:creationId xmlns:p14="http://schemas.microsoft.com/office/powerpoint/2010/main" val="3812138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46AC07-3556-4F2A-BF28-078277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a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0.5</a:t>
            </a:r>
            <a:r>
              <a:rPr lang="en-US" dirty="0">
                <a:solidFill>
                  <a:srgbClr val="000000"/>
                </a:solidFill>
                <a:effectLst/>
              </a:rPr>
              <a:t>; n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>
                <a:solidFill>
                  <a:srgbClr val="0000C3"/>
                </a:solidFill>
                <a:effectLst/>
              </a:rPr>
              <a:t>20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out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uniroot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(y){ aˆ</a:t>
            </a:r>
            <a:r>
              <a:rPr lang="en-US" dirty="0">
                <a:solidFill>
                  <a:srgbClr val="0000C3"/>
                </a:solidFill>
                <a:effectLst/>
              </a:rPr>
              <a:t>2 </a:t>
            </a:r>
            <a:r>
              <a:rPr lang="en-US" dirty="0">
                <a:solidFill>
                  <a:srgbClr val="000000"/>
                </a:solidFill>
                <a:effectLst/>
              </a:rPr>
              <a:t>+ yˆ</a:t>
            </a:r>
            <a:r>
              <a:rPr lang="en-US" dirty="0">
                <a:solidFill>
                  <a:srgbClr val="0000C3"/>
                </a:solidFill>
                <a:effectLst/>
              </a:rPr>
              <a:t>2 </a:t>
            </a:r>
            <a:r>
              <a:rPr lang="en-US" dirty="0">
                <a:solidFill>
                  <a:srgbClr val="000000"/>
                </a:solidFill>
                <a:effectLst/>
              </a:rPr>
              <a:t>+ 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*a*y/(n</a:t>
            </a:r>
            <a:r>
              <a:rPr lang="en-US" dirty="0">
                <a:solidFill>
                  <a:srgbClr val="0000C3"/>
                </a:solidFill>
                <a:effectLst/>
              </a:rPr>
              <a:t>-1</a:t>
            </a:r>
            <a:r>
              <a:rPr lang="en-US" dirty="0">
                <a:solidFill>
                  <a:srgbClr val="000000"/>
                </a:solidFill>
                <a:effectLst/>
              </a:rPr>
              <a:t>) - (n</a:t>
            </a:r>
            <a:r>
              <a:rPr lang="en-US" dirty="0">
                <a:solidFill>
                  <a:srgbClr val="0000C3"/>
                </a:solidFill>
                <a:effectLst/>
              </a:rPr>
              <a:t>-2</a:t>
            </a:r>
            <a:r>
              <a:rPr lang="en-US" dirty="0">
                <a:solidFill>
                  <a:srgbClr val="000000"/>
                </a:solidFill>
                <a:effectLst/>
              </a:rPr>
              <a:t>) },</a:t>
            </a:r>
          </a:p>
          <a:p>
            <a:r>
              <a:rPr lang="en-US" dirty="0">
                <a:solidFill>
                  <a:srgbClr val="B79106"/>
                </a:solidFill>
                <a:effectLst/>
              </a:rPr>
              <a:t>  lower = </a:t>
            </a:r>
            <a:r>
              <a:rPr lang="en-US" dirty="0">
                <a:solidFill>
                  <a:srgbClr val="0000C3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upper = </a:t>
            </a:r>
            <a:r>
              <a:rPr lang="en-US" dirty="0">
                <a:solidFill>
                  <a:srgbClr val="000000"/>
                </a:solidFill>
                <a:effectLst/>
              </a:rPr>
              <a:t>n*</a:t>
            </a:r>
            <a:r>
              <a:rPr lang="en-US" dirty="0">
                <a:solidFill>
                  <a:srgbClr val="0000C3"/>
                </a:solidFill>
                <a:effectLst/>
              </a:rPr>
              <a:t>5 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B79106"/>
              </a:solidFill>
              <a:effectLst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unlist</a:t>
            </a:r>
            <a:r>
              <a:rPr lang="en-US" dirty="0">
                <a:solidFill>
                  <a:srgbClr val="000000"/>
                </a:solidFill>
                <a:effectLst/>
              </a:rPr>
              <a:t>(out)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</a:rPr>
              <a:t>out </a:t>
            </a:r>
            <a:r>
              <a:rPr lang="en-US" dirty="0">
                <a:solidFill>
                  <a:srgbClr val="7B4706"/>
                </a:solidFill>
                <a:effectLst/>
              </a:rPr>
              <a:t>&lt;- </a:t>
            </a:r>
            <a:r>
              <a:rPr lang="en-US" dirty="0" err="1">
                <a:solidFill>
                  <a:srgbClr val="000000"/>
                </a:solidFill>
                <a:effectLst/>
              </a:rPr>
              <a:t>uniroot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rgbClr val="1A3774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(y){ aˆ</a:t>
            </a:r>
            <a:r>
              <a:rPr lang="en-US" dirty="0">
                <a:solidFill>
                  <a:srgbClr val="0000C3"/>
                </a:solidFill>
                <a:effectLst/>
              </a:rPr>
              <a:t>2 </a:t>
            </a:r>
            <a:r>
              <a:rPr lang="en-US" dirty="0">
                <a:solidFill>
                  <a:srgbClr val="000000"/>
                </a:solidFill>
                <a:effectLst/>
              </a:rPr>
              <a:t>+ yˆ</a:t>
            </a:r>
            <a:r>
              <a:rPr lang="en-US" dirty="0">
                <a:solidFill>
                  <a:srgbClr val="0000C3"/>
                </a:solidFill>
                <a:effectLst/>
              </a:rPr>
              <a:t>2 </a:t>
            </a:r>
            <a:r>
              <a:rPr lang="en-US" dirty="0">
                <a:solidFill>
                  <a:srgbClr val="000000"/>
                </a:solidFill>
                <a:effectLst/>
              </a:rPr>
              <a:t>+ </a:t>
            </a:r>
            <a:r>
              <a:rPr lang="en-US" dirty="0">
                <a:solidFill>
                  <a:srgbClr val="0000C3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*a*y/(n</a:t>
            </a:r>
            <a:r>
              <a:rPr lang="en-US" dirty="0">
                <a:solidFill>
                  <a:srgbClr val="0000C3"/>
                </a:solidFill>
                <a:effectLst/>
              </a:rPr>
              <a:t>-1</a:t>
            </a:r>
            <a:r>
              <a:rPr lang="en-US" dirty="0">
                <a:solidFill>
                  <a:srgbClr val="000000"/>
                </a:solidFill>
                <a:effectLst/>
              </a:rPr>
              <a:t>) - (n</a:t>
            </a:r>
            <a:r>
              <a:rPr lang="en-US" dirty="0">
                <a:solidFill>
                  <a:srgbClr val="0000C3"/>
                </a:solidFill>
                <a:effectLst/>
              </a:rPr>
              <a:t>-2</a:t>
            </a:r>
            <a:r>
              <a:rPr lang="en-US" dirty="0">
                <a:solidFill>
                  <a:srgbClr val="000000"/>
                </a:solidFill>
                <a:effectLst/>
              </a:rPr>
              <a:t>) }, </a:t>
            </a:r>
            <a:r>
              <a:rPr lang="en-US" dirty="0">
                <a:solidFill>
                  <a:srgbClr val="B79106"/>
                </a:solidFill>
                <a:effectLst/>
              </a:rPr>
              <a:t>lower = </a:t>
            </a:r>
            <a:r>
              <a:rPr lang="en-US" dirty="0">
                <a:solidFill>
                  <a:srgbClr val="000000"/>
                </a:solidFill>
                <a:effectLst/>
              </a:rPr>
              <a:t>-n*</a:t>
            </a:r>
            <a:r>
              <a:rPr lang="en-US" dirty="0">
                <a:solidFill>
                  <a:srgbClr val="0000C3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B79106"/>
                </a:solidFill>
                <a:effectLst/>
              </a:rPr>
              <a:t>upper = </a:t>
            </a:r>
            <a:r>
              <a:rPr lang="en-US" dirty="0">
                <a:solidFill>
                  <a:srgbClr val="0000C3"/>
                </a:solidFill>
                <a:effectLst/>
              </a:rPr>
              <a:t>0 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out$root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141789-DCD7-4C8F-A627-6CC9C1E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Brent’s Method</a:t>
            </a:r>
          </a:p>
        </p:txBody>
      </p:sp>
    </p:spTree>
    <p:extLst>
      <p:ext uri="{BB962C8B-B14F-4D97-AF65-F5344CB8AC3E}">
        <p14:creationId xmlns:p14="http://schemas.microsoft.com/office/powerpoint/2010/main" val="182126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9462</Words>
  <Application>Microsoft Office PowerPoint</Application>
  <PresentationFormat>宽屏</PresentationFormat>
  <Paragraphs>908</Paragraphs>
  <Slides>109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8" baseType="lpstr">
      <vt:lpstr>等线</vt:lpstr>
      <vt:lpstr>等线 Light</vt:lpstr>
      <vt:lpstr>Arial</vt:lpstr>
      <vt:lpstr>Calibri</vt:lpstr>
      <vt:lpstr>Calibri Light</vt:lpstr>
      <vt:lpstr>Cambria Math</vt:lpstr>
      <vt:lpstr>Helvetica</vt:lpstr>
      <vt:lpstr>Wingdings</vt:lpstr>
      <vt:lpstr>Office 主题​​</vt:lpstr>
      <vt:lpstr>R Basic</vt:lpstr>
      <vt:lpstr>Basic Numerical Operation</vt:lpstr>
      <vt:lpstr>Function Apply</vt:lpstr>
      <vt:lpstr>Number Creation</vt:lpstr>
      <vt:lpstr>Random Number Generate</vt:lpstr>
      <vt:lpstr>Vector &amp; Matrix</vt:lpstr>
      <vt:lpstr>PowerPoint 演示文稿</vt:lpstr>
      <vt:lpstr>Data Indexing</vt:lpstr>
      <vt:lpstr>Data Indexing</vt:lpstr>
      <vt:lpstr>Descriptive Statistics</vt:lpstr>
      <vt:lpstr>Others</vt:lpstr>
      <vt:lpstr>Import Data</vt:lpstr>
      <vt:lpstr>Graphics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Common Probability Distribution</vt:lpstr>
      <vt:lpstr>PowerPoint 演示文稿</vt:lpstr>
      <vt:lpstr>Inverse Transform Method – Continue Case</vt:lpstr>
      <vt:lpstr>Inverse Transform Method – Continue Case</vt:lpstr>
      <vt:lpstr>Inverse Transform Method – Discrete Case</vt:lpstr>
      <vt:lpstr>Inverse Transform Method – Bernoulli</vt:lpstr>
      <vt:lpstr>Inverse Transform Method – Geometric</vt:lpstr>
      <vt:lpstr>Acceptance-Rejection Method</vt:lpstr>
      <vt:lpstr>Acceptance-Rejection Method -- Beta</vt:lpstr>
      <vt:lpstr>PowerPoint 演示文稿</vt:lpstr>
      <vt:lpstr>Transformation on Methods – Gamma &amp; Beta</vt:lpstr>
      <vt:lpstr>Transformation on Methods – Gamma &amp; Beta</vt:lpstr>
      <vt:lpstr>Sums and Mixtures</vt:lpstr>
      <vt:lpstr>Sums and Mixtures – Chi-square</vt:lpstr>
      <vt:lpstr>Sums and Mixtures – Sums of Chi-square</vt:lpstr>
      <vt:lpstr>Sums and Mixtures – Mixtures of Gamma</vt:lpstr>
      <vt:lpstr>Sums and Mixtures – Gamma</vt:lpstr>
      <vt:lpstr>Multivariate Normal Sample Generation</vt:lpstr>
      <vt:lpstr>Multivariate Normal Sample Generation</vt:lpstr>
      <vt:lpstr>Monte Carlo Integration</vt:lpstr>
      <vt:lpstr>Monte Carlo Integration</vt:lpstr>
      <vt:lpstr>Monte Carlo Integration – Normal Distribution</vt:lpstr>
      <vt:lpstr>Monte Carlo Integration – Normal Distribution</vt:lpstr>
      <vt:lpstr>Monte Carlo Integration – Normal Distribution1</vt:lpstr>
      <vt:lpstr>Monte Carlo Integration – Normal Distribution2</vt:lpstr>
      <vt:lpstr>Monte Carlo Integration – Expection &amp; Variance</vt:lpstr>
      <vt:lpstr>Monte Carlo Integration –Variance Reduction</vt:lpstr>
      <vt:lpstr>Monte Carlo Integration – Confidence Interval</vt:lpstr>
      <vt:lpstr>Monte Carlo Integration – Importance Sampling</vt:lpstr>
      <vt:lpstr>Monte Carlo Integration – Importance Sampling</vt:lpstr>
      <vt:lpstr>Monte Carlo Integration – Importance Sampling</vt:lpstr>
      <vt:lpstr>Empirical &amp; Theoretical Probabilities</vt:lpstr>
      <vt:lpstr>MC Estimation – Basic Estimation</vt:lpstr>
      <vt:lpstr>MC Estimation – Standard Error</vt:lpstr>
      <vt:lpstr>MC Estimation – Confidence Interval for Variance</vt:lpstr>
      <vt:lpstr>MC Estimation – Confidence Level</vt:lpstr>
      <vt:lpstr>MC Estimation – Confidence Level of Var1</vt:lpstr>
      <vt:lpstr>MC Estimation – Confidence Level of Var2</vt:lpstr>
      <vt:lpstr>MC Estimation – Confidence Level of Mean</vt:lpstr>
      <vt:lpstr>MC Estimation – Empirical Confidence Level</vt:lpstr>
      <vt:lpstr>MC Estimation – Type I Error Rate</vt:lpstr>
      <vt:lpstr>MC Estimation – Type I Error Rate</vt:lpstr>
      <vt:lpstr>MC Estimation – Skewness Test of Normality</vt:lpstr>
      <vt:lpstr>MC Estimation – Skewness Test of Normality</vt:lpstr>
      <vt:lpstr>PowerPoint 演示文稿</vt:lpstr>
      <vt:lpstr>MC Estimation – Power of a Test</vt:lpstr>
      <vt:lpstr>MC Estimation – Power of a Test</vt:lpstr>
      <vt:lpstr>PowerPoint 演示文稿</vt:lpstr>
      <vt:lpstr>PowerPoint 演示文稿</vt:lpstr>
      <vt:lpstr>Bootstrap – Standard Error</vt:lpstr>
      <vt:lpstr>Bootstrap – Bias</vt:lpstr>
      <vt:lpstr>Bootstrap – Bias &amp; Standard Error</vt:lpstr>
      <vt:lpstr>PowerPoint 演示文稿</vt:lpstr>
      <vt:lpstr>Bootstrap Estimate – boot Function</vt:lpstr>
      <vt:lpstr>Bootstrap Estimate of Bias of a Ratio Estimate</vt:lpstr>
      <vt:lpstr>PowerPoint 演示文稿</vt:lpstr>
      <vt:lpstr>Bootstrap – Confidence Interval for Correlation Statistic</vt:lpstr>
      <vt:lpstr>Bootstrap – t Confidence Interval</vt:lpstr>
      <vt:lpstr>PowerPoint 演示文稿</vt:lpstr>
      <vt:lpstr>PowerPoint 演示文稿</vt:lpstr>
      <vt:lpstr>Jackknife Estimates – Correlation and Bias</vt:lpstr>
      <vt:lpstr>Jackknife Estimates – Correlation and Bias</vt:lpstr>
      <vt:lpstr>Jackknife After Bootstrap – Standard Error</vt:lpstr>
      <vt:lpstr>PowerPoint 演示文稿</vt:lpstr>
      <vt:lpstr>Histogram – Sturges’ Rule</vt:lpstr>
      <vt:lpstr>PowerPoint 演示文稿</vt:lpstr>
      <vt:lpstr>Histogram – Scotts’ Rule</vt:lpstr>
      <vt:lpstr>PowerPoint 演示文稿</vt:lpstr>
      <vt:lpstr>Frequency Polygon Density Estimate</vt:lpstr>
      <vt:lpstr>PowerPoint 演示文稿</vt:lpstr>
      <vt:lpstr>Average Shifted Histogram (ASH)</vt:lpstr>
      <vt:lpstr>PowerPoint 演示文稿</vt:lpstr>
      <vt:lpstr>Kernel Density Estimation -- Gaussian</vt:lpstr>
      <vt:lpstr>PowerPoint 演示文稿</vt:lpstr>
      <vt:lpstr>Kernel Density Estimation -- Exponential</vt:lpstr>
      <vt:lpstr>Bisection Method</vt:lpstr>
      <vt:lpstr>Brent’s Method</vt:lpstr>
      <vt:lpstr>Numerical Integration</vt:lpstr>
      <vt:lpstr>MLE with mle</vt:lpstr>
      <vt:lpstr>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</dc:title>
  <dc:creator>UIC</dc:creator>
  <cp:lastModifiedBy>UIC</cp:lastModifiedBy>
  <cp:revision>67</cp:revision>
  <dcterms:created xsi:type="dcterms:W3CDTF">2023-04-08T12:52:15Z</dcterms:created>
  <dcterms:modified xsi:type="dcterms:W3CDTF">2023-06-02T01:20:55Z</dcterms:modified>
</cp:coreProperties>
</file>