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75" r:id="rId5"/>
    <p:sldId id="271" r:id="rId6"/>
    <p:sldId id="273" r:id="rId7"/>
    <p:sldId id="272" r:id="rId8"/>
    <p:sldId id="262" r:id="rId9"/>
    <p:sldId id="263" r:id="rId10"/>
    <p:sldId id="264" r:id="rId11"/>
    <p:sldId id="265" r:id="rId12"/>
    <p:sldId id="266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BAF69-EC67-404D-94B6-DDF7CFBE85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E98D4-611E-4160-8B01-C3EBF047FF2A}">
      <dgm:prSet phldrT="[Text]" custT="1"/>
      <dgm:spPr/>
      <dgm:t>
        <a:bodyPr/>
        <a:lstStyle/>
        <a:p>
          <a:r>
            <a:rPr lang="en-US" sz="2000" b="1" dirty="0"/>
            <a:t>Conventional ML</a:t>
          </a:r>
          <a:endParaRPr lang="en-US" sz="1800" b="1" dirty="0"/>
        </a:p>
      </dgm:t>
    </dgm:pt>
    <dgm:pt modelId="{4BBC75C4-1EB0-4C9D-91D4-BD01FCF42A12}" type="parTrans" cxnId="{3EE3812B-32C5-4A35-89C5-94CD442AB20F}">
      <dgm:prSet/>
      <dgm:spPr/>
      <dgm:t>
        <a:bodyPr/>
        <a:lstStyle/>
        <a:p>
          <a:endParaRPr lang="en-US"/>
        </a:p>
      </dgm:t>
    </dgm:pt>
    <dgm:pt modelId="{08010C6E-780F-49B4-879C-3254781E44D4}" type="sibTrans" cxnId="{3EE3812B-32C5-4A35-89C5-94CD442AB20F}">
      <dgm:prSet/>
      <dgm:spPr/>
      <dgm:t>
        <a:bodyPr/>
        <a:lstStyle/>
        <a:p>
          <a:endParaRPr lang="en-US"/>
        </a:p>
      </dgm:t>
    </dgm:pt>
    <dgm:pt modelId="{95CE4811-A6C9-45C3-B3DD-7D3B74910A7D}">
      <dgm:prSet phldrT="[Text]" custT="1"/>
      <dgm:spPr/>
      <dgm:t>
        <a:bodyPr/>
        <a:lstStyle/>
        <a:p>
          <a:r>
            <a:rPr lang="en-US" sz="2000" b="1" kern="1200" dirty="0"/>
            <a:t>Overview</a:t>
          </a:r>
        </a:p>
      </dgm:t>
    </dgm:pt>
    <dgm:pt modelId="{50ABBF41-87AB-43CC-BB89-9EF99CEE5F00}" type="parTrans" cxnId="{B2C57361-78C7-409C-B499-1C27D0DB6E67}">
      <dgm:prSet/>
      <dgm:spPr/>
      <dgm:t>
        <a:bodyPr/>
        <a:lstStyle/>
        <a:p>
          <a:endParaRPr lang="en-US"/>
        </a:p>
      </dgm:t>
    </dgm:pt>
    <dgm:pt modelId="{514873F5-E1B0-44F8-8B15-0D51590E1EEF}" type="sibTrans" cxnId="{B2C57361-78C7-409C-B499-1C27D0DB6E67}">
      <dgm:prSet/>
      <dgm:spPr/>
      <dgm:t>
        <a:bodyPr/>
        <a:lstStyle/>
        <a:p>
          <a:endParaRPr lang="en-US"/>
        </a:p>
      </dgm:t>
    </dgm:pt>
    <dgm:pt modelId="{9C985BAE-B67B-4464-8847-D964E6C2EBC5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Deep Learning &amp; Attentions </a:t>
          </a:r>
        </a:p>
      </dgm:t>
    </dgm:pt>
    <dgm:pt modelId="{CA509B07-35B8-469F-8478-1A146D0AC298}" type="parTrans" cxnId="{44D4B487-FE0E-43C6-B1F9-02678181F743}">
      <dgm:prSet/>
      <dgm:spPr/>
      <dgm:t>
        <a:bodyPr/>
        <a:lstStyle/>
        <a:p>
          <a:endParaRPr lang="en-US"/>
        </a:p>
      </dgm:t>
    </dgm:pt>
    <dgm:pt modelId="{67E0EC59-0FA2-4FE0-AD3B-105D191A68FE}" type="sibTrans" cxnId="{44D4B487-FE0E-43C6-B1F9-02678181F743}">
      <dgm:prSet/>
      <dgm:spPr/>
      <dgm:t>
        <a:bodyPr/>
        <a:lstStyle/>
        <a:p>
          <a:endParaRPr lang="en-US"/>
        </a:p>
      </dgm:t>
    </dgm:pt>
    <dgm:pt modelId="{D0CF6059-1A00-46C4-A844-8B3BF086513E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</dgm:t>
    </dgm:pt>
    <dgm:pt modelId="{54EF1110-3526-42D1-BD85-EC997399D82E}" type="parTrans" cxnId="{A41F50F1-6B3B-4622-833C-174C8FD6B2EC}">
      <dgm:prSet/>
      <dgm:spPr/>
      <dgm:t>
        <a:bodyPr/>
        <a:lstStyle/>
        <a:p>
          <a:endParaRPr lang="en-US"/>
        </a:p>
      </dgm:t>
    </dgm:pt>
    <dgm:pt modelId="{B436DDA4-CC09-40F3-B2F6-9C826EBBBF22}" type="sibTrans" cxnId="{A41F50F1-6B3B-4622-833C-174C8FD6B2EC}">
      <dgm:prSet/>
      <dgm:spPr/>
      <dgm:t>
        <a:bodyPr/>
        <a:lstStyle/>
        <a:p>
          <a:endParaRPr lang="en-US"/>
        </a:p>
      </dgm:t>
    </dgm:pt>
    <dgm:pt modelId="{9F720721-72EE-47A7-BA2F-8B8AD090992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Bi-Directional LSTMs</a:t>
          </a:r>
        </a:p>
      </dgm:t>
    </dgm:pt>
    <dgm:pt modelId="{FDC4B6F4-2E8C-4D6F-B4C9-82F89E6236B3}" type="parTrans" cxnId="{018A8878-E5F8-41A4-A9A0-10AB32796B1F}">
      <dgm:prSet/>
      <dgm:spPr/>
      <dgm:t>
        <a:bodyPr/>
        <a:lstStyle/>
        <a:p>
          <a:endParaRPr lang="en-US"/>
        </a:p>
      </dgm:t>
    </dgm:pt>
    <dgm:pt modelId="{EA134D33-E5C0-44BF-B541-5E285977923E}" type="sibTrans" cxnId="{018A8878-E5F8-41A4-A9A0-10AB32796B1F}">
      <dgm:prSet/>
      <dgm:spPr/>
      <dgm:t>
        <a:bodyPr/>
        <a:lstStyle/>
        <a:p>
          <a:endParaRPr lang="en-US"/>
        </a:p>
      </dgm:t>
    </dgm:pt>
    <dgm:pt modelId="{3A7898EB-6EA6-46A9-8923-EA414BC52615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Pre-Trained Transformers</a:t>
          </a:r>
        </a:p>
      </dgm:t>
    </dgm:pt>
    <dgm:pt modelId="{304C6A55-4C22-420F-8323-7591A3603A92}" type="parTrans" cxnId="{EC576DC6-8431-4D23-8F55-510A6E4B804B}">
      <dgm:prSet/>
      <dgm:spPr/>
      <dgm:t>
        <a:bodyPr/>
        <a:lstStyle/>
        <a:p>
          <a:endParaRPr lang="en-US"/>
        </a:p>
      </dgm:t>
    </dgm:pt>
    <dgm:pt modelId="{BBB5184D-C808-452F-AD0D-8F9FDD11C3A0}" type="sibTrans" cxnId="{EC576DC6-8431-4D23-8F55-510A6E4B804B}">
      <dgm:prSet/>
      <dgm:spPr/>
      <dgm:t>
        <a:bodyPr/>
        <a:lstStyle/>
        <a:p>
          <a:endParaRPr lang="en-US"/>
        </a:p>
      </dgm:t>
    </dgm:pt>
    <dgm:pt modelId="{EA5EC6B4-4A4F-407B-B94D-102833AF81D6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</dgm:t>
    </dgm:pt>
    <dgm:pt modelId="{B1BC02C8-308A-4F03-86F9-FEA4C6A9ACE2}" type="parTrans" cxnId="{1E6F36DE-9565-4B44-A3E9-D20007E3C5C8}">
      <dgm:prSet/>
      <dgm:spPr/>
      <dgm:t>
        <a:bodyPr/>
        <a:lstStyle/>
        <a:p>
          <a:endParaRPr lang="en-US"/>
        </a:p>
      </dgm:t>
    </dgm:pt>
    <dgm:pt modelId="{417F0DC4-6319-4E03-B697-F8FC2C304ECB}" type="sibTrans" cxnId="{1E6F36DE-9565-4B44-A3E9-D20007E3C5C8}">
      <dgm:prSet/>
      <dgm:spPr/>
      <dgm:t>
        <a:bodyPr/>
        <a:lstStyle/>
        <a:p>
          <a:endParaRPr lang="en-US"/>
        </a:p>
      </dgm:t>
    </dgm:pt>
    <dgm:pt modelId="{B1974B8E-78FA-45B9-B8FF-F6ABAB96DC9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BERT fine tuned.</a:t>
          </a:r>
        </a:p>
      </dgm:t>
    </dgm:pt>
    <dgm:pt modelId="{811B0DB5-C939-4624-B0B9-12B443446D41}" type="parTrans" cxnId="{AC4C8DDD-008E-43DA-9BFB-2F547D20127F}">
      <dgm:prSet/>
      <dgm:spPr/>
      <dgm:t>
        <a:bodyPr/>
        <a:lstStyle/>
        <a:p>
          <a:endParaRPr lang="en-US"/>
        </a:p>
      </dgm:t>
    </dgm:pt>
    <dgm:pt modelId="{792EE6CE-90BC-4A7B-BCE8-E30917DCCFCE}" type="sibTrans" cxnId="{AC4C8DDD-008E-43DA-9BFB-2F547D20127F}">
      <dgm:prSet/>
      <dgm:spPr/>
      <dgm:t>
        <a:bodyPr/>
        <a:lstStyle/>
        <a:p>
          <a:endParaRPr lang="en-US"/>
        </a:p>
      </dgm:t>
    </dgm:pt>
    <dgm:pt modelId="{5F44D284-6BD5-401A-9818-B5A79B1EF5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TF-IDF based vector representation</a:t>
          </a:r>
        </a:p>
      </dgm:t>
    </dgm:pt>
    <dgm:pt modelId="{9ACC08A9-E9FB-4A5A-BADD-031C9D28BCD9}" type="parTrans" cxnId="{00E2D0B2-3FF4-4E01-B304-C6F1B37675E9}">
      <dgm:prSet/>
      <dgm:spPr/>
      <dgm:t>
        <a:bodyPr/>
        <a:lstStyle/>
        <a:p>
          <a:endParaRPr lang="en-US"/>
        </a:p>
      </dgm:t>
    </dgm:pt>
    <dgm:pt modelId="{A44E9D93-1618-4017-8D96-DEAF1EBA1C85}" type="sibTrans" cxnId="{00E2D0B2-3FF4-4E01-B304-C6F1B37675E9}">
      <dgm:prSet/>
      <dgm:spPr/>
      <dgm:t>
        <a:bodyPr/>
        <a:lstStyle/>
        <a:p>
          <a:endParaRPr lang="en-US"/>
        </a:p>
      </dgm:t>
    </dgm:pt>
    <dgm:pt modelId="{F27C91DA-CC4C-4A75-AEB7-36BE99E4713D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070FB1C0-210A-436F-B9A9-82DE7749E68C}" type="parTrans" cxnId="{03D5012A-B602-4AED-B524-E758914FB612}">
      <dgm:prSet/>
      <dgm:spPr/>
      <dgm:t>
        <a:bodyPr/>
        <a:lstStyle/>
        <a:p>
          <a:endParaRPr lang="en-US"/>
        </a:p>
      </dgm:t>
    </dgm:pt>
    <dgm:pt modelId="{2CC87CFB-5B2F-44AC-8563-CA520CB08B0E}" type="sibTrans" cxnId="{03D5012A-B602-4AED-B524-E758914FB612}">
      <dgm:prSet/>
      <dgm:spPr/>
      <dgm:t>
        <a:bodyPr/>
        <a:lstStyle/>
        <a:p>
          <a:endParaRPr lang="en-US"/>
        </a:p>
      </dgm:t>
    </dgm:pt>
    <dgm:pt modelId="{E46C4E72-5A1D-4889-9148-5E8F1CE72AE3}">
      <dgm:prSet phldrT="[Text]" custT="1"/>
      <dgm:spPr/>
      <dgm:t>
        <a:bodyPr/>
        <a:lstStyle/>
        <a:p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28023A86-68D1-4707-A64C-66654D1C7C31}" type="sibTrans" cxnId="{F803B8A5-D8DC-4648-937B-973149E5AC22}">
      <dgm:prSet/>
      <dgm:spPr/>
      <dgm:t>
        <a:bodyPr/>
        <a:lstStyle/>
        <a:p>
          <a:endParaRPr lang="en-US"/>
        </a:p>
      </dgm:t>
    </dgm:pt>
    <dgm:pt modelId="{4B82717E-0FE0-4B17-9B0B-FC2195BFC314}" type="parTrans" cxnId="{F803B8A5-D8DC-4648-937B-973149E5AC22}">
      <dgm:prSet/>
      <dgm:spPr/>
      <dgm:t>
        <a:bodyPr/>
        <a:lstStyle/>
        <a:p>
          <a:endParaRPr lang="en-US"/>
        </a:p>
      </dgm:t>
    </dgm:pt>
    <dgm:pt modelId="{CC7894BD-46CC-420E-A051-AC06E90DB402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Under performer</a:t>
          </a:r>
        </a:p>
      </dgm:t>
    </dgm:pt>
    <dgm:pt modelId="{2EC21554-4973-41E5-B925-822FBEEAC93E}" type="sibTrans" cxnId="{7371305C-942F-41A1-8240-7658D5F6165A}">
      <dgm:prSet/>
      <dgm:spPr/>
      <dgm:t>
        <a:bodyPr/>
        <a:lstStyle/>
        <a:p>
          <a:endParaRPr lang="en-US"/>
        </a:p>
      </dgm:t>
    </dgm:pt>
    <dgm:pt modelId="{B30749B3-38B8-49CB-AEAE-D1B39313BC64}" type="parTrans" cxnId="{7371305C-942F-41A1-8240-7658D5F6165A}">
      <dgm:prSet/>
      <dgm:spPr/>
      <dgm:t>
        <a:bodyPr/>
        <a:lstStyle/>
        <a:p>
          <a:endParaRPr lang="en-US"/>
        </a:p>
      </dgm:t>
    </dgm:pt>
    <dgm:pt modelId="{B8F7FD7C-BB45-456D-8401-10C980784E2C}">
      <dgm:prSet phldrT="[Text]"/>
      <dgm:spPr/>
      <dgm:t>
        <a:bodyPr/>
        <a:lstStyle/>
        <a:p>
          <a:r>
            <a:rPr lang="en-US" sz="1900" kern="1200" dirty="0"/>
            <a:t>Better than conventional ML.</a:t>
          </a:r>
        </a:p>
      </dgm:t>
    </dgm:pt>
    <dgm:pt modelId="{15B614CE-A4A0-43D5-A991-DFFFE7E71F20}" type="parTrans" cxnId="{42E4F6CC-EB27-4A60-8520-617D922D897A}">
      <dgm:prSet/>
      <dgm:spPr/>
      <dgm:t>
        <a:bodyPr/>
        <a:lstStyle/>
        <a:p>
          <a:endParaRPr lang="en-US"/>
        </a:p>
      </dgm:t>
    </dgm:pt>
    <dgm:pt modelId="{15508575-C11A-4090-9D5A-EB4B7FD613AB}" type="sibTrans" cxnId="{42E4F6CC-EB27-4A60-8520-617D922D897A}">
      <dgm:prSet/>
      <dgm:spPr/>
      <dgm:t>
        <a:bodyPr/>
        <a:lstStyle/>
        <a:p>
          <a:endParaRPr lang="en-US"/>
        </a:p>
      </dgm:t>
    </dgm:pt>
    <dgm:pt modelId="{3BD8F5A4-B8FD-4BB4-BC18-5170AD541D2A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12087AAE-0096-4E83-9C99-10BB9CF975F0}" type="parTrans" cxnId="{C525F334-511B-4356-85CB-234A72C3C444}">
      <dgm:prSet/>
      <dgm:spPr/>
      <dgm:t>
        <a:bodyPr/>
        <a:lstStyle/>
        <a:p>
          <a:endParaRPr lang="en-US"/>
        </a:p>
      </dgm:t>
    </dgm:pt>
    <dgm:pt modelId="{623A0570-1725-4480-B3B1-857D83A92B49}" type="sibTrans" cxnId="{C525F334-511B-4356-85CB-234A72C3C444}">
      <dgm:prSet/>
      <dgm:spPr/>
      <dgm:t>
        <a:bodyPr/>
        <a:lstStyle/>
        <a:p>
          <a:endParaRPr lang="en-US"/>
        </a:p>
      </dgm:t>
    </dgm:pt>
    <dgm:pt modelId="{67435F95-1900-4140-9EE6-94BAD9FAB9E4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Both BERT and </a:t>
          </a: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outperformed baseline.</a:t>
          </a:r>
        </a:p>
      </dgm:t>
    </dgm:pt>
    <dgm:pt modelId="{741C1C59-3599-4458-970D-FECC857BDFED}" type="parTrans" cxnId="{010464E4-7B86-4425-8315-37117F33F896}">
      <dgm:prSet/>
      <dgm:spPr/>
      <dgm:t>
        <a:bodyPr/>
        <a:lstStyle/>
        <a:p>
          <a:endParaRPr lang="en-US"/>
        </a:p>
      </dgm:t>
    </dgm:pt>
    <dgm:pt modelId="{D6E2DD71-3A7F-4D5D-AC88-6F9E143EB994}" type="sibTrans" cxnId="{010464E4-7B86-4425-8315-37117F33F896}">
      <dgm:prSet/>
      <dgm:spPr/>
      <dgm:t>
        <a:bodyPr/>
        <a:lstStyle/>
        <a:p>
          <a:endParaRPr lang="en-US"/>
        </a:p>
      </dgm:t>
    </dgm:pt>
    <dgm:pt modelId="{A58199EE-33BE-4A1B-ADDB-D3719A7D4356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9FA37007-10DE-4341-97D8-76077DBE0549}" type="parTrans" cxnId="{5354D1F2-9D91-4C99-B2A6-A2439791ED07}">
      <dgm:prSet/>
      <dgm:spPr/>
      <dgm:t>
        <a:bodyPr/>
        <a:lstStyle/>
        <a:p>
          <a:endParaRPr lang="en-US"/>
        </a:p>
      </dgm:t>
    </dgm:pt>
    <dgm:pt modelId="{B423DCDC-4B32-4935-87C1-AE0A5162A86D}" type="sibTrans" cxnId="{5354D1F2-9D91-4C99-B2A6-A2439791ED07}">
      <dgm:prSet/>
      <dgm:spPr/>
      <dgm:t>
        <a:bodyPr/>
        <a:lstStyle/>
        <a:p>
          <a:endParaRPr lang="en-US"/>
        </a:p>
      </dgm:t>
    </dgm:pt>
    <dgm:pt modelId="{35581A9E-E489-4666-AF1B-793BC1579B63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/>
        </a:p>
      </dgm:t>
    </dgm:pt>
    <dgm:pt modelId="{94410712-5959-4BF9-99A1-380488CF6306}" type="parTrans" cxnId="{8ED3EB58-AF66-41E2-A5EF-FD7C67989B51}">
      <dgm:prSet/>
      <dgm:spPr/>
      <dgm:t>
        <a:bodyPr/>
        <a:lstStyle/>
        <a:p>
          <a:endParaRPr lang="en-US"/>
        </a:p>
      </dgm:t>
    </dgm:pt>
    <dgm:pt modelId="{A64C2ED2-4C8C-43BC-9D2C-CA71FEDAAF46}" type="sibTrans" cxnId="{8ED3EB58-AF66-41E2-A5EF-FD7C67989B51}">
      <dgm:prSet/>
      <dgm:spPr/>
      <dgm:t>
        <a:bodyPr/>
        <a:lstStyle/>
        <a:p>
          <a:endParaRPr lang="en-US"/>
        </a:p>
      </dgm:t>
    </dgm:pt>
    <dgm:pt modelId="{67636F06-1DA3-4271-9F24-C8E4E451660B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72EEFE90-0BD0-4349-A609-0A8B7663CDD4}" type="parTrans" cxnId="{EEFB74C9-32D7-4258-9F2D-DC615C1E2E76}">
      <dgm:prSet/>
      <dgm:spPr/>
      <dgm:t>
        <a:bodyPr/>
        <a:lstStyle/>
        <a:p>
          <a:endParaRPr lang="en-US"/>
        </a:p>
      </dgm:t>
    </dgm:pt>
    <dgm:pt modelId="{8927547B-1BEB-48D0-884B-BED613461FA1}" type="sibTrans" cxnId="{EEFB74C9-32D7-4258-9F2D-DC615C1E2E76}">
      <dgm:prSet/>
      <dgm:spPr/>
      <dgm:t>
        <a:bodyPr/>
        <a:lstStyle/>
        <a:p>
          <a:endParaRPr lang="en-US"/>
        </a:p>
      </dgm:t>
    </dgm:pt>
    <dgm:pt modelId="{F31F9B50-9F62-45F6-A4CF-AA592B84A1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SVM based classifier</a:t>
          </a:r>
        </a:p>
      </dgm:t>
    </dgm:pt>
    <dgm:pt modelId="{787B22F3-0686-4404-A1CE-964DEA458525}" type="parTrans" cxnId="{EB98F335-8DE2-42E9-B5D9-A2AFD73E0B84}">
      <dgm:prSet/>
      <dgm:spPr/>
      <dgm:t>
        <a:bodyPr/>
        <a:lstStyle/>
        <a:p>
          <a:endParaRPr lang="en-US"/>
        </a:p>
      </dgm:t>
    </dgm:pt>
    <dgm:pt modelId="{D151C208-17C6-4CDF-BE09-796832BECFC8}" type="sibTrans" cxnId="{EB98F335-8DE2-42E9-B5D9-A2AFD73E0B84}">
      <dgm:prSet/>
      <dgm:spPr/>
      <dgm:t>
        <a:bodyPr/>
        <a:lstStyle/>
        <a:p>
          <a:endParaRPr lang="en-US"/>
        </a:p>
      </dgm:t>
    </dgm:pt>
    <dgm:pt modelId="{095FDC19-88EC-45F8-8FA2-BF842F465A63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Not close to baseline</a:t>
          </a:r>
        </a:p>
      </dgm:t>
    </dgm:pt>
    <dgm:pt modelId="{2C2FD83D-EF61-448D-892C-17F74CBEF0EB}" type="parTrans" cxnId="{C0295DD9-9797-4758-966C-42A531C3960A}">
      <dgm:prSet/>
      <dgm:spPr/>
      <dgm:t>
        <a:bodyPr/>
        <a:lstStyle/>
        <a:p>
          <a:endParaRPr lang="en-US"/>
        </a:p>
      </dgm:t>
    </dgm:pt>
    <dgm:pt modelId="{A3478E72-73DB-449D-B6A0-931113153B71}" type="sibTrans" cxnId="{C0295DD9-9797-4758-966C-42A531C3960A}">
      <dgm:prSet/>
      <dgm:spPr/>
      <dgm:t>
        <a:bodyPr/>
        <a:lstStyle/>
        <a:p>
          <a:endParaRPr lang="en-US"/>
        </a:p>
      </dgm:t>
    </dgm:pt>
    <dgm:pt modelId="{FE399A60-367D-4787-A660-09A488031177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Embedding layer</a:t>
          </a:r>
        </a:p>
      </dgm:t>
    </dgm:pt>
    <dgm:pt modelId="{46041BE8-0E40-48F7-8D27-E342D37D1054}" type="parTrans" cxnId="{EA0B63B0-49BA-442A-833F-2F1A771C0032}">
      <dgm:prSet/>
      <dgm:spPr/>
      <dgm:t>
        <a:bodyPr/>
        <a:lstStyle/>
        <a:p>
          <a:endParaRPr lang="en-US"/>
        </a:p>
      </dgm:t>
    </dgm:pt>
    <dgm:pt modelId="{4806625A-5133-46B1-8476-1B84B7BE21F3}" type="sibTrans" cxnId="{EA0B63B0-49BA-442A-833F-2F1A771C0032}">
      <dgm:prSet/>
      <dgm:spPr/>
      <dgm:t>
        <a:bodyPr/>
        <a:lstStyle/>
        <a:p>
          <a:endParaRPr lang="en-US"/>
        </a:p>
      </dgm:t>
    </dgm:pt>
    <dgm:pt modelId="{E9A9C181-2374-4BB8-8A1C-35BED0B16136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Self-Attention multi head</a:t>
          </a:r>
        </a:p>
      </dgm:t>
    </dgm:pt>
    <dgm:pt modelId="{904F8EAE-AC04-480D-8309-FFE9F7D9B80A}" type="parTrans" cxnId="{8A40A8C5-29A4-495D-8FAB-73C03CD921A7}">
      <dgm:prSet/>
      <dgm:spPr/>
      <dgm:t>
        <a:bodyPr/>
        <a:lstStyle/>
        <a:p>
          <a:endParaRPr lang="en-US"/>
        </a:p>
      </dgm:t>
    </dgm:pt>
    <dgm:pt modelId="{EDA6DCBA-84B6-4CD0-AFC2-D974829177A8}" type="sibTrans" cxnId="{8A40A8C5-29A4-495D-8FAB-73C03CD921A7}">
      <dgm:prSet/>
      <dgm:spPr/>
      <dgm:t>
        <a:bodyPr/>
        <a:lstStyle/>
        <a:p>
          <a:endParaRPr lang="en-US"/>
        </a:p>
      </dgm:t>
    </dgm:pt>
    <dgm:pt modelId="{02282299-1825-4951-8463-41F0BF1D5E40}">
      <dgm:prSet phldrT="[Text]"/>
      <dgm:spPr/>
      <dgm:t>
        <a:bodyPr/>
        <a:lstStyle/>
        <a:p>
          <a:r>
            <a:rPr lang="en-US" sz="1900" kern="1200" dirty="0"/>
            <a:t>Improvement with embeddings</a:t>
          </a:r>
        </a:p>
      </dgm:t>
    </dgm:pt>
    <dgm:pt modelId="{2AEF8AD7-EFC9-46E2-8D70-F047DFD6E684}" type="parTrans" cxnId="{507492FB-EE7F-4788-BB5B-97A6B215B11B}">
      <dgm:prSet/>
      <dgm:spPr/>
      <dgm:t>
        <a:bodyPr/>
        <a:lstStyle/>
        <a:p>
          <a:endParaRPr lang="en-US"/>
        </a:p>
      </dgm:t>
    </dgm:pt>
    <dgm:pt modelId="{0A39B25D-B105-4931-A897-01457EBFF05E}" type="sibTrans" cxnId="{507492FB-EE7F-4788-BB5B-97A6B215B11B}">
      <dgm:prSet/>
      <dgm:spPr/>
      <dgm:t>
        <a:bodyPr/>
        <a:lstStyle/>
        <a:p>
          <a:endParaRPr lang="en-US"/>
        </a:p>
      </dgm:t>
    </dgm:pt>
    <dgm:pt modelId="{2BCCDB1B-00AB-410E-A5E7-7A244B03D246}">
      <dgm:prSet phldrT="[Text]"/>
      <dgm:spPr/>
      <dgm:t>
        <a:bodyPr/>
        <a:lstStyle/>
        <a:p>
          <a:r>
            <a:rPr lang="en-US" sz="1900" kern="1200" dirty="0"/>
            <a:t>Near baseline.</a:t>
          </a:r>
        </a:p>
      </dgm:t>
    </dgm:pt>
    <dgm:pt modelId="{309B97E9-159E-40FD-B117-9D8122E5023E}" type="parTrans" cxnId="{1CDB11EC-7BFC-4873-8B94-A2B8AB30A63E}">
      <dgm:prSet/>
      <dgm:spPr/>
      <dgm:t>
        <a:bodyPr/>
        <a:lstStyle/>
        <a:p>
          <a:endParaRPr lang="en-US"/>
        </a:p>
      </dgm:t>
    </dgm:pt>
    <dgm:pt modelId="{3EFA956B-C60B-4D32-BC1D-58AF2307AF7A}" type="sibTrans" cxnId="{1CDB11EC-7BFC-4873-8B94-A2B8AB30A63E}">
      <dgm:prSet/>
      <dgm:spPr/>
      <dgm:t>
        <a:bodyPr/>
        <a:lstStyle/>
        <a:p>
          <a:endParaRPr lang="en-US"/>
        </a:p>
      </dgm:t>
    </dgm:pt>
    <dgm:pt modelId="{2E87C720-9315-42BA-8686-5D347306AF6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fine tuned.</a:t>
          </a:r>
        </a:p>
      </dgm:t>
    </dgm:pt>
    <dgm:pt modelId="{7B9FE135-C269-428F-AD43-735AD3A15F07}" type="parTrans" cxnId="{6F469CC9-5021-45E6-A5F3-D5D31F2DFD66}">
      <dgm:prSet/>
      <dgm:spPr/>
      <dgm:t>
        <a:bodyPr/>
        <a:lstStyle/>
        <a:p>
          <a:endParaRPr lang="en-US"/>
        </a:p>
      </dgm:t>
    </dgm:pt>
    <dgm:pt modelId="{754656DF-D9D2-44BF-BE4B-1D830456471F}" type="sibTrans" cxnId="{6F469CC9-5021-45E6-A5F3-D5D31F2DFD66}">
      <dgm:prSet/>
      <dgm:spPr/>
      <dgm:t>
        <a:bodyPr/>
        <a:lstStyle/>
        <a:p>
          <a:endParaRPr lang="en-US"/>
        </a:p>
      </dgm:t>
    </dgm:pt>
    <dgm:pt modelId="{C3E561D4-6E1F-467B-9D92-956A76147811}">
      <dgm:prSet phldrT="[Text]" custT="1"/>
      <dgm:spPr/>
      <dgm:t>
        <a:bodyPr/>
        <a:lstStyle/>
        <a:p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performance better than BERT.</a:t>
          </a:r>
        </a:p>
      </dgm:t>
    </dgm:pt>
    <dgm:pt modelId="{2B29550B-B361-4BC1-8E19-C3E4DE5755C7}" type="parTrans" cxnId="{0D984E94-1561-4861-BA13-74759223A8B0}">
      <dgm:prSet/>
      <dgm:spPr/>
    </dgm:pt>
    <dgm:pt modelId="{379E8A8E-3236-473F-9A35-80BA7FA3FDF6}" type="sibTrans" cxnId="{0D984E94-1561-4861-BA13-74759223A8B0}">
      <dgm:prSet/>
      <dgm:spPr/>
    </dgm:pt>
    <dgm:pt modelId="{3562780C-7D9A-420E-ADD3-744F602AECDD}" type="pres">
      <dgm:prSet presAssocID="{A57BAF69-EC67-404D-94B6-DDF7CFBE85B5}" presName="Name0" presStyleCnt="0">
        <dgm:presLayoutVars>
          <dgm:dir/>
          <dgm:animLvl val="lvl"/>
          <dgm:resizeHandles val="exact"/>
        </dgm:presLayoutVars>
      </dgm:prSet>
      <dgm:spPr/>
    </dgm:pt>
    <dgm:pt modelId="{A1502AC7-E402-442D-B48B-F6B86190B352}" type="pres">
      <dgm:prSet presAssocID="{8B1E98D4-611E-4160-8B01-C3EBF047FF2A}" presName="composite" presStyleCnt="0"/>
      <dgm:spPr/>
    </dgm:pt>
    <dgm:pt modelId="{E10CC283-F9F1-4FF9-A9FA-928A1EDD5294}" type="pres">
      <dgm:prSet presAssocID="{8B1E98D4-611E-4160-8B01-C3EBF047FF2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385A08F-17E4-456F-94E8-470FFEB52158}" type="pres">
      <dgm:prSet presAssocID="{8B1E98D4-611E-4160-8B01-C3EBF047FF2A}" presName="desTx" presStyleLbl="alignAccFollowNode1" presStyleIdx="0" presStyleCnt="3">
        <dgm:presLayoutVars>
          <dgm:bulletEnabled val="1"/>
        </dgm:presLayoutVars>
      </dgm:prSet>
      <dgm:spPr/>
    </dgm:pt>
    <dgm:pt modelId="{7A5B1F9D-8B24-4C25-971D-974490AD7F92}" type="pres">
      <dgm:prSet presAssocID="{08010C6E-780F-49B4-879C-3254781E44D4}" presName="space" presStyleCnt="0"/>
      <dgm:spPr/>
    </dgm:pt>
    <dgm:pt modelId="{34FBF618-CDD8-409D-B957-7F4FED1EC13C}" type="pres">
      <dgm:prSet presAssocID="{9C985BAE-B67B-4464-8847-D964E6C2EBC5}" presName="composite" presStyleCnt="0"/>
      <dgm:spPr/>
    </dgm:pt>
    <dgm:pt modelId="{5925FD48-7CA2-4EBD-9EA7-DFC4EDEFF061}" type="pres">
      <dgm:prSet presAssocID="{9C985BAE-B67B-4464-8847-D964E6C2EBC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0E90FB9-8281-465B-843C-E6EFDF0EA580}" type="pres">
      <dgm:prSet presAssocID="{9C985BAE-B67B-4464-8847-D964E6C2EBC5}" presName="desTx" presStyleLbl="alignAccFollowNode1" presStyleIdx="1" presStyleCnt="3">
        <dgm:presLayoutVars>
          <dgm:bulletEnabled val="1"/>
        </dgm:presLayoutVars>
      </dgm:prSet>
      <dgm:spPr/>
    </dgm:pt>
    <dgm:pt modelId="{721B060D-63DE-4675-847F-5A661B22055F}" type="pres">
      <dgm:prSet presAssocID="{67E0EC59-0FA2-4FE0-AD3B-105D191A68FE}" presName="space" presStyleCnt="0"/>
      <dgm:spPr/>
    </dgm:pt>
    <dgm:pt modelId="{BF1DA9C1-AF40-4F86-8901-7AA6FDC2762F}" type="pres">
      <dgm:prSet presAssocID="{3A7898EB-6EA6-46A9-8923-EA414BC52615}" presName="composite" presStyleCnt="0"/>
      <dgm:spPr/>
    </dgm:pt>
    <dgm:pt modelId="{584C9607-B0D3-43EE-95B4-DB738B5B5D8D}" type="pres">
      <dgm:prSet presAssocID="{3A7898EB-6EA6-46A9-8923-EA414BC5261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092CF5-CF67-47E7-AF09-C555F0CE14DB}" type="pres">
      <dgm:prSet presAssocID="{3A7898EB-6EA6-46A9-8923-EA414BC5261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0C7112-DCEC-447F-9C8B-9027B3B0DBCA}" type="presOf" srcId="{35581A9E-E489-4666-AF1B-793BC1579B63}" destId="{E0E90FB9-8281-465B-843C-E6EFDF0EA580}" srcOrd="0" destOrd="4" presId="urn:microsoft.com/office/officeart/2005/8/layout/hList1"/>
    <dgm:cxn modelId="{AE912021-99BA-4EC9-B7E4-EF490A35DC9B}" type="presOf" srcId="{095FDC19-88EC-45F8-8FA2-BF842F465A63}" destId="{B385A08F-17E4-456F-94E8-470FFEB52158}" srcOrd="0" destOrd="6" presId="urn:microsoft.com/office/officeart/2005/8/layout/hList1"/>
    <dgm:cxn modelId="{D3AEFF22-FA41-4A3B-B9C2-D2E973671C7B}" type="presOf" srcId="{D0CF6059-1A00-46C4-A844-8B3BF086513E}" destId="{E0E90FB9-8281-465B-843C-E6EFDF0EA580}" srcOrd="0" destOrd="0" presId="urn:microsoft.com/office/officeart/2005/8/layout/hList1"/>
    <dgm:cxn modelId="{A3462226-6AEB-4B55-9542-497DFEB5BFD1}" type="presOf" srcId="{B1974B8E-78FA-45B9-B8FF-F6ABAB96DC91}" destId="{A7092CF5-CF67-47E7-AF09-C555F0CE14DB}" srcOrd="0" destOrd="1" presId="urn:microsoft.com/office/officeart/2005/8/layout/hList1"/>
    <dgm:cxn modelId="{03D5012A-B602-4AED-B524-E758914FB612}" srcId="{9C985BAE-B67B-4464-8847-D964E6C2EBC5}" destId="{F27C91DA-CC4C-4A75-AEB7-36BE99E4713D}" srcOrd="2" destOrd="0" parTransId="{070FB1C0-210A-436F-B9A9-82DE7749E68C}" sibTransId="{2CC87CFB-5B2F-44AC-8563-CA520CB08B0E}"/>
    <dgm:cxn modelId="{3EE3812B-32C5-4A35-89C5-94CD442AB20F}" srcId="{A57BAF69-EC67-404D-94B6-DDF7CFBE85B5}" destId="{8B1E98D4-611E-4160-8B01-C3EBF047FF2A}" srcOrd="0" destOrd="0" parTransId="{4BBC75C4-1EB0-4C9D-91D4-BD01FCF42A12}" sibTransId="{08010C6E-780F-49B4-879C-3254781E44D4}"/>
    <dgm:cxn modelId="{149C042E-6866-4296-9CC1-DCE2D227CADC}" type="presOf" srcId="{2E87C720-9315-42BA-8686-5D347306AF6D}" destId="{A7092CF5-CF67-47E7-AF09-C555F0CE14DB}" srcOrd="0" destOrd="2" presId="urn:microsoft.com/office/officeart/2005/8/layout/hList1"/>
    <dgm:cxn modelId="{C525F334-511B-4356-85CB-234A72C3C444}" srcId="{3A7898EB-6EA6-46A9-8923-EA414BC52615}" destId="{3BD8F5A4-B8FD-4BB4-BC18-5170AD541D2A}" srcOrd="2" destOrd="0" parTransId="{12087AAE-0096-4E83-9C99-10BB9CF975F0}" sibTransId="{623A0570-1725-4480-B3B1-857D83A92B49}"/>
    <dgm:cxn modelId="{EB98F335-8DE2-42E9-B5D9-A2AFD73E0B84}" srcId="{95CE4811-A6C9-45C3-B3DD-7D3B74910A7D}" destId="{F31F9B50-9F62-45F6-A4CF-AA592B84A134}" srcOrd="1" destOrd="0" parTransId="{787B22F3-0686-4404-A1CE-964DEA458525}" sibTransId="{D151C208-17C6-4CDF-BE09-796832BECFC8}"/>
    <dgm:cxn modelId="{3FF7D636-F2ED-4034-B4E4-090AFB03D663}" type="presOf" srcId="{B8F7FD7C-BB45-456D-8401-10C980784E2C}" destId="{E0E90FB9-8281-465B-843C-E6EFDF0EA580}" srcOrd="0" destOrd="6" presId="urn:microsoft.com/office/officeart/2005/8/layout/hList1"/>
    <dgm:cxn modelId="{76FF4C3A-C5C3-4CE1-B0DD-F30A35FFED62}" type="presOf" srcId="{EA5EC6B4-4A4F-407B-B94D-102833AF81D6}" destId="{A7092CF5-CF67-47E7-AF09-C555F0CE14DB}" srcOrd="0" destOrd="0" presId="urn:microsoft.com/office/officeart/2005/8/layout/hList1"/>
    <dgm:cxn modelId="{F18F8940-E7F0-4F3D-8F8C-2E9B2FCBDB99}" type="presOf" srcId="{E9A9C181-2374-4BB8-8A1C-35BED0B16136}" destId="{E0E90FB9-8281-465B-843C-E6EFDF0EA580}" srcOrd="0" destOrd="3" presId="urn:microsoft.com/office/officeart/2005/8/layout/hList1"/>
    <dgm:cxn modelId="{7371305C-942F-41A1-8240-7658D5F6165A}" srcId="{E46C4E72-5A1D-4889-9148-5E8F1CE72AE3}" destId="{CC7894BD-46CC-420E-A051-AC06E90DB402}" srcOrd="0" destOrd="0" parTransId="{B30749B3-38B8-49CB-AEAE-D1B39313BC64}" sibTransId="{2EC21554-4973-41E5-B925-822FBEEAC93E}"/>
    <dgm:cxn modelId="{B2C57361-78C7-409C-B499-1C27D0DB6E67}" srcId="{8B1E98D4-611E-4160-8B01-C3EBF047FF2A}" destId="{95CE4811-A6C9-45C3-B3DD-7D3B74910A7D}" srcOrd="0" destOrd="0" parTransId="{50ABBF41-87AB-43CC-BB89-9EF99CEE5F00}" sibTransId="{514873F5-E1B0-44F8-8B15-0D51590E1EEF}"/>
    <dgm:cxn modelId="{FAA64A65-723A-4D9D-8CD3-E6A4B30E1B3C}" type="presOf" srcId="{67636F06-1DA3-4271-9F24-C8E4E451660B}" destId="{A7092CF5-CF67-47E7-AF09-C555F0CE14DB}" srcOrd="0" destOrd="3" presId="urn:microsoft.com/office/officeart/2005/8/layout/hList1"/>
    <dgm:cxn modelId="{A723C968-7C09-449B-A47E-914DD971A5B3}" type="presOf" srcId="{02282299-1825-4951-8463-41F0BF1D5E40}" destId="{E0E90FB9-8281-465B-843C-E6EFDF0EA580}" srcOrd="0" destOrd="7" presId="urn:microsoft.com/office/officeart/2005/8/layout/hList1"/>
    <dgm:cxn modelId="{F90AC16F-9097-49AB-AED7-6F22D299396B}" type="presOf" srcId="{F27C91DA-CC4C-4A75-AEB7-36BE99E4713D}" destId="{E0E90FB9-8281-465B-843C-E6EFDF0EA580}" srcOrd="0" destOrd="5" presId="urn:microsoft.com/office/officeart/2005/8/layout/hList1"/>
    <dgm:cxn modelId="{F7FD7755-5C87-472C-9B56-84EA4779E4E1}" type="presOf" srcId="{FE399A60-367D-4787-A660-09A488031177}" destId="{E0E90FB9-8281-465B-843C-E6EFDF0EA580}" srcOrd="0" destOrd="2" presId="urn:microsoft.com/office/officeart/2005/8/layout/hList1"/>
    <dgm:cxn modelId="{018A8878-E5F8-41A4-A9A0-10AB32796B1F}" srcId="{D0CF6059-1A00-46C4-A844-8B3BF086513E}" destId="{9F720721-72EE-47A7-BA2F-8B8AD0909924}" srcOrd="0" destOrd="0" parTransId="{FDC4B6F4-2E8C-4D6F-B4C9-82F89E6236B3}" sibTransId="{EA134D33-E5C0-44BF-B541-5E285977923E}"/>
    <dgm:cxn modelId="{8ED3EB58-AF66-41E2-A5EF-FD7C67989B51}" srcId="{9C985BAE-B67B-4464-8847-D964E6C2EBC5}" destId="{35581A9E-E489-4666-AF1B-793BC1579B63}" srcOrd="1" destOrd="0" parTransId="{94410712-5959-4BF9-99A1-380488CF6306}" sibTransId="{A64C2ED2-4C8C-43BC-9D2C-CA71FEDAAF46}"/>
    <dgm:cxn modelId="{62F4E47B-3547-4E74-AB6A-6B65BA860C9E}" type="presOf" srcId="{3A7898EB-6EA6-46A9-8923-EA414BC52615}" destId="{584C9607-B0D3-43EE-95B4-DB738B5B5D8D}" srcOrd="0" destOrd="0" presId="urn:microsoft.com/office/officeart/2005/8/layout/hList1"/>
    <dgm:cxn modelId="{A9433887-1473-4DBA-92A7-F46549F44DB4}" type="presOf" srcId="{C3E561D4-6E1F-467B-9D92-956A76147811}" destId="{A7092CF5-CF67-47E7-AF09-C555F0CE14DB}" srcOrd="0" destOrd="6" presId="urn:microsoft.com/office/officeart/2005/8/layout/hList1"/>
    <dgm:cxn modelId="{44D4B487-FE0E-43C6-B1F9-02678181F743}" srcId="{A57BAF69-EC67-404D-94B6-DDF7CFBE85B5}" destId="{9C985BAE-B67B-4464-8847-D964E6C2EBC5}" srcOrd="1" destOrd="0" parTransId="{CA509B07-35B8-469F-8478-1A146D0AC298}" sibTransId="{67E0EC59-0FA2-4FE0-AD3B-105D191A68FE}"/>
    <dgm:cxn modelId="{471FB28E-4FEA-4639-BE88-6EC078A7FC89}" type="presOf" srcId="{9F720721-72EE-47A7-BA2F-8B8AD0909924}" destId="{E0E90FB9-8281-465B-843C-E6EFDF0EA580}" srcOrd="0" destOrd="1" presId="urn:microsoft.com/office/officeart/2005/8/layout/hList1"/>
    <dgm:cxn modelId="{8AF06190-5AAB-4B08-A321-428B156F4135}" type="presOf" srcId="{E46C4E72-5A1D-4889-9148-5E8F1CE72AE3}" destId="{B385A08F-17E4-456F-94E8-470FFEB52158}" srcOrd="0" destOrd="4" presId="urn:microsoft.com/office/officeart/2005/8/layout/hList1"/>
    <dgm:cxn modelId="{0D984E94-1561-4861-BA13-74759223A8B0}" srcId="{3BD8F5A4-B8FD-4BB4-BC18-5170AD541D2A}" destId="{C3E561D4-6E1F-467B-9D92-956A76147811}" srcOrd="1" destOrd="0" parTransId="{2B29550B-B361-4BC1-8E19-C3E4DE5755C7}" sibTransId="{379E8A8E-3236-473F-9A35-80BA7FA3FDF6}"/>
    <dgm:cxn modelId="{37259A9E-DE41-46B0-8FD9-D7580424C8A7}" type="presOf" srcId="{5F44D284-6BD5-401A-9818-B5A79B1EF534}" destId="{B385A08F-17E4-456F-94E8-470FFEB52158}" srcOrd="0" destOrd="1" presId="urn:microsoft.com/office/officeart/2005/8/layout/hList1"/>
    <dgm:cxn modelId="{D99454A5-5D0D-4E1F-ACDF-BD60ECCF63F2}" type="presOf" srcId="{A57BAF69-EC67-404D-94B6-DDF7CFBE85B5}" destId="{3562780C-7D9A-420E-ADD3-744F602AECDD}" srcOrd="0" destOrd="0" presId="urn:microsoft.com/office/officeart/2005/8/layout/hList1"/>
    <dgm:cxn modelId="{F803B8A5-D8DC-4648-937B-973149E5AC22}" srcId="{8B1E98D4-611E-4160-8B01-C3EBF047FF2A}" destId="{E46C4E72-5A1D-4889-9148-5E8F1CE72AE3}" srcOrd="2" destOrd="0" parTransId="{4B82717E-0FE0-4B17-9B0B-FC2195BFC314}" sibTransId="{28023A86-68D1-4707-A64C-66654D1C7C31}"/>
    <dgm:cxn modelId="{5DEEF2AB-0C62-4103-A901-F451E99D71A7}" type="presOf" srcId="{CC7894BD-46CC-420E-A051-AC06E90DB402}" destId="{B385A08F-17E4-456F-94E8-470FFEB52158}" srcOrd="0" destOrd="5" presId="urn:microsoft.com/office/officeart/2005/8/layout/hList1"/>
    <dgm:cxn modelId="{EA0B63B0-49BA-442A-833F-2F1A771C0032}" srcId="{D0CF6059-1A00-46C4-A844-8B3BF086513E}" destId="{FE399A60-367D-4787-A660-09A488031177}" srcOrd="1" destOrd="0" parTransId="{46041BE8-0E40-48F7-8D27-E342D37D1054}" sibTransId="{4806625A-5133-46B1-8476-1B84B7BE21F3}"/>
    <dgm:cxn modelId="{00E2D0B2-3FF4-4E01-B304-C6F1B37675E9}" srcId="{95CE4811-A6C9-45C3-B3DD-7D3B74910A7D}" destId="{5F44D284-6BD5-401A-9818-B5A79B1EF534}" srcOrd="0" destOrd="0" parTransId="{9ACC08A9-E9FB-4A5A-BADD-031C9D28BCD9}" sibTransId="{A44E9D93-1618-4017-8D96-DEAF1EBA1C85}"/>
    <dgm:cxn modelId="{8A40A8C5-29A4-495D-8FAB-73C03CD921A7}" srcId="{D0CF6059-1A00-46C4-A844-8B3BF086513E}" destId="{E9A9C181-2374-4BB8-8A1C-35BED0B16136}" srcOrd="2" destOrd="0" parTransId="{904F8EAE-AC04-480D-8309-FFE9F7D9B80A}" sibTransId="{EDA6DCBA-84B6-4CD0-AFC2-D974829177A8}"/>
    <dgm:cxn modelId="{64D8BAC5-150A-44AC-9E50-48F7A1DA883A}" type="presOf" srcId="{2BCCDB1B-00AB-410E-A5E7-7A244B03D246}" destId="{E0E90FB9-8281-465B-843C-E6EFDF0EA580}" srcOrd="0" destOrd="8" presId="urn:microsoft.com/office/officeart/2005/8/layout/hList1"/>
    <dgm:cxn modelId="{EC576DC6-8431-4D23-8F55-510A6E4B804B}" srcId="{A57BAF69-EC67-404D-94B6-DDF7CFBE85B5}" destId="{3A7898EB-6EA6-46A9-8923-EA414BC52615}" srcOrd="2" destOrd="0" parTransId="{304C6A55-4C22-420F-8323-7591A3603A92}" sibTransId="{BBB5184D-C808-452F-AD0D-8F9FDD11C3A0}"/>
    <dgm:cxn modelId="{EEFB74C9-32D7-4258-9F2D-DC615C1E2E76}" srcId="{3A7898EB-6EA6-46A9-8923-EA414BC52615}" destId="{67636F06-1DA3-4271-9F24-C8E4E451660B}" srcOrd="1" destOrd="0" parTransId="{72EEFE90-0BD0-4349-A609-0A8B7663CDD4}" sibTransId="{8927547B-1BEB-48D0-884B-BED613461FA1}"/>
    <dgm:cxn modelId="{6F469CC9-5021-45E6-A5F3-D5D31F2DFD66}" srcId="{EA5EC6B4-4A4F-407B-B94D-102833AF81D6}" destId="{2E87C720-9315-42BA-8686-5D347306AF6D}" srcOrd="1" destOrd="0" parTransId="{7B9FE135-C269-428F-AD43-735AD3A15F07}" sibTransId="{754656DF-D9D2-44BF-BE4B-1D830456471F}"/>
    <dgm:cxn modelId="{42E4F6CC-EB27-4A60-8520-617D922D897A}" srcId="{F27C91DA-CC4C-4A75-AEB7-36BE99E4713D}" destId="{B8F7FD7C-BB45-456D-8401-10C980784E2C}" srcOrd="0" destOrd="0" parTransId="{15B614CE-A4A0-43D5-A991-DFFFE7E71F20}" sibTransId="{15508575-C11A-4090-9D5A-EB4B7FD613AB}"/>
    <dgm:cxn modelId="{46A1FFCD-4D68-45C6-ADE0-98C236FD2C55}" type="presOf" srcId="{8B1E98D4-611E-4160-8B01-C3EBF047FF2A}" destId="{E10CC283-F9F1-4FF9-A9FA-928A1EDD5294}" srcOrd="0" destOrd="0" presId="urn:microsoft.com/office/officeart/2005/8/layout/hList1"/>
    <dgm:cxn modelId="{9891C8CF-027E-4C2F-B803-606B13B9F729}" type="presOf" srcId="{95CE4811-A6C9-45C3-B3DD-7D3B74910A7D}" destId="{B385A08F-17E4-456F-94E8-470FFEB52158}" srcOrd="0" destOrd="0" presId="urn:microsoft.com/office/officeart/2005/8/layout/hList1"/>
    <dgm:cxn modelId="{F12DADD1-F5ED-477A-9670-A6048557FADC}" type="presOf" srcId="{67435F95-1900-4140-9EE6-94BAD9FAB9E4}" destId="{A7092CF5-CF67-47E7-AF09-C555F0CE14DB}" srcOrd="0" destOrd="5" presId="urn:microsoft.com/office/officeart/2005/8/layout/hList1"/>
    <dgm:cxn modelId="{9A5E0DD3-E615-484B-A966-133ABCA0F2E3}" type="presOf" srcId="{9C985BAE-B67B-4464-8847-D964E6C2EBC5}" destId="{5925FD48-7CA2-4EBD-9EA7-DFC4EDEFF061}" srcOrd="0" destOrd="0" presId="urn:microsoft.com/office/officeart/2005/8/layout/hList1"/>
    <dgm:cxn modelId="{C0295DD9-9797-4758-966C-42A531C3960A}" srcId="{E46C4E72-5A1D-4889-9148-5E8F1CE72AE3}" destId="{095FDC19-88EC-45F8-8FA2-BF842F465A63}" srcOrd="1" destOrd="0" parTransId="{2C2FD83D-EF61-448D-892C-17F74CBEF0EB}" sibTransId="{A3478E72-73DB-449D-B6A0-931113153B71}"/>
    <dgm:cxn modelId="{7A1764D9-30C9-4677-8836-632209056531}" type="presOf" srcId="{F31F9B50-9F62-45F6-A4CF-AA592B84A134}" destId="{B385A08F-17E4-456F-94E8-470FFEB52158}" srcOrd="0" destOrd="2" presId="urn:microsoft.com/office/officeart/2005/8/layout/hList1"/>
    <dgm:cxn modelId="{AC4C8DDD-008E-43DA-9BFB-2F547D20127F}" srcId="{EA5EC6B4-4A4F-407B-B94D-102833AF81D6}" destId="{B1974B8E-78FA-45B9-B8FF-F6ABAB96DC91}" srcOrd="0" destOrd="0" parTransId="{811B0DB5-C939-4624-B0B9-12B443446D41}" sibTransId="{792EE6CE-90BC-4A7B-BCE8-E30917DCCFCE}"/>
    <dgm:cxn modelId="{1E6F36DE-9565-4B44-A3E9-D20007E3C5C8}" srcId="{3A7898EB-6EA6-46A9-8923-EA414BC52615}" destId="{EA5EC6B4-4A4F-407B-B94D-102833AF81D6}" srcOrd="0" destOrd="0" parTransId="{B1BC02C8-308A-4F03-86F9-FEA4C6A9ACE2}" sibTransId="{417F0DC4-6319-4E03-B697-F8FC2C304ECB}"/>
    <dgm:cxn modelId="{010464E4-7B86-4425-8315-37117F33F896}" srcId="{3BD8F5A4-B8FD-4BB4-BC18-5170AD541D2A}" destId="{67435F95-1900-4140-9EE6-94BAD9FAB9E4}" srcOrd="0" destOrd="0" parTransId="{741C1C59-3599-4458-970D-FECC857BDFED}" sibTransId="{D6E2DD71-3A7F-4D5D-AC88-6F9E143EB994}"/>
    <dgm:cxn modelId="{222957E5-7561-43D0-B8B5-0622B5146CA1}" type="presOf" srcId="{A58199EE-33BE-4A1B-ADDB-D3719A7D4356}" destId="{B385A08F-17E4-456F-94E8-470FFEB52158}" srcOrd="0" destOrd="3" presId="urn:microsoft.com/office/officeart/2005/8/layout/hList1"/>
    <dgm:cxn modelId="{AADA96E9-E9BD-452E-9658-B2F33C7F85DF}" type="presOf" srcId="{3BD8F5A4-B8FD-4BB4-BC18-5170AD541D2A}" destId="{A7092CF5-CF67-47E7-AF09-C555F0CE14DB}" srcOrd="0" destOrd="4" presId="urn:microsoft.com/office/officeart/2005/8/layout/hList1"/>
    <dgm:cxn modelId="{1CDB11EC-7BFC-4873-8B94-A2B8AB30A63E}" srcId="{F27C91DA-CC4C-4A75-AEB7-36BE99E4713D}" destId="{2BCCDB1B-00AB-410E-A5E7-7A244B03D246}" srcOrd="2" destOrd="0" parTransId="{309B97E9-159E-40FD-B117-9D8122E5023E}" sibTransId="{3EFA956B-C60B-4D32-BC1D-58AF2307AF7A}"/>
    <dgm:cxn modelId="{A41F50F1-6B3B-4622-833C-174C8FD6B2EC}" srcId="{9C985BAE-B67B-4464-8847-D964E6C2EBC5}" destId="{D0CF6059-1A00-46C4-A844-8B3BF086513E}" srcOrd="0" destOrd="0" parTransId="{54EF1110-3526-42D1-BD85-EC997399D82E}" sibTransId="{B436DDA4-CC09-40F3-B2F6-9C826EBBBF22}"/>
    <dgm:cxn modelId="{5354D1F2-9D91-4C99-B2A6-A2439791ED07}" srcId="{8B1E98D4-611E-4160-8B01-C3EBF047FF2A}" destId="{A58199EE-33BE-4A1B-ADDB-D3719A7D4356}" srcOrd="1" destOrd="0" parTransId="{9FA37007-10DE-4341-97D8-76077DBE0549}" sibTransId="{B423DCDC-4B32-4935-87C1-AE0A5162A86D}"/>
    <dgm:cxn modelId="{507492FB-EE7F-4788-BB5B-97A6B215B11B}" srcId="{F27C91DA-CC4C-4A75-AEB7-36BE99E4713D}" destId="{02282299-1825-4951-8463-41F0BF1D5E40}" srcOrd="1" destOrd="0" parTransId="{2AEF8AD7-EFC9-46E2-8D70-F047DFD6E684}" sibTransId="{0A39B25D-B105-4931-A897-01457EBFF05E}"/>
    <dgm:cxn modelId="{8AC9F758-C1F8-4462-A0F0-4C4E5749368E}" type="presParOf" srcId="{3562780C-7D9A-420E-ADD3-744F602AECDD}" destId="{A1502AC7-E402-442D-B48B-F6B86190B352}" srcOrd="0" destOrd="0" presId="urn:microsoft.com/office/officeart/2005/8/layout/hList1"/>
    <dgm:cxn modelId="{CC273E5E-2555-40C4-9129-2B6921B8612A}" type="presParOf" srcId="{A1502AC7-E402-442D-B48B-F6B86190B352}" destId="{E10CC283-F9F1-4FF9-A9FA-928A1EDD5294}" srcOrd="0" destOrd="0" presId="urn:microsoft.com/office/officeart/2005/8/layout/hList1"/>
    <dgm:cxn modelId="{39D15DBE-922A-4B8A-BCE1-309B2C93B753}" type="presParOf" srcId="{A1502AC7-E402-442D-B48B-F6B86190B352}" destId="{B385A08F-17E4-456F-94E8-470FFEB52158}" srcOrd="1" destOrd="0" presId="urn:microsoft.com/office/officeart/2005/8/layout/hList1"/>
    <dgm:cxn modelId="{2927AB87-E992-488B-B00C-D8DE5927C1CF}" type="presParOf" srcId="{3562780C-7D9A-420E-ADD3-744F602AECDD}" destId="{7A5B1F9D-8B24-4C25-971D-974490AD7F92}" srcOrd="1" destOrd="0" presId="urn:microsoft.com/office/officeart/2005/8/layout/hList1"/>
    <dgm:cxn modelId="{5FF15755-0167-41DB-A588-7B62B339AE50}" type="presParOf" srcId="{3562780C-7D9A-420E-ADD3-744F602AECDD}" destId="{34FBF618-CDD8-409D-B957-7F4FED1EC13C}" srcOrd="2" destOrd="0" presId="urn:microsoft.com/office/officeart/2005/8/layout/hList1"/>
    <dgm:cxn modelId="{CBECF637-53E0-4D41-A9BF-80AEA62EF5A0}" type="presParOf" srcId="{34FBF618-CDD8-409D-B957-7F4FED1EC13C}" destId="{5925FD48-7CA2-4EBD-9EA7-DFC4EDEFF061}" srcOrd="0" destOrd="0" presId="urn:microsoft.com/office/officeart/2005/8/layout/hList1"/>
    <dgm:cxn modelId="{431B000A-DA32-4B28-A1EE-2929AEF6C5B7}" type="presParOf" srcId="{34FBF618-CDD8-409D-B957-7F4FED1EC13C}" destId="{E0E90FB9-8281-465B-843C-E6EFDF0EA580}" srcOrd="1" destOrd="0" presId="urn:microsoft.com/office/officeart/2005/8/layout/hList1"/>
    <dgm:cxn modelId="{5EF6A080-EDB4-45BB-9274-A05F9146F6FB}" type="presParOf" srcId="{3562780C-7D9A-420E-ADD3-744F602AECDD}" destId="{721B060D-63DE-4675-847F-5A661B22055F}" srcOrd="3" destOrd="0" presId="urn:microsoft.com/office/officeart/2005/8/layout/hList1"/>
    <dgm:cxn modelId="{00C8C665-0DA4-40C5-89DD-193759EC98C5}" type="presParOf" srcId="{3562780C-7D9A-420E-ADD3-744F602AECDD}" destId="{BF1DA9C1-AF40-4F86-8901-7AA6FDC2762F}" srcOrd="4" destOrd="0" presId="urn:microsoft.com/office/officeart/2005/8/layout/hList1"/>
    <dgm:cxn modelId="{97483593-563E-4824-9495-658DAE7F619D}" type="presParOf" srcId="{BF1DA9C1-AF40-4F86-8901-7AA6FDC2762F}" destId="{584C9607-B0D3-43EE-95B4-DB738B5B5D8D}" srcOrd="0" destOrd="0" presId="urn:microsoft.com/office/officeart/2005/8/layout/hList1"/>
    <dgm:cxn modelId="{639A70EE-5C15-49F9-8868-7AFF705E0FD6}" type="presParOf" srcId="{BF1DA9C1-AF40-4F86-8901-7AA6FDC2762F}" destId="{A7092CF5-CF67-47E7-AF09-C555F0CE14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CC283-F9F1-4FF9-A9FA-928A1EDD5294}">
      <dsp:nvSpPr>
        <dsp:cNvPr id="0" name=""/>
        <dsp:cNvSpPr/>
      </dsp:nvSpPr>
      <dsp:spPr>
        <a:xfrm>
          <a:off x="3312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Conventional ML</a:t>
          </a:r>
          <a:endParaRPr lang="en-US" sz="1800" b="1" kern="1200" dirty="0"/>
        </a:p>
      </dsp:txBody>
      <dsp:txXfrm>
        <a:off x="3312" y="43369"/>
        <a:ext cx="3230091" cy="1292036"/>
      </dsp:txXfrm>
    </dsp:sp>
    <dsp:sp modelId="{B385A08F-17E4-456F-94E8-470FFEB52158}">
      <dsp:nvSpPr>
        <dsp:cNvPr id="0" name=""/>
        <dsp:cNvSpPr/>
      </dsp:nvSpPr>
      <dsp:spPr>
        <a:xfrm>
          <a:off x="3312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TF-IDF based vector representation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SVM based classifier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Under performer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Not close to baseline</a:t>
          </a:r>
        </a:p>
      </dsp:txBody>
      <dsp:txXfrm>
        <a:off x="3312" y="1335406"/>
        <a:ext cx="3230091" cy="3390074"/>
      </dsp:txXfrm>
    </dsp:sp>
    <dsp:sp modelId="{5925FD48-7CA2-4EBD-9EA7-DFC4EDEFF061}">
      <dsp:nvSpPr>
        <dsp:cNvPr id="0" name=""/>
        <dsp:cNvSpPr/>
      </dsp:nvSpPr>
      <dsp:spPr>
        <a:xfrm>
          <a:off x="3685616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Deep Learning &amp; Attentions </a:t>
          </a:r>
        </a:p>
      </dsp:txBody>
      <dsp:txXfrm>
        <a:off x="3685616" y="43369"/>
        <a:ext cx="3230091" cy="1292036"/>
      </dsp:txXfrm>
    </dsp:sp>
    <dsp:sp modelId="{E0E90FB9-8281-465B-843C-E6EFDF0EA580}">
      <dsp:nvSpPr>
        <dsp:cNvPr id="0" name=""/>
        <dsp:cNvSpPr/>
      </dsp:nvSpPr>
      <dsp:spPr>
        <a:xfrm>
          <a:off x="3685616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Bi-Directional LSTMs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Embedding layer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Self-Attention multi head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Better than conventional ML.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Improvement with embeddings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Near baseline.</a:t>
          </a:r>
        </a:p>
      </dsp:txBody>
      <dsp:txXfrm>
        <a:off x="3685616" y="1335406"/>
        <a:ext cx="3230091" cy="3390074"/>
      </dsp:txXfrm>
    </dsp:sp>
    <dsp:sp modelId="{584C9607-B0D3-43EE-95B4-DB738B5B5D8D}">
      <dsp:nvSpPr>
        <dsp:cNvPr id="0" name=""/>
        <dsp:cNvSpPr/>
      </dsp:nvSpPr>
      <dsp:spPr>
        <a:xfrm>
          <a:off x="7367920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Pre-Trained Transformers</a:t>
          </a:r>
        </a:p>
      </dsp:txBody>
      <dsp:txXfrm>
        <a:off x="7367920" y="43369"/>
        <a:ext cx="3230091" cy="1292036"/>
      </dsp:txXfrm>
    </dsp:sp>
    <dsp:sp modelId="{A7092CF5-CF67-47E7-AF09-C555F0CE14DB}">
      <dsp:nvSpPr>
        <dsp:cNvPr id="0" name=""/>
        <dsp:cNvSpPr/>
      </dsp:nvSpPr>
      <dsp:spPr>
        <a:xfrm>
          <a:off x="7367920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BERT fine tuned.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fine tuned.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Both BERT and </a:t>
          </a: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outperformed baseline.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performance better than BERT.</a:t>
          </a:r>
        </a:p>
      </dsp:txBody>
      <dsp:txXfrm>
        <a:off x="7367920" y="1335406"/>
        <a:ext cx="3230091" cy="3390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lab.research.google.com/drive/1nhsCc1krBzPR6LKg3Qfwq_cxHv4sr_Ib?usp=sharing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colab.research.google.com/drive/1S9g8dD7JmuT6JsJo1ysAa4e3nTCNakxk?usp=sharing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rive.google.com/file/d/1aa75KqPg4qnEJ5HYpZrW51ETR_UA0IDN/view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z1IIeU1e7DgqtAyyPWE66QyAG7h1D-sT/view?usp=sharing" TargetMode="External"/><Relationship Id="rId5" Type="http://schemas.openxmlformats.org/officeDocument/2006/relationships/hyperlink" Target="https://github.com/Wenfan1993/CourseProject/tree/main/Test_Source_Data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github.com/Wenfan1993/CourseProject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11692" TargetMode="External"/><Relationship Id="rId2" Type="http://schemas.openxmlformats.org/officeDocument/2006/relationships/hyperlink" Target="https://huggingface.co/roberta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nfan1993/CourseProj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Wenfan1993/CourseProject/blob/main/Research_Summary/AttentionBased%20Approach%20to%20Text%20Classification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2114893"/>
            <a:ext cx="6253317" cy="1096136"/>
          </a:xfrm>
        </p:spPr>
        <p:txBody>
          <a:bodyPr>
            <a:normAutofit/>
          </a:bodyPr>
          <a:lstStyle/>
          <a:p>
            <a:r>
              <a:rPr lang="en-US" sz="3000" dirty="0"/>
              <a:t>Text Classification Competition – Attention-based Transformers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120289"/>
            <a:ext cx="6269347" cy="40720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CS410: Text Information System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FA4BEE-6070-452F-880A-5E7BF82D647D}"/>
              </a:ext>
            </a:extLst>
          </p:cNvPr>
          <p:cNvSpPr txBox="1"/>
          <p:nvPr/>
        </p:nvSpPr>
        <p:spPr>
          <a:xfrm>
            <a:off x="5289753" y="4496649"/>
            <a:ext cx="62693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Team: Fan &amp; Jain Rhymes -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Wenxi Fan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(NetID: 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wenxif2; Email:</a:t>
            </a:r>
            <a:r>
              <a:rPr lang="sv-SE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wenxif2@illinois.edu)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Abhishek Jain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(NetID: aj26; Email:aj26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@illinois.edu)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Code Walk-through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061085" y="1127125"/>
            <a:ext cx="73685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Steps:</a:t>
            </a:r>
          </a:p>
          <a:p>
            <a:endParaRPr lang="en-US" sz="300" b="1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Environment Setup </a:t>
            </a:r>
            <a:r>
              <a:rPr lang="en-US" sz="1200" b="0" dirty="0">
                <a:effectLst/>
                <a:latin typeface="Franklin Gothic Book (Body)"/>
              </a:rPr>
              <a:t>(Transformers model installation, Hyper-parameter tuning Library installation, Colab set-up)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Data load and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Features: </a:t>
            </a:r>
          </a:p>
          <a:p>
            <a:pPr lvl="1"/>
            <a:r>
              <a:rPr lang="en-US" sz="1200" dirty="0">
                <a:latin typeface="Franklin Gothic Book (Body)"/>
              </a:rPr>
              <a:t>we explored using the response, latest context, response and latest context concatenated, context reversed, and the combination of such, and turns out using the below features gave the best performance</a:t>
            </a:r>
            <a:endParaRPr lang="en-US" sz="1200" b="0" i="0" dirty="0">
              <a:effectLst/>
              <a:latin typeface="Franklin Gothic Book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Response</a:t>
            </a:r>
            <a:endParaRPr lang="en-US" sz="1200" b="0" i="0" dirty="0">
              <a:effectLst/>
              <a:latin typeface="Franklin Gothic Book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Context reversed (starting from latest dialog)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Label: 1 for SARCASM; 0 for Non-SARCASM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i="0" dirty="0">
                <a:effectLst/>
                <a:latin typeface="Franklin Gothic Book (Body)"/>
              </a:rPr>
              <a:t> Model Configuration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Choose </a:t>
            </a:r>
            <a:r>
              <a:rPr lang="en-US" sz="1200" b="0" dirty="0">
                <a:effectLst/>
                <a:latin typeface="Franklin Gothic Book (Body)"/>
              </a:rPr>
              <a:t>roberta-base model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Set up the evaluation metrics, batch-size, train-test split ratio, number of epochs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Tokenization</a:t>
            </a:r>
            <a:r>
              <a:rPr lang="en-US" sz="1200" b="0" dirty="0">
                <a:effectLst/>
                <a:latin typeface="Franklin Gothic Book (Body)"/>
              </a:rPr>
              <a:t> </a:t>
            </a:r>
          </a:p>
          <a:p>
            <a:pPr marL="6286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Use API AutoTokenizer</a:t>
            </a:r>
            <a:endParaRPr lang="en-US" sz="1200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Single m</a:t>
            </a:r>
            <a:r>
              <a:rPr lang="en-US" sz="1200" b="1" dirty="0">
                <a:latin typeface="Franklin Gothic Book (Body)"/>
              </a:rPr>
              <a:t>odel finetuning 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Set AutoModelForSequenceClassification, TrainingArguments wrapped in Trainer object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latin typeface="Franklin Gothic Book (Body)"/>
              </a:rPr>
              <a:t>Hyperparameter tuning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Use hyperparameter_search method of the trainer object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Selected the best run 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Select the best hyper-parameter that maximize the metrics (accuracy) 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Test</a:t>
            </a:r>
            <a:r>
              <a:rPr lang="en-US" sz="1200" b="0" dirty="0">
                <a:effectLst/>
                <a:latin typeface="Franklin Gothic Book (Body)"/>
              </a:rPr>
              <a:t> and compute the accuracy, precision, recall and f1 of the best model 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latin typeface="Franklin Gothic Book (Body)"/>
              </a:rPr>
              <a:t>Generate the outputs </a:t>
            </a:r>
            <a:r>
              <a:rPr lang="en-US" sz="1200" dirty="0">
                <a:latin typeface="Franklin Gothic Book (Body)"/>
              </a:rPr>
              <a:t>for submission</a:t>
            </a:r>
            <a:endParaRPr lang="en-US" sz="1200" b="0" dirty="0">
              <a:effectLst/>
              <a:latin typeface="Franklin Gothic Book (Body)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lockchain with solid fill">
            <a:extLst>
              <a:ext uri="{FF2B5EF4-FFF2-40B4-BE49-F238E27FC236}">
                <a16:creationId xmlns:a16="http://schemas.microsoft.com/office/drawing/2014/main" id="{C29C92AB-3BB7-4E91-AB3B-60D297D5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27125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47ABA-B1ED-4A00-8714-37E26F2A3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5" y="889000"/>
            <a:ext cx="2581275" cy="413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A52F98-AFF4-45C1-951A-927CD8BDBF60}"/>
              </a:ext>
            </a:extLst>
          </p:cNvPr>
          <p:cNvSpPr txBox="1"/>
          <p:nvPr/>
        </p:nvSpPr>
        <p:spPr>
          <a:xfrm>
            <a:off x="8343899" y="4965776"/>
            <a:ext cx="3171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See Colab file ‘</a:t>
            </a:r>
            <a:r>
              <a:rPr lang="en-US" sz="1200" b="1" dirty="0" err="1"/>
              <a:t>SequenceClassifier.ipynb</a:t>
            </a:r>
            <a:r>
              <a:rPr lang="en-US" sz="1200" b="1" dirty="0"/>
              <a:t>’  for the script that includes these steps</a:t>
            </a:r>
          </a:p>
          <a:p>
            <a:endParaRPr lang="en-US" sz="1200" b="1" dirty="0"/>
          </a:p>
          <a:p>
            <a:r>
              <a:rPr lang="en-US" sz="12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https://colab.research.google.com/drive/1nhsCc1krBzPR6LKg3Qfwq_cxHv4sr_Ib?usp=sharing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2492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Run the Code Test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038222" y="906461"/>
            <a:ext cx="765429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Steps: Tutorial available at </a:t>
            </a:r>
            <a:r>
              <a:rPr lang="en-US" sz="1000" dirty="0">
                <a:latin typeface="Franklin Gothic Book (Body)"/>
                <a:hlinkClick r:id="rId2"/>
              </a:rPr>
              <a:t>https://drive.google.com/file/d/1aa75KqPg4qnEJ5HYpZrW51ETR_UA0IDN/view?usp=sharing</a:t>
            </a:r>
            <a:endParaRPr lang="en-US" sz="1000" dirty="0">
              <a:latin typeface="Franklin Gothic Book (Body)"/>
            </a:endParaRPr>
          </a:p>
          <a:p>
            <a:endParaRPr lang="en-US" sz="400" b="1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effectLst/>
                <a:latin typeface="Franklin Gothic Book (Body)"/>
              </a:rPr>
              <a:t>Open Colab notebook ‘</a:t>
            </a:r>
            <a:r>
              <a:rPr lang="en-US" sz="1600" dirty="0" err="1">
                <a:effectLst/>
                <a:latin typeface="Franklin Gothic Book (Body)"/>
              </a:rPr>
              <a:t>RoBERTa_Model_Test</a:t>
            </a:r>
            <a:r>
              <a:rPr lang="en-US" sz="1600" dirty="0">
                <a:effectLst/>
                <a:latin typeface="Franklin Gothic Book (Body)"/>
              </a:rPr>
              <a:t>’ at the below link: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  <a:hlinkClick r:id="rId3"/>
              </a:rPr>
              <a:t>https://colab.research.google.com/drive/1S9g8dD7JmuT6JsJo1ysAa4e3nTCNakxk?usp=sharing</a:t>
            </a:r>
            <a:endParaRPr lang="en-US" sz="1200" dirty="0">
              <a:latin typeface="Franklin Gothic Book (Body)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Also uploaded to GitHub Repo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latin typeface="Franklin Gothic Book (Body)"/>
              </a:rPr>
              <a:t>	GitHub Repo path: </a:t>
            </a:r>
            <a:r>
              <a:rPr lang="en-US" sz="1200" dirty="0">
                <a:latin typeface="Franklin Gothic Book (Body)"/>
                <a:hlinkClick r:id="rId4"/>
              </a:rPr>
              <a:t>https://github.com/Wenfan1993/CourseProject</a:t>
            </a:r>
            <a:endParaRPr lang="en-US" sz="1600" dirty="0">
              <a:effectLst/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effectLst/>
                <a:latin typeface="Franklin Gothic Book (Body)"/>
              </a:rPr>
              <a:t>Load the below items from the GitHub Repo to Colab environment at ‘\Content\’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Franklin Gothic Book (Body)"/>
              </a:rPr>
              <a:t>test.jsonl</a:t>
            </a:r>
            <a:r>
              <a:rPr lang="en-US" sz="1600" dirty="0">
                <a:latin typeface="Franklin Gothic Book (Body)"/>
              </a:rPr>
              <a:t> (Uploaded to GitHub Repo)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latin typeface="Franklin Gothic Book (Body)"/>
                <a:hlinkClick r:id="rId5"/>
              </a:rPr>
              <a:t>https://github.com/Wenfan1993/CourseProject/tree/main/Test_Source_Data</a:t>
            </a:r>
            <a:endParaRPr lang="en-US" sz="1200" dirty="0">
              <a:latin typeface="Franklin Gothic Book (Body)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Franklin Gothic Book (Body)"/>
              </a:rPr>
              <a:t>check_point.pth</a:t>
            </a:r>
            <a:r>
              <a:rPr lang="en-US" sz="1600" dirty="0">
                <a:latin typeface="Franklin Gothic Book (Body)"/>
              </a:rPr>
              <a:t> (the checkpoint where we stored our trained model)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latin typeface="Franklin Gothic Book (Body)"/>
                <a:hlinkClick r:id="rId6"/>
              </a:rPr>
              <a:t>https://drive.google.com/file/d/1z1IIeU1e7DgqtAyyPWE66QyAG7h1D-sT/view?usp=sharing</a:t>
            </a:r>
            <a:endParaRPr lang="en-US" sz="12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effectLst/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latin typeface="Franklin Gothic Book (Body)"/>
              </a:rPr>
              <a:t>Run the Colab notebook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latin typeface="Franklin Gothic Book (Body)"/>
              </a:rPr>
              <a:t>The output ‘Answer.txt’ will be output and stored at </a:t>
            </a:r>
            <a:r>
              <a:rPr lang="en-US" sz="1600" dirty="0">
                <a:effectLst/>
                <a:latin typeface="Franklin Gothic Book (Body)"/>
              </a:rPr>
              <a:t>Collab ‘\Content\’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spiration with solid fill">
            <a:extLst>
              <a:ext uri="{FF2B5EF4-FFF2-40B4-BE49-F238E27FC236}">
                <a16:creationId xmlns:a16="http://schemas.microsoft.com/office/drawing/2014/main" id="{CFA23C3B-A23F-47BC-899B-18E4175AC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450" y="1146175"/>
            <a:ext cx="485772" cy="4857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7D9119-CEA8-4E4F-B62C-DB2F4CD49447}"/>
              </a:ext>
            </a:extLst>
          </p:cNvPr>
          <p:cNvSpPr/>
          <p:nvPr/>
        </p:nvSpPr>
        <p:spPr>
          <a:xfrm>
            <a:off x="1870552" y="4629150"/>
            <a:ext cx="1493520" cy="309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5F3B95-1562-4346-A760-3DE112044B56}"/>
              </a:ext>
            </a:extLst>
          </p:cNvPr>
          <p:cNvGrpSpPr/>
          <p:nvPr/>
        </p:nvGrpSpPr>
        <p:grpSpPr>
          <a:xfrm>
            <a:off x="1588451" y="3521896"/>
            <a:ext cx="4420665" cy="1709048"/>
            <a:chOff x="1546543" y="3343275"/>
            <a:chExt cx="4420665" cy="170904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8A5EA3-5E28-4C75-B699-3FE79BF00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46543" y="3429000"/>
              <a:ext cx="2141538" cy="162332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208D320-94A7-40D3-A36F-87F4673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10075" y="3343275"/>
              <a:ext cx="1557133" cy="1709048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4E6EC-2208-4401-A0CD-41D7C6285C05}"/>
              </a:ext>
            </a:extLst>
          </p:cNvPr>
          <p:cNvSpPr/>
          <p:nvPr/>
        </p:nvSpPr>
        <p:spPr>
          <a:xfrm>
            <a:off x="1850706" y="4792925"/>
            <a:ext cx="1493520" cy="309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A384B-00F9-41D2-913C-9579A8FC3036}"/>
              </a:ext>
            </a:extLst>
          </p:cNvPr>
          <p:cNvSpPr/>
          <p:nvPr/>
        </p:nvSpPr>
        <p:spPr>
          <a:xfrm>
            <a:off x="4689366" y="4938394"/>
            <a:ext cx="1493520" cy="2925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Our Results</a:t>
            </a:r>
          </a:p>
        </p:txBody>
      </p:sp>
      <p:pic>
        <p:nvPicPr>
          <p:cNvPr id="8" name="Content Placeholder 7" descr="List with solid fill">
            <a:extLst>
              <a:ext uri="{FF2B5EF4-FFF2-40B4-BE49-F238E27FC236}">
                <a16:creationId xmlns:a16="http://schemas.microsoft.com/office/drawing/2014/main" id="{C736B5AE-5FB7-43F0-8B49-89213A8E1A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55700"/>
            <a:ext cx="701675" cy="7016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489710" y="1155700"/>
            <a:ext cx="8949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We passed the base-line!</a:t>
            </a:r>
          </a:p>
          <a:p>
            <a:endParaRPr lang="en-US" sz="1600" b="1" dirty="0">
              <a:latin typeface="Franklin Gothic Book (Body)"/>
            </a:endParaRPr>
          </a:p>
          <a:p>
            <a:r>
              <a:rPr lang="en-US" sz="1600" dirty="0">
                <a:latin typeface="Franklin Gothic Book (Body)"/>
              </a:rPr>
              <a:t>As of 12/11, 11:00PM CST, </a:t>
            </a:r>
            <a:r>
              <a:rPr lang="en-US" sz="1600" b="1" dirty="0">
                <a:latin typeface="Franklin Gothic Book (Body)"/>
              </a:rPr>
              <a:t>we ranked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No.5 </a:t>
            </a:r>
            <a:r>
              <a:rPr lang="en-US" sz="1600" b="1" dirty="0">
                <a:latin typeface="Franklin Gothic Book (Body)"/>
              </a:rPr>
              <a:t>at the leaderboard,</a:t>
            </a:r>
          </a:p>
          <a:p>
            <a:endParaRPr lang="en-US" sz="1600" b="1" dirty="0">
              <a:latin typeface="Franklin Gothic Book (Body)"/>
            </a:endParaRPr>
          </a:p>
          <a:p>
            <a:r>
              <a:rPr lang="en-US" sz="1600" b="1" dirty="0">
                <a:latin typeface="Franklin Gothic Book (Body)"/>
              </a:rPr>
              <a:t>We achieved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precision 72.3%, recall 80.4% </a:t>
            </a:r>
            <a:r>
              <a:rPr lang="en-US" sz="1600" b="1" dirty="0">
                <a:latin typeface="Franklin Gothic Book (Body)"/>
              </a:rPr>
              <a:t>and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f1 76.2%.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BABC9F-B133-406D-B0B1-8A98AF6E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" y="2874083"/>
            <a:ext cx="10982325" cy="1850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D11C37-B607-496A-819C-8BF0013038F3}"/>
              </a:ext>
            </a:extLst>
          </p:cNvPr>
          <p:cNvSpPr/>
          <p:nvPr/>
        </p:nvSpPr>
        <p:spPr>
          <a:xfrm>
            <a:off x="552450" y="4400550"/>
            <a:ext cx="10734675" cy="3905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28F74F-4570-4568-A248-CA3F8DC4F268}"/>
              </a:ext>
            </a:extLst>
          </p:cNvPr>
          <p:cNvCxnSpPr/>
          <p:nvPr/>
        </p:nvCxnSpPr>
        <p:spPr>
          <a:xfrm>
            <a:off x="4933950" y="4776434"/>
            <a:ext cx="59055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FC8CA8-37C3-45C8-8945-8BA8ECD0D1AD}"/>
              </a:ext>
            </a:extLst>
          </p:cNvPr>
          <p:cNvSpPr txBox="1"/>
          <p:nvPr/>
        </p:nvSpPr>
        <p:spPr>
          <a:xfrm>
            <a:off x="5467352" y="4965445"/>
            <a:ext cx="12001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80324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3C8-E79B-4189-AAA4-E25FE526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950E-2B06-40CE-848C-0FB51C66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r>
              <a:rPr lang="en-US" dirty="0"/>
              <a:t>(1) </a:t>
            </a:r>
            <a:r>
              <a:rPr lang="en-US" dirty="0">
                <a:hlinkClick r:id="rId2"/>
              </a:rPr>
              <a:t>https://huggingface.co/roberta-base</a:t>
            </a:r>
            <a:endParaRPr lang="en-US" dirty="0"/>
          </a:p>
          <a:p>
            <a:r>
              <a:rPr lang="en-US" dirty="0"/>
              <a:t>(2) RoBERTa: A Robustly Optimized BERT Pretraining Approach, by Linhan Liu et. al. </a:t>
            </a:r>
          </a:p>
          <a:p>
            <a:pPr marL="201168" lvl="1" indent="0">
              <a:buNone/>
            </a:pPr>
            <a:r>
              <a:rPr lang="en-US" dirty="0">
                <a:hlinkClick r:id="rId3"/>
              </a:rPr>
              <a:t>https://arxiv.org/abs/1907.11692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GitHub Repo path:</a:t>
            </a:r>
          </a:p>
          <a:p>
            <a:pPr marL="201168" lvl="1" indent="0">
              <a:buNone/>
            </a:pPr>
            <a:r>
              <a:rPr lang="en-US" dirty="0">
                <a:hlinkClick r:id="rId4"/>
              </a:rPr>
              <a:t>https://github.com/Wenfan1993/CourseProject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3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3C8-E79B-4189-AAA4-E25FE526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950E-2B06-40CE-848C-0FB51C66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question, please feel free to contact our team members:</a:t>
            </a:r>
          </a:p>
          <a:p>
            <a:r>
              <a:rPr lang="en-US" b="1" dirty="0"/>
              <a:t>Wenxi Fan</a:t>
            </a:r>
          </a:p>
          <a:p>
            <a:r>
              <a:rPr lang="en-US" dirty="0"/>
              <a:t>Email: wenfan1993@gmail.com/Wenxif2@illinois.edu</a:t>
            </a:r>
          </a:p>
          <a:p>
            <a:endParaRPr lang="en-US" dirty="0"/>
          </a:p>
          <a:p>
            <a:r>
              <a:rPr lang="en-US" b="1" dirty="0"/>
              <a:t>Abhishek Jain</a:t>
            </a:r>
          </a:p>
          <a:p>
            <a:r>
              <a:rPr lang="en-US" dirty="0"/>
              <a:t>Email:aj26@illinois.edu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CEE14B-CBB1-4C51-8832-368ECC2CA744}"/>
              </a:ext>
            </a:extLst>
          </p:cNvPr>
          <p:cNvSpPr txBox="1">
            <a:spLocks/>
          </p:cNvSpPr>
          <p:nvPr/>
        </p:nvSpPr>
        <p:spPr>
          <a:xfrm>
            <a:off x="619749" y="295617"/>
            <a:ext cx="10538702" cy="43240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4000" b="1" dirty="0">
                <a:solidFill>
                  <a:schemeClr val="bg1"/>
                </a:solidFill>
              </a:rPr>
              <a:t>Agenda: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Project Goal and Our Approach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Code Walkthrough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Run the Code Test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Project Goal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List with solid fill">
            <a:extLst>
              <a:ext uri="{FF2B5EF4-FFF2-40B4-BE49-F238E27FC236}">
                <a16:creationId xmlns:a16="http://schemas.microsoft.com/office/drawing/2014/main" id="{C736B5AE-5FB7-43F0-8B49-89213A8E1A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55701"/>
            <a:ext cx="533400" cy="533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84909" y="1155700"/>
            <a:ext cx="896112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Goal</a:t>
            </a:r>
            <a:r>
              <a:rPr lang="en-US" sz="2000" dirty="0"/>
              <a:t>: Implement text classifier to be able to identify if the twit is sarcasm or not.</a:t>
            </a:r>
          </a:p>
          <a:p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Inputs</a:t>
            </a:r>
            <a:r>
              <a:rPr lang="en-US" sz="1600" dirty="0"/>
              <a:t>: text (tweets)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Response : the tweet response to be classified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Context : the conversation context of the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Labels: SARCASM or NOT_SARCASM (two classes)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Goal</a:t>
            </a:r>
            <a:r>
              <a:rPr lang="en-US" sz="1600" dirty="0"/>
              <a:t>: text classifier implemented to achieve f1 score &gt;70%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Motivation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Research, learn and implement best-in-class next generation techniques to approach text-based classification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Expand our knowledge &amp; understanding in NLP space beyond what is taught in the course. </a:t>
            </a:r>
          </a:p>
          <a:p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84910" y="1117600"/>
            <a:ext cx="3006090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Research</a:t>
            </a:r>
          </a:p>
          <a:p>
            <a:pPr>
              <a:spcBef>
                <a:spcPts val="400"/>
              </a:spcBef>
            </a:pPr>
            <a:endParaRPr lang="en-US" sz="400" b="1" dirty="0"/>
          </a:p>
          <a:p>
            <a:pPr lvl="0"/>
            <a:r>
              <a:rPr lang="en-US" sz="1400" b="1" kern="1200" dirty="0"/>
              <a:t>Goal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 Research available best-in-class NLP techniques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 Learn &amp; understand the application of each techniques</a:t>
            </a: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0"/>
            <a:r>
              <a:rPr lang="en-US" sz="1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Outcome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Attention-based Approach to Text Classification</a:t>
            </a:r>
          </a:p>
          <a:p>
            <a:pPr lvl="1"/>
            <a:r>
              <a:rPr lang="en-US" sz="1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  <a:hlinkClick r:id="rId2"/>
              </a:rPr>
              <a:t>https://github.com/Wenfan1993/CourseProject/blob/main/Research_Summary/AttentionBased%20Approach%20to%20Text%20Classification.pdf</a:t>
            </a:r>
            <a:endParaRPr lang="en-US" sz="10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The Application of Attention Models in Text Classification</a:t>
            </a:r>
          </a:p>
          <a:p>
            <a:pPr lvl="1"/>
            <a:r>
              <a:rPr lang="en-US" sz="1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  <a:hlinkClick r:id="rId2"/>
              </a:rPr>
              <a:t>https://github.com/Wenfan1993/CourseProject/blob/main/Research_Summary/AttentionBased%20Approach%20to%20Text%20Classification.pdf</a:t>
            </a:r>
            <a:endPara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D3DF9-BEA2-46BE-B0C1-B0A10D6F8F98}"/>
              </a:ext>
            </a:extLst>
          </p:cNvPr>
          <p:cNvSpPr txBox="1"/>
          <p:nvPr/>
        </p:nvSpPr>
        <p:spPr>
          <a:xfrm>
            <a:off x="4659630" y="1095027"/>
            <a:ext cx="3006090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Experiment</a:t>
            </a:r>
          </a:p>
          <a:p>
            <a:pPr>
              <a:spcBef>
                <a:spcPts val="400"/>
              </a:spcBef>
            </a:pPr>
            <a:endParaRPr lang="en-US" sz="400" b="1" dirty="0"/>
          </a:p>
          <a:p>
            <a:pPr lvl="0"/>
            <a:r>
              <a:rPr lang="en-US" sz="1400" b="1" kern="1200" dirty="0"/>
              <a:t>Goal</a:t>
            </a:r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Evaluate different NLP techniques &amp; short list for final implementation</a:t>
            </a: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0"/>
            <a:r>
              <a:rPr lang="en-US" sz="1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Outcome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Initial experiments conducted for baseline results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kern="1200" dirty="0"/>
              <a:t>TFIDF/SVM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kern="1200" dirty="0"/>
              <a:t>Bi-directional LSTM with embedding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kern="1200" dirty="0"/>
              <a:t>Transformer based Pre-Trained Model)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5E2FA-C707-48A5-ABF2-616931688793}"/>
              </a:ext>
            </a:extLst>
          </p:cNvPr>
          <p:cNvSpPr txBox="1"/>
          <p:nvPr/>
        </p:nvSpPr>
        <p:spPr>
          <a:xfrm>
            <a:off x="8109585" y="1108075"/>
            <a:ext cx="3006090" cy="328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Improvise</a:t>
            </a:r>
          </a:p>
          <a:p>
            <a:pPr>
              <a:spcBef>
                <a:spcPts val="400"/>
              </a:spcBef>
            </a:pPr>
            <a:endParaRPr lang="en-US" sz="400" b="1" dirty="0"/>
          </a:p>
          <a:p>
            <a:pPr lvl="0"/>
            <a:r>
              <a:rPr lang="en-US" sz="1400" b="1" kern="1200" dirty="0"/>
              <a:t>Goal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Optimize the best technique researched &amp; tune it for result generation.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0"/>
            <a:r>
              <a:rPr lang="en-US" sz="1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Outcome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Transformer based implementation were finalized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Tuned with different input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Used different pre-trained models like Bert, Roberta, XLM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80A8D-8793-4FE0-A98E-8FDA673A42D9}"/>
              </a:ext>
            </a:extLst>
          </p:cNvPr>
          <p:cNvSpPr/>
          <p:nvPr/>
        </p:nvSpPr>
        <p:spPr>
          <a:xfrm>
            <a:off x="1184910" y="1095027"/>
            <a:ext cx="3082290" cy="466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DDE6D-DDF3-4DF5-B62B-CB7C0E25358F}"/>
              </a:ext>
            </a:extLst>
          </p:cNvPr>
          <p:cNvSpPr/>
          <p:nvPr/>
        </p:nvSpPr>
        <p:spPr>
          <a:xfrm>
            <a:off x="4634865" y="1085501"/>
            <a:ext cx="3082290" cy="466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D4D709-8757-4050-A953-9C210D223791}"/>
              </a:ext>
            </a:extLst>
          </p:cNvPr>
          <p:cNvSpPr/>
          <p:nvPr/>
        </p:nvSpPr>
        <p:spPr>
          <a:xfrm>
            <a:off x="8090535" y="1081980"/>
            <a:ext cx="3082290" cy="466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AD8319-D5BD-4594-97A3-C78BE832A6FD}"/>
              </a:ext>
            </a:extLst>
          </p:cNvPr>
          <p:cNvSpPr/>
          <p:nvPr/>
        </p:nvSpPr>
        <p:spPr>
          <a:xfrm>
            <a:off x="4362450" y="3429000"/>
            <a:ext cx="196215" cy="200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3EEE92-0571-41E3-9768-4295CEAF6975}"/>
              </a:ext>
            </a:extLst>
          </p:cNvPr>
          <p:cNvSpPr/>
          <p:nvPr/>
        </p:nvSpPr>
        <p:spPr>
          <a:xfrm>
            <a:off x="7814310" y="3422994"/>
            <a:ext cx="196215" cy="200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Research Focus:</a:t>
            </a:r>
          </a:p>
          <a:p>
            <a:pPr>
              <a:spcBef>
                <a:spcPts val="400"/>
              </a:spcBef>
            </a:pPr>
            <a:r>
              <a:rPr lang="en-US" dirty="0"/>
              <a:t>Attention Mechanism, a breakthrough principle which has revolutionized building state-of-the-art NLP solutions. Detailed overview on different solution architectures styles which can be used to solve text classification problem. </a:t>
            </a:r>
          </a:p>
          <a:p>
            <a:pPr>
              <a:spcBef>
                <a:spcPts val="400"/>
              </a:spcBef>
            </a:pPr>
            <a:r>
              <a:rPr lang="en-US" dirty="0"/>
              <a:t>[Document Reference]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Experiment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38DFC18-44BA-4488-924C-1D3DFD4CB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370604"/>
              </p:ext>
            </p:extLst>
          </p:nvPr>
        </p:nvGraphicFramePr>
        <p:xfrm>
          <a:off x="619125" y="1219199"/>
          <a:ext cx="10601325" cy="476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34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1800" b="1" dirty="0">
                <a:solidFill>
                  <a:schemeClr val="tx1"/>
                </a:solidFill>
              </a:rPr>
              <a:t>(1)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Feature Engineering &amp; Problem Structuring</a:t>
            </a:r>
          </a:p>
          <a:p>
            <a:pPr>
              <a:spcBef>
                <a:spcPts val="400"/>
              </a:spcBef>
            </a:pPr>
            <a:r>
              <a:rPr lang="en-US" dirty="0"/>
              <a:t>Input sequence structured as: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Single Document Classification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All tweets combined as single document for classification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 and Last tweet combined as single document for classification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Sequence Classification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Tweets modeled as two text sequence for classification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Last Tweet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Context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Context reversed</a:t>
            </a:r>
          </a:p>
          <a:p>
            <a:pPr>
              <a:spcBef>
                <a:spcPts val="400"/>
              </a:spcBef>
            </a:pPr>
            <a:endParaRPr lang="en-US" sz="16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Best results observed when problem modelled as </a:t>
            </a:r>
            <a:r>
              <a:rPr lang="en-US" sz="1600" b="1" dirty="0">
                <a:solidFill>
                  <a:srgbClr val="333333"/>
                </a:solidFill>
                <a:latin typeface="Source Sans Pro" panose="020B0604020202020204" pitchFamily="34" charset="0"/>
              </a:rPr>
              <a:t>Sequence Classification</a:t>
            </a: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 setup with text sequence as </a:t>
            </a:r>
            <a:r>
              <a:rPr lang="en-US" sz="1600" b="1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 and Context reversed</a:t>
            </a: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2000" b="1" dirty="0">
                <a:solidFill>
                  <a:schemeClr val="tx1"/>
                </a:solidFill>
              </a:rPr>
              <a:t>(2)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BERT and RoBERTa</a:t>
            </a:r>
          </a:p>
          <a:p>
            <a:pPr>
              <a:spcBef>
                <a:spcPts val="400"/>
              </a:spcBef>
            </a:pPr>
            <a:endParaRPr lang="en-US" b="1" dirty="0"/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BERT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 Model - Bidirectional Encoder Representations from Transformer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Designed to pretrain deep bidirectional representations from unlabeled text by jointly conditioning on both left and right context in all layers;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Has certain limitations, e.g. BERT is limited to a particular input length for long</a:t>
            </a:r>
          </a:p>
          <a:p>
            <a:pPr lvl="1">
              <a:spcBef>
                <a:spcPts val="400"/>
              </a:spcBef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	document is split into segments of a fixed size with overlap. 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lvl="1">
              <a:spcBef>
                <a:spcPts val="400"/>
              </a:spcBef>
            </a:pP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– Robustly optimized BERT approach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is the enhanced transformer based on BERT approach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is trained with dynamic masking, FULL-SENTENCES without NSPloss, large mini-batches, and a larger byte-level BPE. </a:t>
            </a:r>
            <a:r>
              <a:rPr lang="en-US" sz="1600" baseline="30000" dirty="0">
                <a:solidFill>
                  <a:srgbClr val="333333"/>
                </a:solidFill>
                <a:latin typeface="Source Sans Pro" panose="020B0604020202020204" pitchFamily="34" charset="0"/>
              </a:rPr>
              <a:t>(2)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overcomes several limitations of BERT including the one mentioned above.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2000" b="1" dirty="0">
                <a:solidFill>
                  <a:schemeClr val="tx1"/>
                </a:solidFill>
              </a:rPr>
              <a:t>(3)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37285" y="1117729"/>
            <a:ext cx="8961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Overview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Embeddings: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Position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Token-type embeddings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Encoder </a:t>
            </a:r>
            <a:r>
              <a:rPr lang="en-US" dirty="0"/>
              <a:t>(12 Roberta Layers)</a:t>
            </a:r>
          </a:p>
          <a:p>
            <a:r>
              <a:rPr lang="en-US" b="1" dirty="0"/>
              <a:t>        </a:t>
            </a:r>
            <a:r>
              <a:rPr lang="en-US" dirty="0"/>
              <a:t>Each layer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Self-attention based on query, key,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Self-output with dense layer, layer norm and 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Intermediate with dense/linear layer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Classifier: with dense/liner layers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r>
              <a:rPr lang="en-US" sz="1000" dirty="0"/>
              <a:t>For more information, please refer to reference (1)</a:t>
            </a:r>
          </a:p>
          <a:p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496A2B13-8BA2-4FA8-8A77-32C4728A16B6}"/>
              </a:ext>
            </a:extLst>
          </p:cNvPr>
          <p:cNvSpPr/>
          <p:nvPr/>
        </p:nvSpPr>
        <p:spPr>
          <a:xfrm>
            <a:off x="1169670" y="2714754"/>
            <a:ext cx="285750" cy="20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8BD445-3336-42BD-BE13-99FFBCA4349C}"/>
              </a:ext>
            </a:extLst>
          </p:cNvPr>
          <p:cNvSpPr/>
          <p:nvPr/>
        </p:nvSpPr>
        <p:spPr>
          <a:xfrm>
            <a:off x="1148715" y="4378454"/>
            <a:ext cx="285750" cy="20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Artificial Intelligence with solid fill">
            <a:extLst>
              <a:ext uri="{FF2B5EF4-FFF2-40B4-BE49-F238E27FC236}">
                <a16:creationId xmlns:a16="http://schemas.microsoft.com/office/drawing/2014/main" id="{F78C1026-23B6-47B1-8861-336210EC1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1117729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69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{52A283DA-C951-4887-B570-0D7DE65CEFEE}tf56160789_win32</Template>
  <TotalTime>1033</TotalTime>
  <Words>1212</Words>
  <Application>Microsoft Office PowerPoint</Application>
  <PresentationFormat>Widescreen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Franklin Gothic Book (Body)</vt:lpstr>
      <vt:lpstr>Arial</vt:lpstr>
      <vt:lpstr>Bookman Old Style</vt:lpstr>
      <vt:lpstr>Calibri</vt:lpstr>
      <vt:lpstr>Courier New</vt:lpstr>
      <vt:lpstr>Franklin Gothic Book</vt:lpstr>
      <vt:lpstr>Source Sans Pro</vt:lpstr>
      <vt:lpstr>Wingdings</vt:lpstr>
      <vt:lpstr>1_RetrospectVTI</vt:lpstr>
      <vt:lpstr>Text Classification Competition – Attention-based Transformers </vt:lpstr>
      <vt:lpstr>PowerPoint Presentation</vt:lpstr>
      <vt:lpstr>Project Goal</vt:lpstr>
      <vt:lpstr>Approach - Overview</vt:lpstr>
      <vt:lpstr>Approach - Research</vt:lpstr>
      <vt:lpstr>Approach - Experiment</vt:lpstr>
      <vt:lpstr>Approach – Improvise (1)</vt:lpstr>
      <vt:lpstr>Approach – Improvise (2)</vt:lpstr>
      <vt:lpstr>Approach – Improvise (3)</vt:lpstr>
      <vt:lpstr>Code Walk-through</vt:lpstr>
      <vt:lpstr>Run the Code Test </vt:lpstr>
      <vt:lpstr>Our Results</vt:lpstr>
      <vt:lpstr>Appendix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Competition – Attention-based Transformers</dc:title>
  <dc:creator>Wenxi Fan</dc:creator>
  <cp:lastModifiedBy>Wenxi Fan</cp:lastModifiedBy>
  <cp:revision>181</cp:revision>
  <dcterms:created xsi:type="dcterms:W3CDTF">2020-12-11T21:31:07Z</dcterms:created>
  <dcterms:modified xsi:type="dcterms:W3CDTF">2020-12-13T01:10:21Z</dcterms:modified>
</cp:coreProperties>
</file>