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6858000" cy="9144000"/>
  <p:embeddedFontLst>
    <p:embeddedFont>
      <p:font typeface="Roboto Mono SemiBold"/>
      <p:regular r:id="rId62"/>
      <p:bold r:id="rId63"/>
      <p:italic r:id="rId64"/>
      <p:boldItalic r:id="rId65"/>
    </p:embeddedFont>
    <p:embeddedFont>
      <p:font typeface="Roboto"/>
      <p:regular r:id="rId66"/>
      <p:bold r:id="rId67"/>
      <p:italic r:id="rId68"/>
      <p:boldItalic r:id="rId69"/>
    </p:embeddedFont>
    <p:embeddedFont>
      <p:font typeface="Abril Fatface"/>
      <p:regular r:id="rId70"/>
    </p:embeddedFont>
    <p:embeddedFont>
      <p:font typeface="Griffy"/>
      <p:regular r:id="rId71"/>
    </p:embeddedFont>
    <p:embeddedFont>
      <p:font typeface="Poppins"/>
      <p:regular r:id="rId72"/>
      <p:bold r:id="rId73"/>
      <p:italic r:id="rId74"/>
      <p:boldItalic r:id="rId75"/>
    </p:embeddedFont>
    <p:embeddedFont>
      <p:font typeface="Roboto Mono"/>
      <p:regular r:id="rId76"/>
      <p:bold r:id="rId77"/>
      <p:italic r:id="rId78"/>
      <p:boldItalic r:id="rId79"/>
    </p:embeddedFont>
    <p:embeddedFont>
      <p:font typeface="Homemade Apple"/>
      <p:regular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omemadeApp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oppins-bold.fntdata"/><Relationship Id="rId72" Type="http://schemas.openxmlformats.org/officeDocument/2006/relationships/font" Target="fonts/Poppins-regular.fntdata"/><Relationship Id="rId31" Type="http://schemas.openxmlformats.org/officeDocument/2006/relationships/slide" Target="slides/slide26.xml"/><Relationship Id="rId75" Type="http://schemas.openxmlformats.org/officeDocument/2006/relationships/font" Target="fonts/Poppins-boldItalic.fntdata"/><Relationship Id="rId30" Type="http://schemas.openxmlformats.org/officeDocument/2006/relationships/slide" Target="slides/slide25.xml"/><Relationship Id="rId74" Type="http://schemas.openxmlformats.org/officeDocument/2006/relationships/font" Target="fonts/Poppins-italic.fntdata"/><Relationship Id="rId33" Type="http://schemas.openxmlformats.org/officeDocument/2006/relationships/slide" Target="slides/slide28.xml"/><Relationship Id="rId77" Type="http://schemas.openxmlformats.org/officeDocument/2006/relationships/font" Target="fonts/RobotoMono-bold.fntdata"/><Relationship Id="rId32" Type="http://schemas.openxmlformats.org/officeDocument/2006/relationships/slide" Target="slides/slide27.xml"/><Relationship Id="rId76" Type="http://schemas.openxmlformats.org/officeDocument/2006/relationships/font" Target="fonts/RobotoMono-regular.fntdata"/><Relationship Id="rId35" Type="http://schemas.openxmlformats.org/officeDocument/2006/relationships/slide" Target="slides/slide30.xml"/><Relationship Id="rId79" Type="http://schemas.openxmlformats.org/officeDocument/2006/relationships/font" Target="fonts/RobotoMono-boldItalic.fntdata"/><Relationship Id="rId34" Type="http://schemas.openxmlformats.org/officeDocument/2006/relationships/slide" Target="slides/slide29.xml"/><Relationship Id="rId78" Type="http://schemas.openxmlformats.org/officeDocument/2006/relationships/font" Target="fonts/RobotoMono-italic.fntdata"/><Relationship Id="rId71" Type="http://schemas.openxmlformats.org/officeDocument/2006/relationships/font" Target="fonts/Griffy-regular.fntdata"/><Relationship Id="rId70" Type="http://schemas.openxmlformats.org/officeDocument/2006/relationships/font" Target="fonts/AbrilFatfac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SemiBold-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MonoSemiBold-italic.fntdata"/><Relationship Id="rId63" Type="http://schemas.openxmlformats.org/officeDocument/2006/relationships/font" Target="fonts/RobotoMonoSemiBold-bold.fntdata"/><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font" Target="fonts/RobotoMonoSemiBold-boldItalic.fntdata"/><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3b2408e01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b2408e0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b2408e01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b2408e01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3b2408e0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3b2408e0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3b2408e01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3b2408e01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3b2408e01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3b2408e01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3b2408e01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3b2408e01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3b2408e01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3b2408e01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3b2408e01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3b2408e01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3b2408e01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3b2408e01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3b2408e01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3b2408e01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3b2408e0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3b2408e0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3b2408e01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3b2408e01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3b2408e01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3b2408e01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3c6421df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3c6421df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41c4ae6c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41c4ae6c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3b2408e0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b2408e0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3b2408ea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3b2408ea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b2408ea3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b2408ea3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3c6421df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3c6421df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3b2408ea3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3b2408ea3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3b2408ea3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3b2408ea3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b2408ea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3b2408ea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41c4ae6c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41c4ae6c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3c6421df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3c6421df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c6421df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c6421df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3c6421df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3c6421df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3c6421df7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3c6421df7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c6421df7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c6421df7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3c6421df7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3c6421df7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40433456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40433456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3b2408e0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3b2408e0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3c6421df7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3c6421df7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3c6421df7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3c6421df7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3c6421d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3c6421d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40433456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40433456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1c4ae6c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41c4ae6c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41c4ae6c3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41c4ae6c3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Improved Model Performance: By increasing the number of instances in the small class, we provide the model with more training data for that class. This can help the model better capture the patterns and characteristics of the minority class, leading to improved performance and accuracy.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Reduced Class Imbalance Bias: Class imbalance bias can adversely affect model performance, especially when the minority class has limited representation. By increasing the size of the small class, we reduce the imbalance ratio, allowing the model to allocate more resources and attention to learning from the minority class.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Enhanced Generalization: A larger representation of the small class helps the model generalize better to unseen data. It allows the model to learn a more robust decision boundary and make accurate predictions for instances that belong to the minority class.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Mitigated Overfitting: Class imbalance can contribute to overfitting, where the model becomes overly specialized in predicting the majority class due to its dominance in the training data. Balancing the class sizes can mitigate this issue and promote better generalization.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Increased Stability: Having a balanced dataset with classes of similar sizes can improve the stability and consistency of model training. It reduces the risk of the model being biased towards the majority class and produces more reliable and consistent predictions.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41c4ae6c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41c4ae6c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3c6421df7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3c6421df7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40433456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40433456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3c6421df7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3c6421df7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b2408e0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b2408e0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c6421df7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c6421df7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1c4ae6c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1c4ae6c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40433456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40433456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41c4ae6c3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41c4ae6c3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41c4ae6c3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41c4ae6c3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41c4ae6c3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41c4ae6c3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41c4ae6c3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41c4ae6c3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b2408e0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3b2408e0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3b2408e0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3b2408e0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b2408e01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3b2408e01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3b2408e0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3b2408e0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4.png"/><Relationship Id="rId11" Type="http://schemas.openxmlformats.org/officeDocument/2006/relationships/image" Target="../media/image2.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 name="Google Shape;63;p2"/>
          <p:cNvSpPr txBox="1"/>
          <p:nvPr>
            <p:ph type="title"/>
          </p:nvPr>
        </p:nvSpPr>
        <p:spPr>
          <a:xfrm>
            <a:off x="2176875" y="1137800"/>
            <a:ext cx="6796800" cy="3227700"/>
          </a:xfrm>
          <a:prstGeom prst="rect">
            <a:avLst/>
          </a:prstGeom>
        </p:spPr>
        <p:txBody>
          <a:bodyPr anchorCtr="0" anchor="t" bIns="121900" lIns="121900" spcFirstLastPara="1" rIns="121900" wrap="square" tIns="12190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64" name="Google Shape;64;p2"/>
          <p:cNvSpPr txBox="1"/>
          <p:nvPr>
            <p:ph idx="1" type="subTitle"/>
          </p:nvPr>
        </p:nvSpPr>
        <p:spPr>
          <a:xfrm>
            <a:off x="5733525" y="4974200"/>
            <a:ext cx="4935600" cy="798000"/>
          </a:xfrm>
          <a:prstGeom prst="rect">
            <a:avLst/>
          </a:prstGeom>
        </p:spPr>
        <p:txBody>
          <a:bodyPr anchorCtr="0" anchor="t" bIns="121900" lIns="121900" spcFirstLastPara="1" rIns="121900" wrap="square" tIns="12190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84"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90" name="Google Shape;190;p11"/>
          <p:cNvSpPr txBox="1"/>
          <p:nvPr>
            <p:ph idx="1" type="subTitle"/>
          </p:nvPr>
        </p:nvSpPr>
        <p:spPr>
          <a:xfrm>
            <a:off x="1217558" y="1800269"/>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1" name="Google Shape;191;p11"/>
          <p:cNvSpPr txBox="1"/>
          <p:nvPr>
            <p:ph idx="2" type="subTitle"/>
          </p:nvPr>
        </p:nvSpPr>
        <p:spPr>
          <a:xfrm>
            <a:off x="1217558" y="310036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2" name="Google Shape;192;p11"/>
          <p:cNvSpPr txBox="1"/>
          <p:nvPr>
            <p:ph idx="3" type="subTitle"/>
          </p:nvPr>
        </p:nvSpPr>
        <p:spPr>
          <a:xfrm>
            <a:off x="1217558" y="440045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3" name="Google Shape;193;p1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4" name="Google Shape;194;p11"/>
          <p:cNvSpPr txBox="1"/>
          <p:nvPr>
            <p:ph idx="4" type="body"/>
          </p:nvPr>
        </p:nvSpPr>
        <p:spPr>
          <a:xfrm>
            <a:off x="1217550" y="2238218"/>
            <a:ext cx="97551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5" name="Google Shape;195;p11"/>
          <p:cNvSpPr txBox="1"/>
          <p:nvPr>
            <p:ph idx="5" type="body"/>
          </p:nvPr>
        </p:nvSpPr>
        <p:spPr>
          <a:xfrm>
            <a:off x="1217550" y="3526878"/>
            <a:ext cx="97551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6" name="Google Shape;196;p11"/>
          <p:cNvSpPr txBox="1"/>
          <p:nvPr>
            <p:ph idx="6" type="body"/>
          </p:nvPr>
        </p:nvSpPr>
        <p:spPr>
          <a:xfrm>
            <a:off x="1217550" y="4813738"/>
            <a:ext cx="97569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97"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22" name="Google Shape;222;p12"/>
          <p:cNvSpPr txBox="1"/>
          <p:nvPr>
            <p:ph idx="1" type="subTitle"/>
          </p:nvPr>
        </p:nvSpPr>
        <p:spPr>
          <a:xfrm>
            <a:off x="118905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1"/>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3" name="Google Shape;223;p12"/>
          <p:cNvSpPr txBox="1"/>
          <p:nvPr>
            <p:ph idx="2" type="subTitle"/>
          </p:nvPr>
        </p:nvSpPr>
        <p:spPr>
          <a:xfrm>
            <a:off x="471330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2"/>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4" name="Google Shape;224;p12"/>
          <p:cNvSpPr txBox="1"/>
          <p:nvPr>
            <p:ph idx="3" type="subTitle"/>
          </p:nvPr>
        </p:nvSpPr>
        <p:spPr>
          <a:xfrm>
            <a:off x="8237552" y="3563475"/>
            <a:ext cx="2658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3"/>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5" name="Google Shape;225;p12"/>
          <p:cNvSpPr txBox="1"/>
          <p:nvPr>
            <p:ph type="title"/>
          </p:nvPr>
        </p:nvSpPr>
        <p:spPr>
          <a:xfrm>
            <a:off x="1189050" y="3647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6" name="Google Shape;226;p12"/>
          <p:cNvSpPr txBox="1"/>
          <p:nvPr>
            <p:ph idx="4" type="body"/>
          </p:nvPr>
        </p:nvSpPr>
        <p:spPr>
          <a:xfrm>
            <a:off x="1189050" y="40014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7" name="Google Shape;227;p12"/>
          <p:cNvSpPr txBox="1"/>
          <p:nvPr>
            <p:ph idx="5" type="body"/>
          </p:nvPr>
        </p:nvSpPr>
        <p:spPr>
          <a:xfrm>
            <a:off x="4713300" y="39899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8" name="Google Shape;228;p12"/>
          <p:cNvSpPr txBox="1"/>
          <p:nvPr>
            <p:ph idx="6" type="body"/>
          </p:nvPr>
        </p:nvSpPr>
        <p:spPr>
          <a:xfrm>
            <a:off x="8237550" y="39767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29" name="Shape 229"/>
        <p:cNvGrpSpPr/>
        <p:nvPr/>
      </p:nvGrpSpPr>
      <p:grpSpPr>
        <a:xfrm>
          <a:off x="0" y="0"/>
          <a:ext cx="0" cy="0"/>
          <a:chOff x="0" y="0"/>
          <a:chExt cx="0" cy="0"/>
        </a:xfrm>
      </p:grpSpPr>
      <p:sp>
        <p:nvSpPr>
          <p:cNvPr id="230" name="Google Shape;230;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1" name="Google Shape;231;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32"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9" name="Google Shape;249;p14"/>
          <p:cNvSpPr txBox="1"/>
          <p:nvPr>
            <p:ph hasCustomPrompt="1" type="title"/>
          </p:nvPr>
        </p:nvSpPr>
        <p:spPr>
          <a:xfrm>
            <a:off x="715025"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0" name="Google Shape;250;p14"/>
          <p:cNvSpPr txBox="1"/>
          <p:nvPr>
            <p:ph idx="2" type="title"/>
          </p:nvPr>
        </p:nvSpPr>
        <p:spPr>
          <a:xfrm>
            <a:off x="715025" y="3647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51" name="Google Shape;251;p14"/>
          <p:cNvSpPr txBox="1"/>
          <p:nvPr>
            <p:ph hasCustomPrompt="1" idx="3" type="title"/>
          </p:nvPr>
        </p:nvSpPr>
        <p:spPr>
          <a:xfrm>
            <a:off x="4598239" y="2465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2" name="Google Shape;252;p14"/>
          <p:cNvSpPr txBox="1"/>
          <p:nvPr>
            <p:ph hasCustomPrompt="1" idx="4" type="title"/>
          </p:nvPr>
        </p:nvSpPr>
        <p:spPr>
          <a:xfrm>
            <a:off x="8481454"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3" name="Google Shape;253;p14"/>
          <p:cNvSpPr txBox="1"/>
          <p:nvPr>
            <p:ph idx="1" type="body"/>
          </p:nvPr>
        </p:nvSpPr>
        <p:spPr>
          <a:xfrm>
            <a:off x="8481446" y="41639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54" name="Google Shape;254;p14"/>
          <p:cNvSpPr txBox="1"/>
          <p:nvPr>
            <p:ph idx="5" type="body"/>
          </p:nvPr>
        </p:nvSpPr>
        <p:spPr>
          <a:xfrm>
            <a:off x="4598236" y="3695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55" name="Google Shape;255;p14"/>
          <p:cNvSpPr txBox="1"/>
          <p:nvPr>
            <p:ph idx="6" type="body"/>
          </p:nvPr>
        </p:nvSpPr>
        <p:spPr>
          <a:xfrm>
            <a:off x="715025" y="41527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56"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62" name="Google Shape;262;p15"/>
          <p:cNvSpPr txBox="1"/>
          <p:nvPr>
            <p:ph idx="1" type="subTitle"/>
          </p:nvPr>
        </p:nvSpPr>
        <p:spPr>
          <a:xfrm>
            <a:off x="1068150" y="239220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3" name="Google Shape;263;p15"/>
          <p:cNvSpPr txBox="1"/>
          <p:nvPr>
            <p:ph idx="2" type="subTitle"/>
          </p:nvPr>
        </p:nvSpPr>
        <p:spPr>
          <a:xfrm>
            <a:off x="1068150"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4" name="Google Shape;264;p15"/>
          <p:cNvSpPr txBox="1"/>
          <p:nvPr>
            <p:ph idx="3" type="subTitle"/>
          </p:nvPr>
        </p:nvSpPr>
        <p:spPr>
          <a:xfrm>
            <a:off x="8181360" y="24015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5" name="Google Shape;265;p15"/>
          <p:cNvSpPr txBox="1"/>
          <p:nvPr>
            <p:ph idx="4" type="subTitle"/>
          </p:nvPr>
        </p:nvSpPr>
        <p:spPr>
          <a:xfrm>
            <a:off x="4643968" y="240955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6" name="Google Shape;266;p15"/>
          <p:cNvSpPr txBox="1"/>
          <p:nvPr>
            <p:ph idx="5" type="subTitle"/>
          </p:nvPr>
        </p:nvSpPr>
        <p:spPr>
          <a:xfrm>
            <a:off x="4643968"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7" name="Google Shape;267;p15"/>
          <p:cNvSpPr txBox="1"/>
          <p:nvPr>
            <p:ph idx="6" type="subTitle"/>
          </p:nvPr>
        </p:nvSpPr>
        <p:spPr>
          <a:xfrm>
            <a:off x="8181360" y="42303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8" name="Google Shape;268;p15"/>
          <p:cNvSpPr txBox="1"/>
          <p:nvPr>
            <p:ph type="title"/>
          </p:nvPr>
        </p:nvSpPr>
        <p:spPr>
          <a:xfrm>
            <a:off x="720400" y="3647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69" name="Google Shape;269;p15"/>
          <p:cNvSpPr txBox="1"/>
          <p:nvPr>
            <p:ph idx="7" type="body"/>
          </p:nvPr>
        </p:nvSpPr>
        <p:spPr>
          <a:xfrm>
            <a:off x="4643968" y="2818400"/>
            <a:ext cx="30180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0" name="Google Shape;270;p15"/>
          <p:cNvSpPr txBox="1"/>
          <p:nvPr>
            <p:ph idx="8" type="body"/>
          </p:nvPr>
        </p:nvSpPr>
        <p:spPr>
          <a:xfrm>
            <a:off x="818136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1" name="Google Shape;271;p15"/>
          <p:cNvSpPr txBox="1"/>
          <p:nvPr>
            <p:ph idx="9" type="body"/>
          </p:nvPr>
        </p:nvSpPr>
        <p:spPr>
          <a:xfrm>
            <a:off x="4643968"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2" name="Google Shape;272;p15"/>
          <p:cNvSpPr txBox="1"/>
          <p:nvPr>
            <p:ph idx="13" type="body"/>
          </p:nvPr>
        </p:nvSpPr>
        <p:spPr>
          <a:xfrm>
            <a:off x="106815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3" name="Google Shape;273;p15"/>
          <p:cNvSpPr txBox="1"/>
          <p:nvPr>
            <p:ph idx="14" type="body"/>
          </p:nvPr>
        </p:nvSpPr>
        <p:spPr>
          <a:xfrm>
            <a:off x="818136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4" name="Google Shape;274;p15"/>
          <p:cNvSpPr txBox="1"/>
          <p:nvPr>
            <p:ph idx="15" type="body"/>
          </p:nvPr>
        </p:nvSpPr>
        <p:spPr>
          <a:xfrm>
            <a:off x="106815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75"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fmla="val 1957"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88" name="Google Shape;288;p16"/>
          <p:cNvSpPr txBox="1"/>
          <p:nvPr>
            <p:ph idx="1" type="subTitle"/>
          </p:nvPr>
        </p:nvSpPr>
        <p:spPr>
          <a:xfrm>
            <a:off x="8454700" y="2110975"/>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89" name="Google Shape;289;p16"/>
          <p:cNvSpPr txBox="1"/>
          <p:nvPr>
            <p:ph idx="2" type="subTitle"/>
          </p:nvPr>
        </p:nvSpPr>
        <p:spPr>
          <a:xfrm>
            <a:off x="8454700" y="4331357"/>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3"/>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0" name="Google Shape;290;p16"/>
          <p:cNvSpPr txBox="1"/>
          <p:nvPr>
            <p:ph type="title"/>
          </p:nvPr>
        </p:nvSpPr>
        <p:spPr>
          <a:xfrm>
            <a:off x="568000" y="593375"/>
            <a:ext cx="103521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1" name="Google Shape;291;p16"/>
          <p:cNvSpPr txBox="1"/>
          <p:nvPr>
            <p:ph idx="3" type="body"/>
          </p:nvPr>
        </p:nvSpPr>
        <p:spPr>
          <a:xfrm>
            <a:off x="8454700" y="2546975"/>
            <a:ext cx="32310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92" name="Google Shape;292;p16"/>
          <p:cNvSpPr txBox="1"/>
          <p:nvPr>
            <p:ph idx="4" type="body"/>
          </p:nvPr>
        </p:nvSpPr>
        <p:spPr>
          <a:xfrm>
            <a:off x="8454700" y="4735300"/>
            <a:ext cx="32310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93"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23" name="Google Shape;323;p17"/>
          <p:cNvSpPr txBox="1"/>
          <p:nvPr>
            <p:ph idx="1" type="subTitle"/>
          </p:nvPr>
        </p:nvSpPr>
        <p:spPr>
          <a:xfrm>
            <a:off x="316463"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4" name="Google Shape;324;p17"/>
          <p:cNvSpPr txBox="1"/>
          <p:nvPr>
            <p:ph idx="2" type="subTitle"/>
          </p:nvPr>
        </p:nvSpPr>
        <p:spPr>
          <a:xfrm>
            <a:off x="2706814"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5" name="Google Shape;325;p17"/>
          <p:cNvSpPr txBox="1"/>
          <p:nvPr>
            <p:ph idx="3" type="subTitle"/>
          </p:nvPr>
        </p:nvSpPr>
        <p:spPr>
          <a:xfrm>
            <a:off x="5097166"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3"/>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6" name="Google Shape;326;p17"/>
          <p:cNvSpPr txBox="1"/>
          <p:nvPr>
            <p:ph idx="4" type="subTitle"/>
          </p:nvPr>
        </p:nvSpPr>
        <p:spPr>
          <a:xfrm>
            <a:off x="7487518"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7" name="Google Shape;327;p17"/>
          <p:cNvSpPr txBox="1"/>
          <p:nvPr>
            <p:ph idx="5" type="subTitle"/>
          </p:nvPr>
        </p:nvSpPr>
        <p:spPr>
          <a:xfrm>
            <a:off x="9877869" y="2569713"/>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8" name="Google Shape;328;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9" name="Google Shape;329;p17"/>
          <p:cNvSpPr txBox="1"/>
          <p:nvPr>
            <p:ph idx="6" type="body"/>
          </p:nvPr>
        </p:nvSpPr>
        <p:spPr>
          <a:xfrm>
            <a:off x="316463" y="3184000"/>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0" name="Google Shape;330;p17"/>
          <p:cNvSpPr txBox="1"/>
          <p:nvPr>
            <p:ph idx="7" type="body"/>
          </p:nvPr>
        </p:nvSpPr>
        <p:spPr>
          <a:xfrm>
            <a:off x="27068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1" name="Google Shape;331;p17"/>
          <p:cNvSpPr txBox="1"/>
          <p:nvPr>
            <p:ph idx="8" type="body"/>
          </p:nvPr>
        </p:nvSpPr>
        <p:spPr>
          <a:xfrm>
            <a:off x="509716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2" name="Google Shape;332;p17"/>
          <p:cNvSpPr txBox="1"/>
          <p:nvPr>
            <p:ph idx="9" type="body"/>
          </p:nvPr>
        </p:nvSpPr>
        <p:spPr>
          <a:xfrm>
            <a:off x="74875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3" name="Google Shape;333;p17"/>
          <p:cNvSpPr txBox="1"/>
          <p:nvPr>
            <p:ph idx="13" type="body"/>
          </p:nvPr>
        </p:nvSpPr>
        <p:spPr>
          <a:xfrm>
            <a:off x="9877863" y="3187538"/>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34"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0" name="Google Shape;340;p18"/>
          <p:cNvSpPr txBox="1"/>
          <p:nvPr>
            <p:ph type="title"/>
          </p:nvPr>
        </p:nvSpPr>
        <p:spPr>
          <a:xfrm>
            <a:off x="876525" y="1617625"/>
            <a:ext cx="5581500" cy="1973700"/>
          </a:xfrm>
          <a:prstGeom prst="rect">
            <a:avLst/>
          </a:prstGeom>
        </p:spPr>
        <p:txBody>
          <a:bodyPr anchorCtr="0" anchor="t" bIns="121900" lIns="121900" spcFirstLastPara="1" rIns="121900" wrap="square" tIns="121900">
            <a:noAutofit/>
          </a:bodyPr>
          <a:lstStyle>
            <a:lvl1pPr indent="0" lvl="0" marL="0" marR="0" rtl="0" algn="r">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1" name="Google Shape;341;p18"/>
          <p:cNvSpPr txBox="1"/>
          <p:nvPr>
            <p:ph idx="1" type="body"/>
          </p:nvPr>
        </p:nvSpPr>
        <p:spPr>
          <a:xfrm>
            <a:off x="876525" y="3591350"/>
            <a:ext cx="5581500" cy="1702500"/>
          </a:xfrm>
          <a:prstGeom prst="rect">
            <a:avLst/>
          </a:prstGeom>
        </p:spPr>
        <p:txBody>
          <a:bodyPr anchorCtr="0" anchor="t" bIns="121900" lIns="121900" spcFirstLastPara="1" rIns="121900" wrap="square" tIns="121900">
            <a:noAutofit/>
          </a:bodyPr>
          <a:lstStyle>
            <a:lvl1pPr indent="-342900" lvl="0" marL="457200" algn="r">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2"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8" name="Google Shape;348;p19"/>
          <p:cNvSpPr txBox="1"/>
          <p:nvPr>
            <p:ph type="title"/>
          </p:nvPr>
        </p:nvSpPr>
        <p:spPr>
          <a:xfrm>
            <a:off x="5300000" y="1512400"/>
            <a:ext cx="3831300" cy="1839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9" name="Google Shape;349;p19"/>
          <p:cNvSpPr txBox="1"/>
          <p:nvPr>
            <p:ph idx="1" type="body"/>
          </p:nvPr>
        </p:nvSpPr>
        <p:spPr>
          <a:xfrm>
            <a:off x="5300088" y="3351250"/>
            <a:ext cx="5581500" cy="1702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0"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62" name="Google Shape;362;p20"/>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3" name="Google Shape;363;p20"/>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lvl1pPr indent="0" lvl="0" marL="0" marR="0" rtl="0" algn="l">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64" name="Google Shape;364;p20"/>
          <p:cNvSpPr txBox="1"/>
          <p:nvPr>
            <p:ph idx="2" type="body"/>
          </p:nvPr>
        </p:nvSpPr>
        <p:spPr>
          <a:xfrm>
            <a:off x="7372700" y="3014400"/>
            <a:ext cx="3167700" cy="1068300"/>
          </a:xfrm>
          <a:prstGeom prst="rect">
            <a:avLst/>
          </a:prstGeom>
        </p:spPr>
        <p:txBody>
          <a:bodyPr anchorCtr="0" anchor="ctr" bIns="121900" lIns="121900" spcFirstLastPara="1" rIns="121900" wrap="square" tIns="121900">
            <a:noAutofit/>
          </a:bodyPr>
          <a:lstStyle>
            <a:lvl1pPr indent="-342900" lvl="0" marL="457200">
              <a:lnSpc>
                <a:spcPct val="100000"/>
              </a:lnSpc>
              <a:spcBef>
                <a:spcPts val="0"/>
              </a:spcBef>
              <a:spcAft>
                <a:spcPts val="0"/>
              </a:spcAft>
              <a:buSzPts val="1800"/>
              <a:buChar char="●"/>
              <a:defRPr/>
            </a:lvl1pPr>
            <a:lvl2pPr indent="-342900" lvl="1" marL="914400">
              <a:lnSpc>
                <a:spcPct val="100000"/>
              </a:lnSpc>
              <a:spcBef>
                <a:spcPts val="0"/>
              </a:spcBef>
              <a:spcAft>
                <a:spcPts val="0"/>
              </a:spcAft>
              <a:buSzPts val="1800"/>
              <a:buChar char="○"/>
              <a:defRPr/>
            </a:lvl2pPr>
            <a:lvl3pPr indent="-342900" lvl="2" marL="1371600">
              <a:lnSpc>
                <a:spcPct val="100000"/>
              </a:lnSpc>
              <a:spcBef>
                <a:spcPts val="0"/>
              </a:spcBef>
              <a:spcAft>
                <a:spcPts val="0"/>
              </a:spcAft>
              <a:buSzPts val="1800"/>
              <a:buChar char="■"/>
              <a:defRPr/>
            </a:lvl3pPr>
            <a:lvl4pPr indent="-342900" lvl="3" marL="1828800">
              <a:lnSpc>
                <a:spcPct val="100000"/>
              </a:lnSpc>
              <a:spcBef>
                <a:spcPts val="0"/>
              </a:spcBef>
              <a:spcAft>
                <a:spcPts val="0"/>
              </a:spcAft>
              <a:buSzPts val="1800"/>
              <a:buChar char="●"/>
              <a:defRPr/>
            </a:lvl4pPr>
            <a:lvl5pPr indent="-342900" lvl="4" marL="2286000">
              <a:lnSpc>
                <a:spcPct val="100000"/>
              </a:lnSpc>
              <a:spcBef>
                <a:spcPts val="0"/>
              </a:spcBef>
              <a:spcAft>
                <a:spcPts val="0"/>
              </a:spcAft>
              <a:buSzPts val="1800"/>
              <a:buChar char="○"/>
              <a:defRPr/>
            </a:lvl5pPr>
            <a:lvl6pPr indent="-342900" lvl="5" marL="2743200">
              <a:lnSpc>
                <a:spcPct val="100000"/>
              </a:lnSpc>
              <a:spcBef>
                <a:spcPts val="0"/>
              </a:spcBef>
              <a:spcAft>
                <a:spcPts val="0"/>
              </a:spcAft>
              <a:buSzPts val="1800"/>
              <a:buChar char="■"/>
              <a:defRPr/>
            </a:lvl6pPr>
            <a:lvl7pPr indent="-342900" lvl="6" marL="3200400">
              <a:lnSpc>
                <a:spcPct val="100000"/>
              </a:lnSpc>
              <a:spcBef>
                <a:spcPts val="0"/>
              </a:spcBef>
              <a:spcAft>
                <a:spcPts val="0"/>
              </a:spcAft>
              <a:buSzPts val="1800"/>
              <a:buChar char="●"/>
              <a:defRPr/>
            </a:lvl7pPr>
            <a:lvl8pPr indent="-342900" lvl="7" marL="3657600">
              <a:lnSpc>
                <a:spcPct val="100000"/>
              </a:lnSpc>
              <a:spcBef>
                <a:spcPts val="0"/>
              </a:spcBef>
              <a:spcAft>
                <a:spcPts val="0"/>
              </a:spcAft>
              <a:buSzPts val="1800"/>
              <a:buChar char="○"/>
              <a:defRPr/>
            </a:lvl8pPr>
            <a:lvl9pPr indent="-342900" lvl="8" marL="4114800">
              <a:lnSpc>
                <a:spcPct val="100000"/>
              </a:lnSpc>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65" name="Shape 65"/>
        <p:cNvGrpSpPr/>
        <p:nvPr/>
      </p:nvGrpSpPr>
      <p:grpSpPr>
        <a:xfrm>
          <a:off x="0" y="0"/>
          <a:ext cx="0" cy="0"/>
          <a:chOff x="0" y="0"/>
          <a:chExt cx="0" cy="0"/>
        </a:xfrm>
      </p:grpSpPr>
      <p:sp>
        <p:nvSpPr>
          <p:cNvPr id="66" name="Google Shape;66;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5"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7"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9" name="Google Shape;79;p4"/>
          <p:cNvSpPr txBox="1"/>
          <p:nvPr>
            <p:ph type="title"/>
          </p:nvPr>
        </p:nvSpPr>
        <p:spPr>
          <a:xfrm>
            <a:off x="1462450" y="1795650"/>
            <a:ext cx="5322600" cy="10593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0" name="Google Shape;80;p4"/>
          <p:cNvSpPr txBox="1"/>
          <p:nvPr>
            <p:ph idx="1" type="body"/>
          </p:nvPr>
        </p:nvSpPr>
        <p:spPr>
          <a:xfrm>
            <a:off x="1462425" y="2898225"/>
            <a:ext cx="5322600" cy="25377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18" name="Google Shape;118;p5"/>
          <p:cNvSpPr txBox="1"/>
          <p:nvPr>
            <p:ph type="title"/>
          </p:nvPr>
        </p:nvSpPr>
        <p:spPr>
          <a:xfrm>
            <a:off x="490775" y="523275"/>
            <a:ext cx="11210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9" name="Google Shape;119;p5"/>
          <p:cNvSpPr txBox="1"/>
          <p:nvPr>
            <p:ph idx="1" type="body"/>
          </p:nvPr>
        </p:nvSpPr>
        <p:spPr>
          <a:xfrm>
            <a:off x="575950"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0" name="Google Shape;120;p5"/>
          <p:cNvSpPr txBox="1"/>
          <p:nvPr>
            <p:ph idx="2" type="body"/>
          </p:nvPr>
        </p:nvSpPr>
        <p:spPr>
          <a:xfrm>
            <a:off x="4418613"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1" name="Google Shape;121;p5"/>
          <p:cNvSpPr txBox="1"/>
          <p:nvPr>
            <p:ph idx="3" type="body"/>
          </p:nvPr>
        </p:nvSpPr>
        <p:spPr>
          <a:xfrm>
            <a:off x="575950"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2" name="Google Shape;122;p5"/>
          <p:cNvSpPr txBox="1"/>
          <p:nvPr>
            <p:ph idx="4" type="body"/>
          </p:nvPr>
        </p:nvSpPr>
        <p:spPr>
          <a:xfrm>
            <a:off x="4418613"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3" name="Google Shape;123;p5"/>
          <p:cNvSpPr txBox="1"/>
          <p:nvPr>
            <p:ph idx="5" type="title"/>
          </p:nvPr>
        </p:nvSpPr>
        <p:spPr>
          <a:xfrm>
            <a:off x="9427075" y="4180200"/>
            <a:ext cx="2166900" cy="6957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5"/>
          <p:cNvSpPr txBox="1"/>
          <p:nvPr>
            <p:ph idx="6" type="title"/>
          </p:nvPr>
        </p:nvSpPr>
        <p:spPr>
          <a:xfrm>
            <a:off x="4448700"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5" name="Google Shape;125;p5"/>
          <p:cNvSpPr txBox="1"/>
          <p:nvPr>
            <p:ph idx="7" type="title"/>
          </p:nvPr>
        </p:nvSpPr>
        <p:spPr>
          <a:xfrm>
            <a:off x="49077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6" name="Google Shape;126;p5"/>
          <p:cNvSpPr txBox="1"/>
          <p:nvPr>
            <p:ph idx="8" type="title"/>
          </p:nvPr>
        </p:nvSpPr>
        <p:spPr>
          <a:xfrm>
            <a:off x="4448700"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7" name="Google Shape;127;p5"/>
          <p:cNvSpPr txBox="1"/>
          <p:nvPr>
            <p:ph idx="9" type="body"/>
          </p:nvPr>
        </p:nvSpPr>
        <p:spPr>
          <a:xfrm>
            <a:off x="8299375"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8" name="Google Shape;128;p5"/>
          <p:cNvSpPr txBox="1"/>
          <p:nvPr>
            <p:ph idx="13" type="body"/>
          </p:nvPr>
        </p:nvSpPr>
        <p:spPr>
          <a:xfrm>
            <a:off x="8299375"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9" name="Google Shape;129;p5"/>
          <p:cNvSpPr txBox="1"/>
          <p:nvPr>
            <p:ph idx="14" type="title"/>
          </p:nvPr>
        </p:nvSpPr>
        <p:spPr>
          <a:xfrm>
            <a:off x="8406625"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30" name="Google Shape;130;p5"/>
          <p:cNvSpPr txBox="1"/>
          <p:nvPr>
            <p:ph idx="15" type="title"/>
          </p:nvPr>
        </p:nvSpPr>
        <p:spPr>
          <a:xfrm>
            <a:off x="840662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37" name="Google Shape;137;p6"/>
          <p:cNvSpPr txBox="1"/>
          <p:nvPr>
            <p:ph type="title"/>
          </p:nvPr>
        </p:nvSpPr>
        <p:spPr>
          <a:xfrm>
            <a:off x="3811700" y="2041663"/>
            <a:ext cx="6345900" cy="1575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38" name="Google Shape;138;p6"/>
          <p:cNvSpPr txBox="1"/>
          <p:nvPr>
            <p:ph idx="1" type="body"/>
          </p:nvPr>
        </p:nvSpPr>
        <p:spPr>
          <a:xfrm>
            <a:off x="2034300" y="4052838"/>
            <a:ext cx="8123400" cy="763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39"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0" name="Google Shape;150;p7"/>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1" name="Google Shape;151;p7"/>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
        <p:nvSpPr>
          <p:cNvPr id="152" name="Google Shape;152;p7"/>
          <p:cNvSpPr txBox="1"/>
          <p:nvPr>
            <p:ph idx="2" type="body"/>
          </p:nvPr>
        </p:nvSpPr>
        <p:spPr>
          <a:xfrm>
            <a:off x="6679275" y="2255000"/>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53"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9" name="Google Shape;159;p8"/>
          <p:cNvSpPr txBox="1"/>
          <p:nvPr>
            <p:ph idx="1" type="subTitle"/>
          </p:nvPr>
        </p:nvSpPr>
        <p:spPr>
          <a:xfrm>
            <a:off x="920475" y="1895300"/>
            <a:ext cx="77940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0" name="Google Shape;160;p8"/>
          <p:cNvSpPr txBox="1"/>
          <p:nvPr>
            <p:ph type="title"/>
          </p:nvPr>
        </p:nvSpPr>
        <p:spPr>
          <a:xfrm>
            <a:off x="920475" y="845500"/>
            <a:ext cx="7794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1" name="Google Shape;161;p8"/>
          <p:cNvSpPr txBox="1"/>
          <p:nvPr>
            <p:ph idx="2" type="body"/>
          </p:nvPr>
        </p:nvSpPr>
        <p:spPr>
          <a:xfrm>
            <a:off x="920475" y="2555475"/>
            <a:ext cx="7794000" cy="3436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62"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75" name="Google Shape;175;p9"/>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6" name="Google Shape;176;p9"/>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a:lvl2pPr>
            <a:lvl3pPr lvl="2" rtl="0" algn="r">
              <a:lnSpc>
                <a:spcPct val="100000"/>
              </a:lnSpc>
              <a:spcBef>
                <a:spcPts val="0"/>
              </a:spcBef>
              <a:spcAft>
                <a:spcPts val="0"/>
              </a:spcAft>
              <a:buSzPts val="1800"/>
              <a:buNone/>
              <a:defRPr/>
            </a:lvl3pPr>
            <a:lvl4pPr lvl="3" rtl="0" algn="r">
              <a:lnSpc>
                <a:spcPct val="100000"/>
              </a:lnSpc>
              <a:spcBef>
                <a:spcPts val="0"/>
              </a:spcBef>
              <a:spcAft>
                <a:spcPts val="0"/>
              </a:spcAft>
              <a:buSzPts val="1800"/>
              <a:buNone/>
              <a:defRPr/>
            </a:lvl4pPr>
            <a:lvl5pPr lvl="4" rtl="0" algn="r">
              <a:lnSpc>
                <a:spcPct val="100000"/>
              </a:lnSpc>
              <a:spcBef>
                <a:spcPts val="0"/>
              </a:spcBef>
              <a:spcAft>
                <a:spcPts val="0"/>
              </a:spcAft>
              <a:buSzPts val="1800"/>
              <a:buNone/>
              <a:defRPr/>
            </a:lvl5pPr>
            <a:lvl6pPr lvl="5" rtl="0" algn="r">
              <a:lnSpc>
                <a:spcPct val="100000"/>
              </a:lnSpc>
              <a:spcBef>
                <a:spcPts val="0"/>
              </a:spcBef>
              <a:spcAft>
                <a:spcPts val="0"/>
              </a:spcAft>
              <a:buSzPts val="1800"/>
              <a:buNone/>
              <a:defRPr/>
            </a:lvl6pPr>
            <a:lvl7pPr lvl="6" rtl="0" algn="r">
              <a:lnSpc>
                <a:spcPct val="100000"/>
              </a:lnSpc>
              <a:spcBef>
                <a:spcPts val="0"/>
              </a:spcBef>
              <a:spcAft>
                <a:spcPts val="0"/>
              </a:spcAft>
              <a:buSzPts val="1800"/>
              <a:buNone/>
              <a:defRPr/>
            </a:lvl7pPr>
            <a:lvl8pPr lvl="7" rtl="0" algn="r">
              <a:lnSpc>
                <a:spcPct val="100000"/>
              </a:lnSpc>
              <a:spcBef>
                <a:spcPts val="0"/>
              </a:spcBef>
              <a:spcAft>
                <a:spcPts val="0"/>
              </a:spcAft>
              <a:buSzPts val="1800"/>
              <a:buNone/>
              <a:defRPr/>
            </a:lvl8pPr>
            <a:lvl9pPr lvl="8" rtl="0" algn="r">
              <a:lnSpc>
                <a:spcPct val="100000"/>
              </a:lnSpc>
              <a:spcBef>
                <a:spcPts val="0"/>
              </a:spcBef>
              <a:spcAft>
                <a:spcPts val="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77"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83" name="Google Shape;183;p10"/>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42900" lvl="1" marL="914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indent="-342900" lvl="2" marL="1371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indent="-342900" lvl="3" marL="18288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indent="-342900" lvl="4" marL="22860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indent="-342900" lvl="5" marL="27432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indent="-342900" lvl="6" marL="3200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indent="-342900" lvl="7" marL="3657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indent="-342900" lvl="8" marL="41148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5.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2328500" y="1607300"/>
            <a:ext cx="7564800" cy="290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700"/>
              <a:t>Box Office: Predicting </a:t>
            </a:r>
            <a:r>
              <a:rPr lang="en" sz="5700">
                <a:solidFill>
                  <a:schemeClr val="accent2"/>
                </a:solidFill>
              </a:rPr>
              <a:t>Movie Revenue</a:t>
            </a:r>
            <a:r>
              <a:rPr lang="en" sz="5700"/>
              <a:t> with Data Science</a:t>
            </a:r>
            <a:endParaRPr sz="5700"/>
          </a:p>
        </p:txBody>
      </p:sp>
      <p:sp>
        <p:nvSpPr>
          <p:cNvPr id="381" name="Google Shape;381;p22"/>
          <p:cNvSpPr txBox="1"/>
          <p:nvPr>
            <p:ph idx="1" type="subTitle"/>
          </p:nvPr>
        </p:nvSpPr>
        <p:spPr>
          <a:xfrm>
            <a:off x="5511625" y="5048150"/>
            <a:ext cx="5657700" cy="798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700"/>
              <a:t>Yuwenqian Chen, Yuxuan Weng, Senhui Zhao</a:t>
            </a:r>
            <a:endParaRPr sz="17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1"/>
          <p:cNvSpPr txBox="1"/>
          <p:nvPr>
            <p:ph type="title"/>
          </p:nvPr>
        </p:nvSpPr>
        <p:spPr>
          <a:xfrm>
            <a:off x="5300000" y="1512400"/>
            <a:ext cx="5581500" cy="7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Handle Missing Value</a:t>
            </a:r>
            <a:endParaRPr>
              <a:solidFill>
                <a:schemeClr val="accent2"/>
              </a:solidFill>
            </a:endParaRPr>
          </a:p>
        </p:txBody>
      </p:sp>
      <p:sp>
        <p:nvSpPr>
          <p:cNvPr id="444" name="Google Shape;444;p31"/>
          <p:cNvSpPr txBox="1"/>
          <p:nvPr>
            <p:ph idx="1" type="body"/>
          </p:nvPr>
        </p:nvSpPr>
        <p:spPr>
          <a:xfrm>
            <a:off x="5300100" y="2293050"/>
            <a:ext cx="5581500" cy="2760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table gives the total number of missing values in each column. </a:t>
            </a:r>
            <a:endParaRPr/>
          </a:p>
          <a:p>
            <a:pPr indent="0" lvl="0" marL="0" rtl="0" algn="l">
              <a:spcBef>
                <a:spcPts val="2100"/>
              </a:spcBef>
              <a:spcAft>
                <a:spcPts val="0"/>
              </a:spcAft>
              <a:buNone/>
            </a:pPr>
            <a:r>
              <a:rPr lang="en">
                <a:solidFill>
                  <a:schemeClr val="dk1"/>
                </a:solidFill>
              </a:rPr>
              <a:t>The variables 'homepage', 'overview', 'release_date', 'runtime', and 'tagline' have varying numbers of missing values in the dataset.</a:t>
            </a:r>
            <a:endParaRPr>
              <a:solidFill>
                <a:schemeClr val="dk1"/>
              </a:solidFill>
            </a:endParaRPr>
          </a:p>
          <a:p>
            <a:pPr indent="0" lvl="0" marL="0" rtl="0" algn="l">
              <a:spcBef>
                <a:spcPts val="2100"/>
              </a:spcBef>
              <a:spcAft>
                <a:spcPts val="2100"/>
              </a:spcAft>
              <a:buNone/>
            </a:pPr>
            <a:r>
              <a:t/>
            </a:r>
            <a:endParaRPr/>
          </a:p>
        </p:txBody>
      </p:sp>
      <p:pic>
        <p:nvPicPr>
          <p:cNvPr id="445" name="Google Shape;445;p31"/>
          <p:cNvPicPr preferRelativeResize="0"/>
          <p:nvPr/>
        </p:nvPicPr>
        <p:blipFill>
          <a:blip r:embed="rId3">
            <a:alphaModFix/>
          </a:blip>
          <a:stretch>
            <a:fillRect/>
          </a:stretch>
        </p:blipFill>
        <p:spPr>
          <a:xfrm>
            <a:off x="507425" y="406800"/>
            <a:ext cx="3368350" cy="560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txBox="1"/>
          <p:nvPr>
            <p:ph type="title"/>
          </p:nvPr>
        </p:nvSpPr>
        <p:spPr>
          <a:xfrm>
            <a:off x="1373725" y="12048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Handle Missing Value</a:t>
            </a:r>
            <a:endParaRPr>
              <a:solidFill>
                <a:schemeClr val="accent2"/>
              </a:solidFill>
            </a:endParaRPr>
          </a:p>
        </p:txBody>
      </p:sp>
      <p:sp>
        <p:nvSpPr>
          <p:cNvPr id="451" name="Google Shape;451;p32"/>
          <p:cNvSpPr txBox="1"/>
          <p:nvPr>
            <p:ph idx="2" type="body"/>
          </p:nvPr>
        </p:nvSpPr>
        <p:spPr>
          <a:xfrm>
            <a:off x="1243875" y="3126100"/>
            <a:ext cx="8154000" cy="191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rPr>
              <a:t>We removed the </a:t>
            </a:r>
            <a:r>
              <a:rPr lang="en">
                <a:solidFill>
                  <a:schemeClr val="accent1"/>
                </a:solidFill>
              </a:rPr>
              <a:t>'homepage'</a:t>
            </a:r>
            <a:r>
              <a:rPr lang="en">
                <a:solidFill>
                  <a:schemeClr val="dk1"/>
                </a:solidFill>
              </a:rPr>
              <a:t> and </a:t>
            </a:r>
            <a:r>
              <a:rPr lang="en">
                <a:solidFill>
                  <a:schemeClr val="accent1"/>
                </a:solidFill>
              </a:rPr>
              <a:t>'tagline'</a:t>
            </a:r>
            <a:r>
              <a:rPr lang="en">
                <a:solidFill>
                  <a:schemeClr val="dk1"/>
                </a:solidFill>
              </a:rPr>
              <a:t> columns from the dataset as they are not useful for our data analysis.</a:t>
            </a:r>
            <a:endParaRPr>
              <a:solidFill>
                <a:schemeClr val="dk1"/>
              </a:solidFill>
            </a:endParaRPr>
          </a:p>
          <a:p>
            <a:pPr indent="0" lvl="0" marL="0" rtl="0" algn="l">
              <a:spcBef>
                <a:spcPts val="2100"/>
              </a:spcBef>
              <a:spcAft>
                <a:spcPts val="2100"/>
              </a:spcAft>
              <a:buNone/>
            </a:pPr>
            <a:r>
              <a:rPr lang="en"/>
              <a:t>As the variables </a:t>
            </a:r>
            <a:r>
              <a:rPr lang="en">
                <a:solidFill>
                  <a:schemeClr val="accent1"/>
                </a:solidFill>
              </a:rPr>
              <a:t>'runtime'</a:t>
            </a:r>
            <a:r>
              <a:rPr lang="en"/>
              <a:t>, </a:t>
            </a:r>
            <a:r>
              <a:rPr lang="en">
                <a:solidFill>
                  <a:schemeClr val="accent1"/>
                </a:solidFill>
              </a:rPr>
              <a:t>'release_date'</a:t>
            </a:r>
            <a:r>
              <a:rPr lang="en"/>
              <a:t>, and </a:t>
            </a:r>
            <a:r>
              <a:rPr lang="en">
                <a:solidFill>
                  <a:schemeClr val="accent1"/>
                </a:solidFill>
              </a:rPr>
              <a:t>'overview'</a:t>
            </a:r>
            <a:r>
              <a:rPr lang="en"/>
              <a:t> have only a few missing values, we can remove the corresponding rows from the dataset. </a:t>
            </a:r>
            <a:endParaRPr/>
          </a:p>
        </p:txBody>
      </p:sp>
      <p:pic>
        <p:nvPicPr>
          <p:cNvPr id="452" name="Google Shape;452;p32"/>
          <p:cNvPicPr preferRelativeResize="0"/>
          <p:nvPr/>
        </p:nvPicPr>
        <p:blipFill>
          <a:blip r:embed="rId3">
            <a:alphaModFix/>
          </a:blip>
          <a:stretch>
            <a:fillRect/>
          </a:stretch>
        </p:blipFill>
        <p:spPr>
          <a:xfrm>
            <a:off x="1373725" y="2101204"/>
            <a:ext cx="7745626" cy="77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3"/>
          <p:cNvSpPr txBox="1"/>
          <p:nvPr>
            <p:ph type="title"/>
          </p:nvPr>
        </p:nvSpPr>
        <p:spPr>
          <a:xfrm>
            <a:off x="1621525" y="11731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Handle </a:t>
            </a:r>
            <a:r>
              <a:rPr lang="en">
                <a:solidFill>
                  <a:schemeClr val="accent2"/>
                </a:solidFill>
              </a:rPr>
              <a:t>Duplicate</a:t>
            </a:r>
            <a:r>
              <a:rPr lang="en">
                <a:solidFill>
                  <a:schemeClr val="accent2"/>
                </a:solidFill>
              </a:rPr>
              <a:t> Value</a:t>
            </a:r>
            <a:endParaRPr>
              <a:solidFill>
                <a:schemeClr val="accent2"/>
              </a:solidFill>
            </a:endParaRPr>
          </a:p>
        </p:txBody>
      </p:sp>
      <p:sp>
        <p:nvSpPr>
          <p:cNvPr id="458" name="Google Shape;458;p33"/>
          <p:cNvSpPr txBox="1"/>
          <p:nvPr>
            <p:ph idx="2" type="body"/>
          </p:nvPr>
        </p:nvSpPr>
        <p:spPr>
          <a:xfrm>
            <a:off x="1575600" y="3711125"/>
            <a:ext cx="77940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From this output, we can found out that there is no duplicate value in merged dataset.</a:t>
            </a:r>
            <a:endParaRPr/>
          </a:p>
        </p:txBody>
      </p:sp>
      <p:pic>
        <p:nvPicPr>
          <p:cNvPr id="459" name="Google Shape;459;p33"/>
          <p:cNvPicPr preferRelativeResize="0"/>
          <p:nvPr/>
        </p:nvPicPr>
        <p:blipFill>
          <a:blip r:embed="rId3">
            <a:alphaModFix/>
          </a:blip>
          <a:stretch>
            <a:fillRect/>
          </a:stretch>
        </p:blipFill>
        <p:spPr>
          <a:xfrm>
            <a:off x="1621525" y="2202350"/>
            <a:ext cx="7575401" cy="133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4"/>
          <p:cNvSpPr txBox="1"/>
          <p:nvPr>
            <p:ph type="title"/>
          </p:nvPr>
        </p:nvSpPr>
        <p:spPr>
          <a:xfrm>
            <a:off x="1068425" y="1225925"/>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Handle Outlier</a:t>
            </a:r>
            <a:endParaRPr>
              <a:solidFill>
                <a:schemeClr val="accent2"/>
              </a:solidFill>
            </a:endParaRPr>
          </a:p>
        </p:txBody>
      </p:sp>
      <p:sp>
        <p:nvSpPr>
          <p:cNvPr id="465" name="Google Shape;465;p34"/>
          <p:cNvSpPr txBox="1"/>
          <p:nvPr>
            <p:ph idx="2" type="body"/>
          </p:nvPr>
        </p:nvSpPr>
        <p:spPr>
          <a:xfrm>
            <a:off x="1068425" y="2271900"/>
            <a:ext cx="8949000" cy="32124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AutoNum type="arabicPeriod"/>
            </a:pPr>
            <a:r>
              <a:rPr lang="en"/>
              <a:t>Use sns to generates a box-and-whisker plot of the distribution of values in the target column. Check if there are outliers in target values.</a:t>
            </a:r>
            <a:endParaRPr/>
          </a:p>
          <a:p>
            <a:pPr indent="-342900" lvl="0" marL="457200" rtl="0" algn="l">
              <a:spcBef>
                <a:spcPts val="0"/>
              </a:spcBef>
              <a:spcAft>
                <a:spcPts val="0"/>
              </a:spcAft>
              <a:buSzPts val="1800"/>
              <a:buAutoNum type="arabicPeriod"/>
            </a:pPr>
            <a:r>
              <a:rPr lang="en"/>
              <a:t>S</a:t>
            </a:r>
            <a:r>
              <a:rPr lang="en"/>
              <a:t>etting the highest and lowest values to a predetermined percentile within the range of the data.</a:t>
            </a:r>
            <a:endParaRPr/>
          </a:p>
          <a:p>
            <a:pPr indent="0" lvl="0" marL="0" rtl="0" algn="l">
              <a:spcBef>
                <a:spcPts val="2100"/>
              </a:spcBef>
              <a:spcAft>
                <a:spcPts val="2100"/>
              </a:spcAft>
              <a:buNone/>
            </a:pPr>
            <a:r>
              <a:rPr lang="en"/>
              <a:t>We will handle outlier in variable ‘</a:t>
            </a:r>
            <a:r>
              <a:rPr lang="en">
                <a:solidFill>
                  <a:schemeClr val="accent1"/>
                </a:solidFill>
              </a:rPr>
              <a:t>revenue</a:t>
            </a:r>
            <a:r>
              <a:rPr lang="en"/>
              <a:t>’, ‘</a:t>
            </a:r>
            <a:r>
              <a:rPr lang="en">
                <a:solidFill>
                  <a:schemeClr val="accent1"/>
                </a:solidFill>
              </a:rPr>
              <a:t>budget</a:t>
            </a:r>
            <a:r>
              <a:rPr lang="en"/>
              <a:t>’, ‘</a:t>
            </a:r>
            <a:r>
              <a:rPr lang="en">
                <a:solidFill>
                  <a:schemeClr val="accent1"/>
                </a:solidFill>
              </a:rPr>
              <a:t>vote_count</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5"/>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Drop Outliers in Revenue</a:t>
            </a:r>
            <a:endParaRPr>
              <a:solidFill>
                <a:schemeClr val="accent2"/>
              </a:solidFill>
            </a:endParaRPr>
          </a:p>
        </p:txBody>
      </p:sp>
      <p:pic>
        <p:nvPicPr>
          <p:cNvPr id="471" name="Google Shape;471;p35"/>
          <p:cNvPicPr preferRelativeResize="0"/>
          <p:nvPr/>
        </p:nvPicPr>
        <p:blipFill>
          <a:blip r:embed="rId3">
            <a:alphaModFix/>
          </a:blip>
          <a:stretch>
            <a:fillRect/>
          </a:stretch>
        </p:blipFill>
        <p:spPr>
          <a:xfrm>
            <a:off x="1198550" y="1837550"/>
            <a:ext cx="4412550" cy="4190275"/>
          </a:xfrm>
          <a:prstGeom prst="rect">
            <a:avLst/>
          </a:prstGeom>
          <a:noFill/>
          <a:ln>
            <a:noFill/>
          </a:ln>
        </p:spPr>
      </p:pic>
      <p:pic>
        <p:nvPicPr>
          <p:cNvPr id="472" name="Google Shape;472;p35"/>
          <p:cNvPicPr preferRelativeResize="0"/>
          <p:nvPr/>
        </p:nvPicPr>
        <p:blipFill>
          <a:blip r:embed="rId4">
            <a:alphaModFix/>
          </a:blip>
          <a:stretch>
            <a:fillRect/>
          </a:stretch>
        </p:blipFill>
        <p:spPr>
          <a:xfrm>
            <a:off x="6577150" y="1837550"/>
            <a:ext cx="4412550" cy="4190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6"/>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Drop Outliers in Budget</a:t>
            </a:r>
            <a:endParaRPr>
              <a:solidFill>
                <a:schemeClr val="accent2"/>
              </a:solidFill>
            </a:endParaRPr>
          </a:p>
        </p:txBody>
      </p:sp>
      <p:pic>
        <p:nvPicPr>
          <p:cNvPr id="478" name="Google Shape;478;p36"/>
          <p:cNvPicPr preferRelativeResize="0"/>
          <p:nvPr/>
        </p:nvPicPr>
        <p:blipFill>
          <a:blip r:embed="rId3">
            <a:alphaModFix/>
          </a:blip>
          <a:stretch>
            <a:fillRect/>
          </a:stretch>
        </p:blipFill>
        <p:spPr>
          <a:xfrm>
            <a:off x="1177400" y="1774125"/>
            <a:ext cx="4463350" cy="4238524"/>
          </a:xfrm>
          <a:prstGeom prst="rect">
            <a:avLst/>
          </a:prstGeom>
          <a:noFill/>
          <a:ln>
            <a:noFill/>
          </a:ln>
        </p:spPr>
      </p:pic>
      <p:pic>
        <p:nvPicPr>
          <p:cNvPr id="479" name="Google Shape;479;p36"/>
          <p:cNvPicPr preferRelativeResize="0"/>
          <p:nvPr/>
        </p:nvPicPr>
        <p:blipFill>
          <a:blip r:embed="rId4">
            <a:alphaModFix/>
          </a:blip>
          <a:stretch>
            <a:fillRect/>
          </a:stretch>
        </p:blipFill>
        <p:spPr>
          <a:xfrm>
            <a:off x="6545450" y="1774125"/>
            <a:ext cx="4463350" cy="42385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7"/>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Drop Outliers in Vote_count</a:t>
            </a:r>
            <a:endParaRPr>
              <a:solidFill>
                <a:schemeClr val="accent2"/>
              </a:solidFill>
            </a:endParaRPr>
          </a:p>
        </p:txBody>
      </p:sp>
      <p:pic>
        <p:nvPicPr>
          <p:cNvPr id="485" name="Google Shape;485;p37"/>
          <p:cNvPicPr preferRelativeResize="0"/>
          <p:nvPr/>
        </p:nvPicPr>
        <p:blipFill>
          <a:blip r:embed="rId3">
            <a:alphaModFix/>
          </a:blip>
          <a:stretch>
            <a:fillRect/>
          </a:stretch>
        </p:blipFill>
        <p:spPr>
          <a:xfrm>
            <a:off x="1121225" y="1805575"/>
            <a:ext cx="4532665" cy="4134625"/>
          </a:xfrm>
          <a:prstGeom prst="rect">
            <a:avLst/>
          </a:prstGeom>
          <a:noFill/>
          <a:ln>
            <a:noFill/>
          </a:ln>
        </p:spPr>
      </p:pic>
      <p:pic>
        <p:nvPicPr>
          <p:cNvPr id="486" name="Google Shape;486;p37"/>
          <p:cNvPicPr preferRelativeResize="0"/>
          <p:nvPr/>
        </p:nvPicPr>
        <p:blipFill>
          <a:blip r:embed="rId4">
            <a:alphaModFix/>
          </a:blip>
          <a:stretch>
            <a:fillRect/>
          </a:stretch>
        </p:blipFill>
        <p:spPr>
          <a:xfrm>
            <a:off x="6531548" y="1805575"/>
            <a:ext cx="4459546" cy="4134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8"/>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Parse Json</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9"/>
          <p:cNvSpPr txBox="1"/>
          <p:nvPr>
            <p:ph type="title"/>
          </p:nvPr>
        </p:nvSpPr>
        <p:spPr>
          <a:xfrm>
            <a:off x="1184650" y="112125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Parse Json</a:t>
            </a:r>
            <a:endParaRPr>
              <a:solidFill>
                <a:schemeClr val="accent2"/>
              </a:solidFill>
            </a:endParaRPr>
          </a:p>
        </p:txBody>
      </p:sp>
      <p:sp>
        <p:nvSpPr>
          <p:cNvPr id="497" name="Google Shape;497;p39"/>
          <p:cNvSpPr txBox="1"/>
          <p:nvPr>
            <p:ph idx="2" type="body"/>
          </p:nvPr>
        </p:nvSpPr>
        <p:spPr>
          <a:xfrm>
            <a:off x="899325" y="2090500"/>
            <a:ext cx="9572700" cy="34365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Char char="●"/>
            </a:pPr>
            <a:r>
              <a:rPr lang="en"/>
              <a:t>Use library ast to extract information from Json format.</a:t>
            </a:r>
            <a:endParaRPr/>
          </a:p>
          <a:p>
            <a:pPr indent="-342900" lvl="0" marL="457200" rtl="0" algn="l">
              <a:spcBef>
                <a:spcPts val="0"/>
              </a:spcBef>
              <a:spcAft>
                <a:spcPts val="0"/>
              </a:spcAft>
              <a:buSzPts val="1800"/>
              <a:buChar char="●"/>
            </a:pPr>
            <a:r>
              <a:rPr lang="en"/>
              <a:t>There are 6 variables which are list type. We defined a extract_name function to extract useful information from these columns.</a:t>
            </a:r>
            <a:endParaRPr/>
          </a:p>
          <a:p>
            <a:pPr indent="-342900" lvl="0" marL="457200" rtl="0" algn="l">
              <a:spcBef>
                <a:spcPts val="0"/>
              </a:spcBef>
              <a:spcAft>
                <a:spcPts val="0"/>
              </a:spcAft>
              <a:buSzPts val="1800"/>
              <a:buChar char="●"/>
            </a:pPr>
            <a:r>
              <a:rPr lang="en"/>
              <a:t>There are 2 variables which are dictionary type. We defined two functions to extract </a:t>
            </a:r>
            <a:r>
              <a:rPr lang="en">
                <a:solidFill>
                  <a:schemeClr val="accent1"/>
                </a:solidFill>
              </a:rPr>
              <a:t>‘get_producer’</a:t>
            </a:r>
            <a:r>
              <a:rPr lang="en"/>
              <a:t> and </a:t>
            </a:r>
            <a:r>
              <a:rPr lang="en">
                <a:solidFill>
                  <a:schemeClr val="accent1"/>
                </a:solidFill>
              </a:rPr>
              <a:t>‘get_director’</a:t>
            </a:r>
            <a:r>
              <a:rPr lang="en"/>
              <a:t> from the </a:t>
            </a:r>
            <a:r>
              <a:rPr lang="en">
                <a:solidFill>
                  <a:schemeClr val="accent1"/>
                </a:solidFill>
              </a:rPr>
              <a:t>‘crew’</a:t>
            </a:r>
            <a:r>
              <a:rPr lang="en"/>
              <a:t> column.</a:t>
            </a:r>
            <a:endParaRPr/>
          </a:p>
          <a:p>
            <a:pPr indent="-342900" lvl="0" marL="457200" rtl="0" algn="l">
              <a:spcBef>
                <a:spcPts val="0"/>
              </a:spcBef>
              <a:spcAft>
                <a:spcPts val="0"/>
              </a:spcAft>
              <a:buSzPts val="1800"/>
              <a:buChar char="●"/>
            </a:pPr>
            <a:r>
              <a:rPr lang="en"/>
              <a:t>Those information will help us to analyze the prediction of the revenue of movie.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40"/>
          <p:cNvPicPr preferRelativeResize="0"/>
          <p:nvPr/>
        </p:nvPicPr>
        <p:blipFill>
          <a:blip r:embed="rId3">
            <a:alphaModFix/>
          </a:blip>
          <a:stretch>
            <a:fillRect/>
          </a:stretch>
        </p:blipFill>
        <p:spPr>
          <a:xfrm>
            <a:off x="4706775" y="2592825"/>
            <a:ext cx="4391424" cy="1509275"/>
          </a:xfrm>
          <a:prstGeom prst="rect">
            <a:avLst/>
          </a:prstGeom>
          <a:noFill/>
          <a:ln>
            <a:noFill/>
          </a:ln>
        </p:spPr>
      </p:pic>
      <p:pic>
        <p:nvPicPr>
          <p:cNvPr id="503" name="Google Shape;503;p40"/>
          <p:cNvPicPr preferRelativeResize="0"/>
          <p:nvPr/>
        </p:nvPicPr>
        <p:blipFill>
          <a:blip r:embed="rId4">
            <a:alphaModFix/>
          </a:blip>
          <a:stretch>
            <a:fillRect/>
          </a:stretch>
        </p:blipFill>
        <p:spPr>
          <a:xfrm>
            <a:off x="4706775" y="1141050"/>
            <a:ext cx="6705599" cy="1113850"/>
          </a:xfrm>
          <a:prstGeom prst="rect">
            <a:avLst/>
          </a:prstGeom>
          <a:noFill/>
          <a:ln>
            <a:noFill/>
          </a:ln>
        </p:spPr>
      </p:pic>
      <p:pic>
        <p:nvPicPr>
          <p:cNvPr id="504" name="Google Shape;504;p40"/>
          <p:cNvPicPr preferRelativeResize="0"/>
          <p:nvPr/>
        </p:nvPicPr>
        <p:blipFill>
          <a:blip r:embed="rId5">
            <a:alphaModFix/>
          </a:blip>
          <a:stretch>
            <a:fillRect/>
          </a:stretch>
        </p:blipFill>
        <p:spPr>
          <a:xfrm>
            <a:off x="4706775" y="4527175"/>
            <a:ext cx="6561551" cy="1031100"/>
          </a:xfrm>
          <a:prstGeom prst="rect">
            <a:avLst/>
          </a:prstGeom>
          <a:noFill/>
          <a:ln>
            <a:noFill/>
          </a:ln>
        </p:spPr>
      </p:pic>
      <p:sp>
        <p:nvSpPr>
          <p:cNvPr id="505" name="Google Shape;505;p40"/>
          <p:cNvSpPr txBox="1"/>
          <p:nvPr/>
        </p:nvSpPr>
        <p:spPr>
          <a:xfrm>
            <a:off x="824225" y="1130675"/>
            <a:ext cx="36351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accent2"/>
                </a:solidFill>
                <a:latin typeface="Roboto Mono"/>
                <a:ea typeface="Roboto Mono"/>
                <a:cs typeface="Roboto Mono"/>
                <a:sym typeface="Roboto Mono"/>
              </a:rPr>
              <a:t>Extract Name</a:t>
            </a:r>
            <a:endParaRPr b="1" sz="3700">
              <a:solidFill>
                <a:schemeClr val="accent2"/>
              </a:solidFill>
              <a:latin typeface="Roboto Mono"/>
              <a:ea typeface="Roboto Mono"/>
              <a:cs typeface="Roboto Mono"/>
              <a:sym typeface="Roboto Mono"/>
            </a:endParaRPr>
          </a:p>
        </p:txBody>
      </p:sp>
      <p:sp>
        <p:nvSpPr>
          <p:cNvPr id="506" name="Google Shape;506;p40"/>
          <p:cNvSpPr txBox="1"/>
          <p:nvPr/>
        </p:nvSpPr>
        <p:spPr>
          <a:xfrm>
            <a:off x="866525" y="1946763"/>
            <a:ext cx="3550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Mono"/>
                <a:ea typeface="Roboto Mono"/>
                <a:cs typeface="Roboto Mono"/>
                <a:sym typeface="Roboto Mono"/>
              </a:rPr>
              <a:t>The purpose of this function is to extract name from a list of dictionaries represented as a string. </a:t>
            </a:r>
            <a:endParaRPr sz="1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700">
                <a:solidFill>
                  <a:schemeClr val="dk1"/>
                </a:solidFill>
                <a:latin typeface="Roboto Mono"/>
                <a:ea typeface="Roboto Mono"/>
                <a:cs typeface="Roboto Mono"/>
                <a:sym typeface="Roboto Mono"/>
              </a:rPr>
              <a:t>It will help us on splitting the genres in exploring the shifting trend of genres.</a:t>
            </a:r>
            <a:endParaRPr sz="1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700">
                <a:solidFill>
                  <a:schemeClr val="dk1"/>
                </a:solidFill>
                <a:latin typeface="Roboto Mono"/>
                <a:ea typeface="Roboto Mono"/>
                <a:cs typeface="Roboto Mono"/>
                <a:sym typeface="Roboto Mono"/>
              </a:rPr>
              <a:t>We will also </a:t>
            </a:r>
            <a:r>
              <a:rPr lang="en" sz="1700">
                <a:solidFill>
                  <a:schemeClr val="dk1"/>
                </a:solidFill>
                <a:latin typeface="Roboto Mono"/>
                <a:ea typeface="Roboto Mono"/>
                <a:cs typeface="Roboto Mono"/>
                <a:sym typeface="Roboto Mono"/>
              </a:rPr>
              <a:t>apply</a:t>
            </a:r>
            <a:r>
              <a:rPr lang="en" sz="1700">
                <a:solidFill>
                  <a:schemeClr val="dk1"/>
                </a:solidFill>
                <a:latin typeface="Roboto Mono"/>
                <a:ea typeface="Roboto Mono"/>
                <a:cs typeface="Roboto Mono"/>
                <a:sym typeface="Roboto Mono"/>
              </a:rPr>
              <a:t> this function to other 6 variables.</a:t>
            </a:r>
            <a:endParaRPr sz="1700">
              <a:solidFill>
                <a:schemeClr val="dk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3"/>
          <p:cNvSpPr txBox="1"/>
          <p:nvPr>
            <p:ph idx="1" type="subTitle"/>
          </p:nvPr>
        </p:nvSpPr>
        <p:spPr>
          <a:xfrm>
            <a:off x="1217558" y="1800269"/>
            <a:ext cx="97551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Yuxuan Weng</a:t>
            </a:r>
            <a:endParaRPr b="1"/>
          </a:p>
        </p:txBody>
      </p:sp>
      <p:sp>
        <p:nvSpPr>
          <p:cNvPr id="387" name="Google Shape;387;p23"/>
          <p:cNvSpPr txBox="1"/>
          <p:nvPr>
            <p:ph idx="2" type="subTitle"/>
          </p:nvPr>
        </p:nvSpPr>
        <p:spPr>
          <a:xfrm>
            <a:off x="1217558" y="3100360"/>
            <a:ext cx="97551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Yuwenqian Chen</a:t>
            </a:r>
            <a:endParaRPr b="1"/>
          </a:p>
        </p:txBody>
      </p:sp>
      <p:sp>
        <p:nvSpPr>
          <p:cNvPr id="388" name="Google Shape;388;p23"/>
          <p:cNvSpPr txBox="1"/>
          <p:nvPr>
            <p:ph idx="3" type="subTitle"/>
          </p:nvPr>
        </p:nvSpPr>
        <p:spPr>
          <a:xfrm>
            <a:off x="1217558" y="4400450"/>
            <a:ext cx="97551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Senhui Zhao</a:t>
            </a:r>
            <a:endParaRPr b="1"/>
          </a:p>
        </p:txBody>
      </p:sp>
      <p:sp>
        <p:nvSpPr>
          <p:cNvPr id="389" name="Google Shape;389;p23"/>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Group Member</a:t>
            </a:r>
            <a:endParaRPr sz="6000">
              <a:solidFill>
                <a:schemeClr val="accent2"/>
              </a:solidFill>
            </a:endParaRPr>
          </a:p>
        </p:txBody>
      </p:sp>
      <p:sp>
        <p:nvSpPr>
          <p:cNvPr id="390" name="Google Shape;390;p23"/>
          <p:cNvSpPr txBox="1"/>
          <p:nvPr>
            <p:ph idx="4" type="body"/>
          </p:nvPr>
        </p:nvSpPr>
        <p:spPr>
          <a:xfrm>
            <a:off x="1217550" y="2238218"/>
            <a:ext cx="97551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demonstrated exceptional coding skills throughout the project, taking the lead in implementing various machine learning models. His proficient coding abilities allowed them to efficiently translate complex algorithms into functional and optimized code. </a:t>
            </a:r>
            <a:endParaRPr/>
          </a:p>
        </p:txBody>
      </p:sp>
      <p:sp>
        <p:nvSpPr>
          <p:cNvPr id="391" name="Google Shape;391;p23"/>
          <p:cNvSpPr txBox="1"/>
          <p:nvPr>
            <p:ph idx="5" type="body"/>
          </p:nvPr>
        </p:nvSpPr>
        <p:spPr>
          <a:xfrm>
            <a:off x="1217550" y="3526875"/>
            <a:ext cx="97551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a:t>
            </a:r>
            <a:r>
              <a:rPr lang="en"/>
              <a:t>emonstrated strong analytical skills and attention to detail by crafting a well-structured and insightful conclusion for the project. Yuwenqian also took the lead in creating the presentation slides, effectively summarizing the key findings.</a:t>
            </a:r>
            <a:endParaRPr/>
          </a:p>
        </p:txBody>
      </p:sp>
      <p:sp>
        <p:nvSpPr>
          <p:cNvPr id="392" name="Google Shape;392;p23"/>
          <p:cNvSpPr txBox="1"/>
          <p:nvPr>
            <p:ph idx="6" type="body"/>
          </p:nvPr>
        </p:nvSpPr>
        <p:spPr>
          <a:xfrm>
            <a:off x="1217550" y="4813751"/>
            <a:ext cx="9756900" cy="1349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made a valuable contribution to the team by meticulously cleaning and organizing the data, ensuring its integrity and quality. Senhui also played a pivotal role in preparing the presentation slides, distilling complex information into concise and visually appealing slides that effectively communicated key project aspects to audience.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1"/>
          <p:cNvSpPr txBox="1"/>
          <p:nvPr>
            <p:ph type="title"/>
          </p:nvPr>
        </p:nvSpPr>
        <p:spPr>
          <a:xfrm>
            <a:off x="415650" y="643001"/>
            <a:ext cx="11360700" cy="10584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100">
                <a:solidFill>
                  <a:schemeClr val="accent2"/>
                </a:solidFill>
              </a:rPr>
              <a:t>Extracted Merged Data Frame</a:t>
            </a:r>
            <a:endParaRPr sz="4100">
              <a:solidFill>
                <a:schemeClr val="accent2"/>
              </a:solidFill>
            </a:endParaRPr>
          </a:p>
        </p:txBody>
      </p:sp>
      <p:pic>
        <p:nvPicPr>
          <p:cNvPr id="512" name="Google Shape;512;p41"/>
          <p:cNvPicPr preferRelativeResize="0"/>
          <p:nvPr/>
        </p:nvPicPr>
        <p:blipFill>
          <a:blip r:embed="rId3">
            <a:alphaModFix/>
          </a:blip>
          <a:stretch>
            <a:fillRect/>
          </a:stretch>
        </p:blipFill>
        <p:spPr>
          <a:xfrm>
            <a:off x="469625" y="2047975"/>
            <a:ext cx="11306726" cy="404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2"/>
          <p:cNvSpPr txBox="1"/>
          <p:nvPr>
            <p:ph idx="1" type="body"/>
          </p:nvPr>
        </p:nvSpPr>
        <p:spPr>
          <a:xfrm>
            <a:off x="929375" y="4457825"/>
            <a:ext cx="5581500" cy="825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We extract director and producer from ‘crew’ column.</a:t>
            </a:r>
            <a:endParaRPr/>
          </a:p>
        </p:txBody>
      </p:sp>
      <p:pic>
        <p:nvPicPr>
          <p:cNvPr id="518" name="Google Shape;518;p42"/>
          <p:cNvPicPr preferRelativeResize="0"/>
          <p:nvPr/>
        </p:nvPicPr>
        <p:blipFill rotWithShape="1">
          <a:blip r:embed="rId3">
            <a:alphaModFix/>
          </a:blip>
          <a:srcRect b="0" l="0" r="16022" t="0"/>
          <a:stretch/>
        </p:blipFill>
        <p:spPr>
          <a:xfrm>
            <a:off x="929375" y="2045850"/>
            <a:ext cx="4088199" cy="2081570"/>
          </a:xfrm>
          <a:prstGeom prst="rect">
            <a:avLst/>
          </a:prstGeom>
          <a:noFill/>
          <a:ln>
            <a:noFill/>
          </a:ln>
        </p:spPr>
      </p:pic>
      <p:pic>
        <p:nvPicPr>
          <p:cNvPr id="519" name="Google Shape;519;p42"/>
          <p:cNvPicPr preferRelativeResize="0"/>
          <p:nvPr/>
        </p:nvPicPr>
        <p:blipFill>
          <a:blip r:embed="rId4">
            <a:alphaModFix/>
          </a:blip>
          <a:stretch>
            <a:fillRect/>
          </a:stretch>
        </p:blipFill>
        <p:spPr>
          <a:xfrm>
            <a:off x="7783375" y="797000"/>
            <a:ext cx="4088200" cy="4761250"/>
          </a:xfrm>
          <a:prstGeom prst="rect">
            <a:avLst/>
          </a:prstGeom>
          <a:noFill/>
          <a:ln>
            <a:noFill/>
          </a:ln>
        </p:spPr>
      </p:pic>
      <p:sp>
        <p:nvSpPr>
          <p:cNvPr id="520" name="Google Shape;520;p42"/>
          <p:cNvSpPr txBox="1"/>
          <p:nvPr/>
        </p:nvSpPr>
        <p:spPr>
          <a:xfrm>
            <a:off x="929375" y="1268025"/>
            <a:ext cx="5072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2"/>
                </a:solidFill>
                <a:latin typeface="Roboto Mono"/>
                <a:ea typeface="Roboto Mono"/>
                <a:cs typeface="Roboto Mono"/>
                <a:sym typeface="Roboto Mono"/>
              </a:rPr>
              <a:t>Parse ‘crew’</a:t>
            </a:r>
            <a:endParaRPr b="1" sz="3300">
              <a:solidFill>
                <a:schemeClr val="accent2"/>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3"/>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Data visualization</a:t>
            </a:r>
            <a:endParaRPr>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4"/>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
        <p:nvSpPr>
          <p:cNvPr id="531" name="Google Shape;531;p44"/>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Release Date Analysis</a:t>
            </a:r>
            <a:endParaRPr/>
          </a:p>
        </p:txBody>
      </p:sp>
      <p:sp>
        <p:nvSpPr>
          <p:cNvPr id="532" name="Google Shape;532;p44"/>
          <p:cNvSpPr txBox="1"/>
          <p:nvPr>
            <p:ph idx="2" type="body"/>
          </p:nvPr>
        </p:nvSpPr>
        <p:spPr>
          <a:xfrm>
            <a:off x="7372700" y="3014400"/>
            <a:ext cx="3167700" cy="1068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Analysis of Movie Release Patterns by Day, Month, and Year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5"/>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Release Date Analysis</a:t>
            </a:r>
            <a:endParaRPr>
              <a:solidFill>
                <a:schemeClr val="accent2"/>
              </a:solidFill>
            </a:endParaRPr>
          </a:p>
        </p:txBody>
      </p:sp>
      <p:sp>
        <p:nvSpPr>
          <p:cNvPr id="538" name="Google Shape;538;p45"/>
          <p:cNvSpPr txBox="1"/>
          <p:nvPr>
            <p:ph idx="4" type="body"/>
          </p:nvPr>
        </p:nvSpPr>
        <p:spPr>
          <a:xfrm>
            <a:off x="819575" y="2031950"/>
            <a:ext cx="4078800" cy="291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600"/>
              <a:t>First of all, we convert the ‘release_date’ column into a datetime object, format as %Y-%m-%d.</a:t>
            </a:r>
            <a:endParaRPr sz="1600"/>
          </a:p>
          <a:p>
            <a:pPr indent="0" lvl="0" marL="0" rtl="0" algn="l">
              <a:spcBef>
                <a:spcPts val="2100"/>
              </a:spcBef>
              <a:spcAft>
                <a:spcPts val="0"/>
              </a:spcAft>
              <a:buNone/>
            </a:pPr>
            <a:r>
              <a:rPr lang="en" sz="1600"/>
              <a:t>Then, extract the information about release year, month, and day of week from ‘</a:t>
            </a:r>
            <a:r>
              <a:rPr lang="en" sz="1600">
                <a:solidFill>
                  <a:schemeClr val="dk1"/>
                </a:solidFill>
              </a:rPr>
              <a:t>release_date_obj’</a:t>
            </a:r>
            <a:endParaRPr sz="1600">
              <a:solidFill>
                <a:schemeClr val="dk1"/>
              </a:solidFill>
            </a:endParaRPr>
          </a:p>
          <a:p>
            <a:pPr indent="0" lvl="0" marL="0" rtl="0" algn="l">
              <a:spcBef>
                <a:spcPts val="2100"/>
              </a:spcBef>
              <a:spcAft>
                <a:spcPts val="2100"/>
              </a:spcAft>
              <a:buNone/>
            </a:pPr>
            <a:r>
              <a:rPr lang="en" sz="1600">
                <a:solidFill>
                  <a:schemeClr val="dk1"/>
                </a:solidFill>
              </a:rPr>
              <a:t>Finally, display and double-check the date after we processed.</a:t>
            </a:r>
            <a:endParaRPr sz="1600">
              <a:solidFill>
                <a:schemeClr val="dk1"/>
              </a:solidFill>
            </a:endParaRPr>
          </a:p>
        </p:txBody>
      </p:sp>
      <p:pic>
        <p:nvPicPr>
          <p:cNvPr id="539" name="Google Shape;539;p45"/>
          <p:cNvPicPr preferRelativeResize="0"/>
          <p:nvPr/>
        </p:nvPicPr>
        <p:blipFill rotWithShape="1">
          <a:blip r:embed="rId3">
            <a:alphaModFix/>
          </a:blip>
          <a:srcRect b="0" l="0" r="3688" t="0"/>
          <a:stretch/>
        </p:blipFill>
        <p:spPr>
          <a:xfrm>
            <a:off x="5033925" y="1778975"/>
            <a:ext cx="6397676" cy="1542575"/>
          </a:xfrm>
          <a:prstGeom prst="rect">
            <a:avLst/>
          </a:prstGeom>
          <a:noFill/>
          <a:ln>
            <a:noFill/>
          </a:ln>
        </p:spPr>
      </p:pic>
      <p:pic>
        <p:nvPicPr>
          <p:cNvPr id="540" name="Google Shape;540;p45"/>
          <p:cNvPicPr preferRelativeResize="0"/>
          <p:nvPr/>
        </p:nvPicPr>
        <p:blipFill rotWithShape="1">
          <a:blip r:embed="rId4">
            <a:alphaModFix/>
          </a:blip>
          <a:srcRect b="0" l="2917" r="1744" t="0"/>
          <a:stretch/>
        </p:blipFill>
        <p:spPr>
          <a:xfrm>
            <a:off x="5326550" y="3532550"/>
            <a:ext cx="5541799" cy="2354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Monthly Movie Releases</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p:txBody>
      </p:sp>
      <p:pic>
        <p:nvPicPr>
          <p:cNvPr id="546" name="Google Shape;546;p46"/>
          <p:cNvPicPr preferRelativeResize="0"/>
          <p:nvPr/>
        </p:nvPicPr>
        <p:blipFill>
          <a:blip r:embed="rId3">
            <a:alphaModFix/>
          </a:blip>
          <a:stretch>
            <a:fillRect/>
          </a:stretch>
        </p:blipFill>
        <p:spPr>
          <a:xfrm>
            <a:off x="1147200" y="1929159"/>
            <a:ext cx="4948800" cy="4021442"/>
          </a:xfrm>
          <a:prstGeom prst="rect">
            <a:avLst/>
          </a:prstGeom>
          <a:noFill/>
          <a:ln>
            <a:noFill/>
          </a:ln>
        </p:spPr>
      </p:pic>
      <p:sp>
        <p:nvSpPr>
          <p:cNvPr id="547" name="Google Shape;547;p46"/>
          <p:cNvSpPr txBox="1"/>
          <p:nvPr>
            <p:ph idx="4" type="body"/>
          </p:nvPr>
        </p:nvSpPr>
        <p:spPr>
          <a:xfrm>
            <a:off x="6583375" y="1782650"/>
            <a:ext cx="4876500" cy="416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700"/>
              <a:t>To better understand how the data evolves over time and identify peak points, we organized the release data into lists for each month and plotted it using line charts. After analyzing the data in this way, we discovered that the month of </a:t>
            </a:r>
            <a:r>
              <a:rPr lang="en" sz="1700">
                <a:solidFill>
                  <a:schemeClr val="accent1"/>
                </a:solidFill>
              </a:rPr>
              <a:t>September</a:t>
            </a:r>
            <a:r>
              <a:rPr lang="en" sz="1700"/>
              <a:t> had the highest number of movie releases, with a total of </a:t>
            </a:r>
            <a:r>
              <a:rPr lang="en" sz="1700">
                <a:solidFill>
                  <a:schemeClr val="accent1"/>
                </a:solidFill>
              </a:rPr>
              <a:t>333</a:t>
            </a:r>
            <a:r>
              <a:rPr lang="en" sz="1700"/>
              <a:t> movies. This approach allowed us to easily identify the highest data points for each month and visualize the changes in the data over time.</a:t>
            </a:r>
            <a:endParaRPr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1" name="Shape 551"/>
        <p:cNvGrpSpPr/>
        <p:nvPr/>
      </p:nvGrpSpPr>
      <p:grpSpPr>
        <a:xfrm>
          <a:off x="0" y="0"/>
          <a:ext cx="0" cy="0"/>
          <a:chOff x="0" y="0"/>
          <a:chExt cx="0" cy="0"/>
        </a:xfrm>
      </p:grpSpPr>
      <p:sp>
        <p:nvSpPr>
          <p:cNvPr id="552" name="Google Shape;552;p47"/>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Yearly Movie Releases</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
        <p:nvSpPr>
          <p:cNvPr id="553" name="Google Shape;553;p47"/>
          <p:cNvSpPr txBox="1"/>
          <p:nvPr>
            <p:ph idx="4" type="body"/>
          </p:nvPr>
        </p:nvSpPr>
        <p:spPr>
          <a:xfrm>
            <a:off x="896700" y="2002025"/>
            <a:ext cx="10435800" cy="398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700"/>
              <a:t>In the yearly movie releases, </a:t>
            </a:r>
            <a:r>
              <a:rPr lang="en" sz="1700"/>
              <a:t>we first create an empty dictionary called "year_dic" to store the count of movies released each year. Then we loop through each year in the "release_year" column of the merged_df dataframe, incrementing the count of the corresponding year in the "year_dic" dictionary.</a:t>
            </a:r>
            <a:endParaRPr sz="1700"/>
          </a:p>
          <a:p>
            <a:pPr indent="0" lvl="0" marL="0" rtl="0" algn="l">
              <a:spcBef>
                <a:spcPts val="2100"/>
              </a:spcBef>
              <a:spcAft>
                <a:spcPts val="0"/>
              </a:spcAft>
              <a:buNone/>
            </a:pPr>
            <a:r>
              <a:rPr lang="en" sz="1700"/>
              <a:t>Next, we sort the dictionary items in ascending order based on the keys (years) using the "sorted" function. Then we create a bar chart and passing the years as the x-axis values and the movie count for each year as the y-axis values.</a:t>
            </a:r>
            <a:endParaRPr sz="1700"/>
          </a:p>
          <a:p>
            <a:pPr indent="0" lvl="0" marL="0" rtl="0" algn="l">
              <a:spcBef>
                <a:spcPts val="2100"/>
              </a:spcBef>
              <a:spcAft>
                <a:spcPts val="2100"/>
              </a:spcAft>
              <a:buNone/>
            </a:pPr>
            <a:r>
              <a:rPr lang="en" sz="1700"/>
              <a:t>To make the plot more readable, we also add a grid using the "plt.grid" function. Finally, we display the plot using the "plt.show" function.</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48"/>
          <p:cNvPicPr preferRelativeResize="0"/>
          <p:nvPr/>
        </p:nvPicPr>
        <p:blipFill>
          <a:blip r:embed="rId3">
            <a:alphaModFix/>
          </a:blip>
          <a:stretch>
            <a:fillRect/>
          </a:stretch>
        </p:blipFill>
        <p:spPr>
          <a:xfrm>
            <a:off x="2849663" y="834700"/>
            <a:ext cx="6492676" cy="4948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9"/>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Yearly Movie Releases</a:t>
            </a:r>
            <a:endParaRPr>
              <a:solidFill>
                <a:schemeClr val="accent2"/>
              </a:solidFill>
            </a:endParaRPr>
          </a:p>
        </p:txBody>
      </p:sp>
      <p:sp>
        <p:nvSpPr>
          <p:cNvPr id="564" name="Google Shape;564;p49"/>
          <p:cNvSpPr txBox="1"/>
          <p:nvPr>
            <p:ph idx="4" type="body"/>
          </p:nvPr>
        </p:nvSpPr>
        <p:spPr>
          <a:xfrm>
            <a:off x="6599275" y="1994100"/>
            <a:ext cx="4398900" cy="367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700"/>
              <a:t>The bar chart shows that the number of movies released each year has increased steadily from the early 2000s, with a peak of 136 movies released in 2006. After this peak, there appears to be a plateau in the number of movies released, followed by a slight decrease in more recent years.</a:t>
            </a:r>
            <a:endParaRPr sz="1700"/>
          </a:p>
        </p:txBody>
      </p:sp>
      <p:pic>
        <p:nvPicPr>
          <p:cNvPr id="565" name="Google Shape;565;p49"/>
          <p:cNvPicPr preferRelativeResize="0"/>
          <p:nvPr/>
        </p:nvPicPr>
        <p:blipFill>
          <a:blip r:embed="rId3">
            <a:alphaModFix/>
          </a:blip>
          <a:stretch>
            <a:fillRect/>
          </a:stretch>
        </p:blipFill>
        <p:spPr>
          <a:xfrm>
            <a:off x="1265925" y="1958725"/>
            <a:ext cx="4977124" cy="389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0"/>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Day of The Week Movie Releases</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
        <p:nvSpPr>
          <p:cNvPr id="571" name="Google Shape;571;p50"/>
          <p:cNvSpPr txBox="1"/>
          <p:nvPr>
            <p:ph idx="4" type="body"/>
          </p:nvPr>
        </p:nvSpPr>
        <p:spPr>
          <a:xfrm>
            <a:off x="1208850" y="2215150"/>
            <a:ext cx="4887300" cy="3211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a:t>
            </a:r>
            <a:r>
              <a:rPr lang="en"/>
              <a:t>e first group the merged_df dataframe by the "release_day_of_week" column using the "groupby" method, and then count the number of movies released on each day of the week using the "count" method.</a:t>
            </a:r>
            <a:endParaRPr/>
          </a:p>
          <a:p>
            <a:pPr indent="0" lvl="0" marL="0" rtl="0" algn="l">
              <a:spcBef>
                <a:spcPts val="2100"/>
              </a:spcBef>
              <a:spcAft>
                <a:spcPts val="0"/>
              </a:spcAft>
              <a:buNone/>
            </a:pPr>
            <a:r>
              <a:rPr lang="en"/>
              <a:t>Then</a:t>
            </a:r>
            <a:r>
              <a:rPr lang="en"/>
              <a:t> we sort the days of the week in ascending order using the "reindex" method, and create a bar chart of the number of movies released on each day of the week using the "plot.bar" method.</a:t>
            </a:r>
            <a:endParaRPr/>
          </a:p>
          <a:p>
            <a:pPr indent="0" lvl="0" marL="0" rtl="0" algn="l">
              <a:spcBef>
                <a:spcPts val="2100"/>
              </a:spcBef>
              <a:spcAft>
                <a:spcPts val="2100"/>
              </a:spcAft>
              <a:buNone/>
            </a:pPr>
            <a:r>
              <a:t/>
            </a:r>
            <a:endParaRPr/>
          </a:p>
        </p:txBody>
      </p:sp>
      <p:pic>
        <p:nvPicPr>
          <p:cNvPr id="572" name="Google Shape;572;p50"/>
          <p:cNvPicPr preferRelativeResize="0"/>
          <p:nvPr/>
        </p:nvPicPr>
        <p:blipFill>
          <a:blip r:embed="rId3">
            <a:alphaModFix/>
          </a:blip>
          <a:stretch>
            <a:fillRect/>
          </a:stretch>
        </p:blipFill>
        <p:spPr>
          <a:xfrm>
            <a:off x="6246875" y="1955563"/>
            <a:ext cx="5159317" cy="383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Background</a:t>
            </a:r>
            <a:endParaRPr sz="6000">
              <a:solidFill>
                <a:schemeClr val="accent2"/>
              </a:solidFill>
            </a:endParaRPr>
          </a:p>
        </p:txBody>
      </p:sp>
      <p:sp>
        <p:nvSpPr>
          <p:cNvPr id="398" name="Google Shape;398;p24"/>
          <p:cNvSpPr txBox="1"/>
          <p:nvPr>
            <p:ph idx="1" type="subTitle"/>
          </p:nvPr>
        </p:nvSpPr>
        <p:spPr>
          <a:xfrm>
            <a:off x="1012275" y="1886983"/>
            <a:ext cx="9755100" cy="3936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900">
                <a:solidFill>
                  <a:schemeClr val="dk1"/>
                </a:solidFill>
              </a:rPr>
              <a:t>This project aims to predict movie revenue by exploring various factors, including cast, crew, plot keywords, budget, posters, release dates, languages, production companies, and countries. The project involves conducting exploratory data analysis to identify useful features, counting the number of movies released by day of the week, month, and year, identifying movie genre trend shifting patterns, and integrating external datasets. Three models will be built, trained on the training set, and evaluated on the test set using accuracy metrics such as Residual Standard Error. The dataset will be split further to include a cross-validation set to improve the model's performance.</a:t>
            </a:r>
            <a:endParaRPr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Day of The Week Movie Releases</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p:txBody>
      </p:sp>
      <p:pic>
        <p:nvPicPr>
          <p:cNvPr id="578" name="Google Shape;578;p51"/>
          <p:cNvPicPr preferRelativeResize="0"/>
          <p:nvPr/>
        </p:nvPicPr>
        <p:blipFill>
          <a:blip r:embed="rId3">
            <a:alphaModFix/>
          </a:blip>
          <a:stretch>
            <a:fillRect/>
          </a:stretch>
        </p:blipFill>
        <p:spPr>
          <a:xfrm>
            <a:off x="6377350" y="1769498"/>
            <a:ext cx="4604550" cy="4136175"/>
          </a:xfrm>
          <a:prstGeom prst="rect">
            <a:avLst/>
          </a:prstGeom>
          <a:noFill/>
          <a:ln>
            <a:noFill/>
          </a:ln>
        </p:spPr>
      </p:pic>
      <p:sp>
        <p:nvSpPr>
          <p:cNvPr id="579" name="Google Shape;579;p51"/>
          <p:cNvSpPr txBox="1"/>
          <p:nvPr>
            <p:ph idx="4" type="body"/>
          </p:nvPr>
        </p:nvSpPr>
        <p:spPr>
          <a:xfrm>
            <a:off x="1208850" y="2165325"/>
            <a:ext cx="4887300" cy="326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 resulting plot shows that the number of movies released varies by day of the week, with a peak on Fridays and a gradual decrease in the number of releases on weekends. The lowest number of releases occurs on Mondays.</a:t>
            </a:r>
            <a:endParaRPr/>
          </a:p>
          <a:p>
            <a:pPr indent="0" lvl="0" marL="0" rtl="0" algn="l">
              <a:spcBef>
                <a:spcPts val="2100"/>
              </a:spcBef>
              <a:spcAft>
                <a:spcPts val="0"/>
              </a:spcAft>
              <a:buNone/>
            </a:pPr>
            <a:r>
              <a:rPr lang="en"/>
              <a:t>This trend could be due to a variety of factors, including consumer behavior and preferences, competition for screen time and box office revenue, and the way movies are marketed and distributed.</a:t>
            </a:r>
            <a:endParaRPr/>
          </a:p>
          <a:p>
            <a:pPr indent="0" lvl="0" marL="0" rtl="0" algn="l">
              <a:spcBef>
                <a:spcPts val="2100"/>
              </a:spcBef>
              <a:spcAft>
                <a:spcPts val="21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2"/>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
        <p:nvSpPr>
          <p:cNvPr id="585" name="Google Shape;585;p52"/>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Movie Genre Analysis</a:t>
            </a:r>
            <a:endParaRPr/>
          </a:p>
        </p:txBody>
      </p:sp>
      <p:sp>
        <p:nvSpPr>
          <p:cNvPr id="586" name="Google Shape;586;p52"/>
          <p:cNvSpPr txBox="1"/>
          <p:nvPr>
            <p:ph idx="2" type="body"/>
          </p:nvPr>
        </p:nvSpPr>
        <p:spPr>
          <a:xfrm>
            <a:off x="7372700" y="3014400"/>
            <a:ext cx="3167700" cy="1068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Identifying Genre Trend Shifting Patterns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3"/>
          <p:cNvSpPr txBox="1"/>
          <p:nvPr>
            <p:ph idx="4294967295"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Movie Genre Analysis</a:t>
            </a:r>
            <a:endParaRPr>
              <a:solidFill>
                <a:schemeClr val="accent2"/>
              </a:solidFill>
            </a:endParaRPr>
          </a:p>
        </p:txBody>
      </p:sp>
      <p:pic>
        <p:nvPicPr>
          <p:cNvPr id="592" name="Google Shape;592;p53"/>
          <p:cNvPicPr preferRelativeResize="0"/>
          <p:nvPr/>
        </p:nvPicPr>
        <p:blipFill>
          <a:blip r:embed="rId3">
            <a:alphaModFix/>
          </a:blip>
          <a:stretch>
            <a:fillRect/>
          </a:stretch>
        </p:blipFill>
        <p:spPr>
          <a:xfrm>
            <a:off x="6096000" y="1122363"/>
            <a:ext cx="4600575" cy="4781550"/>
          </a:xfrm>
          <a:prstGeom prst="rect">
            <a:avLst/>
          </a:prstGeom>
          <a:noFill/>
          <a:ln>
            <a:noFill/>
          </a:ln>
        </p:spPr>
      </p:pic>
      <p:sp>
        <p:nvSpPr>
          <p:cNvPr id="593" name="Google Shape;593;p53"/>
          <p:cNvSpPr txBox="1"/>
          <p:nvPr>
            <p:ph idx="4294967295" type="body"/>
          </p:nvPr>
        </p:nvSpPr>
        <p:spPr>
          <a:xfrm>
            <a:off x="1491150" y="1982675"/>
            <a:ext cx="4374000" cy="3261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We </a:t>
            </a:r>
            <a:r>
              <a:rPr lang="en"/>
              <a:t>creates a 2D dictionary where the outer dictionary has the year as its key and the inner dictionary has the genre as its key, storing the frequency of each genre that occurs in the dataset for that year.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54"/>
          <p:cNvPicPr preferRelativeResize="0"/>
          <p:nvPr/>
        </p:nvPicPr>
        <p:blipFill>
          <a:blip r:embed="rId3">
            <a:alphaModFix/>
          </a:blip>
          <a:stretch>
            <a:fillRect/>
          </a:stretch>
        </p:blipFill>
        <p:spPr>
          <a:xfrm>
            <a:off x="1757638" y="831850"/>
            <a:ext cx="8676726" cy="49950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2" name="Shape 602"/>
        <p:cNvGrpSpPr/>
        <p:nvPr/>
      </p:nvGrpSpPr>
      <p:grpSpPr>
        <a:xfrm>
          <a:off x="0" y="0"/>
          <a:ext cx="0" cy="0"/>
          <a:chOff x="0" y="0"/>
          <a:chExt cx="0" cy="0"/>
        </a:xfrm>
      </p:grpSpPr>
      <p:sp>
        <p:nvSpPr>
          <p:cNvPr id="603" name="Google Shape;603;p55"/>
          <p:cNvSpPr txBox="1"/>
          <p:nvPr>
            <p:ph idx="4294967295"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Movie Genre Analysis</a:t>
            </a:r>
            <a:endParaRPr>
              <a:solidFill>
                <a:schemeClr val="accent2"/>
              </a:solidFill>
            </a:endParaRPr>
          </a:p>
        </p:txBody>
      </p:sp>
      <p:sp>
        <p:nvSpPr>
          <p:cNvPr id="604" name="Google Shape;604;p55"/>
          <p:cNvSpPr txBox="1"/>
          <p:nvPr>
            <p:ph idx="4294967295" type="body"/>
          </p:nvPr>
        </p:nvSpPr>
        <p:spPr>
          <a:xfrm>
            <a:off x="1491150" y="1599225"/>
            <a:ext cx="9421800" cy="326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a:t>
            </a:r>
            <a:r>
              <a:rPr lang="en"/>
              <a:t>heatmap</a:t>
            </a:r>
            <a:r>
              <a:rPr lang="en"/>
              <a:t> that shows the popularity of each movie genre over time. The x-axis represents the years, and the y-axis represents the movie genres. The intensity of each color represents the popularity of each genre in a particular year, with brighter colors indicating more popular genres.</a:t>
            </a:r>
            <a:endParaRPr/>
          </a:p>
          <a:p>
            <a:pPr indent="0" lvl="0" marL="0" rtl="0" algn="l">
              <a:spcBef>
                <a:spcPts val="2100"/>
              </a:spcBef>
              <a:spcAft>
                <a:spcPts val="0"/>
              </a:spcAft>
              <a:buNone/>
            </a:pPr>
            <a:r>
              <a:rPr lang="en"/>
              <a:t>From the heatmap, we can see that the popularity of some genres has remained consistent over time, such as </a:t>
            </a:r>
            <a:r>
              <a:rPr lang="en">
                <a:solidFill>
                  <a:schemeClr val="accent1"/>
                </a:solidFill>
              </a:rPr>
              <a:t>drama</a:t>
            </a:r>
            <a:r>
              <a:rPr lang="en"/>
              <a:t>, </a:t>
            </a:r>
            <a:r>
              <a:rPr lang="en">
                <a:solidFill>
                  <a:schemeClr val="accent1"/>
                </a:solidFill>
              </a:rPr>
              <a:t>comedy</a:t>
            </a:r>
            <a:r>
              <a:rPr lang="en"/>
              <a:t>, and </a:t>
            </a:r>
            <a:r>
              <a:rPr lang="en">
                <a:solidFill>
                  <a:schemeClr val="accent1"/>
                </a:solidFill>
              </a:rPr>
              <a:t>thriller</a:t>
            </a:r>
            <a:r>
              <a:rPr lang="en"/>
              <a:t>. Other genres, such as fantasy and science fiction, have become more popular over the years. We can also see some fluctuations in popularity for certain genres, such as horror and romance. </a:t>
            </a:r>
            <a:endParaRPr/>
          </a:p>
          <a:p>
            <a:pPr indent="0" lvl="0" marL="0" rtl="0" algn="l">
              <a:spcBef>
                <a:spcPts val="2100"/>
              </a:spcBef>
              <a:spcAft>
                <a:spcPts val="21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56"/>
          <p:cNvPicPr preferRelativeResize="0"/>
          <p:nvPr/>
        </p:nvPicPr>
        <p:blipFill>
          <a:blip r:embed="rId3">
            <a:alphaModFix/>
          </a:blip>
          <a:stretch>
            <a:fillRect/>
          </a:stretch>
        </p:blipFill>
        <p:spPr>
          <a:xfrm>
            <a:off x="815325" y="972050"/>
            <a:ext cx="10561349" cy="4544825"/>
          </a:xfrm>
          <a:prstGeom prst="rect">
            <a:avLst/>
          </a:prstGeom>
          <a:noFill/>
          <a:ln>
            <a:noFill/>
          </a:ln>
        </p:spPr>
      </p:pic>
      <p:sp>
        <p:nvSpPr>
          <p:cNvPr id="610" name="Google Shape;610;p56"/>
          <p:cNvSpPr/>
          <p:nvPr/>
        </p:nvSpPr>
        <p:spPr>
          <a:xfrm>
            <a:off x="7916475" y="3903800"/>
            <a:ext cx="1378800" cy="170100"/>
          </a:xfrm>
          <a:prstGeom prst="rightArrow">
            <a:avLst>
              <a:gd fmla="val 50000" name="adj1"/>
              <a:gd fmla="val 50000" name="adj2"/>
            </a:avLst>
          </a:pr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11" name="Google Shape;611;p56"/>
          <p:cNvSpPr/>
          <p:nvPr/>
        </p:nvSpPr>
        <p:spPr>
          <a:xfrm>
            <a:off x="7912575" y="4563175"/>
            <a:ext cx="1378800" cy="170100"/>
          </a:xfrm>
          <a:prstGeom prst="rightArrow">
            <a:avLst>
              <a:gd fmla="val 50000" name="adj1"/>
              <a:gd fmla="val 50000" name="adj2"/>
            </a:avLst>
          </a:prstGeom>
          <a:solidFill>
            <a:srgbClr val="BBFF3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1000"/>
                                        <p:tgtEl>
                                          <p:spTgt spid="6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1"/>
                                        </p:tgtEl>
                                        <p:attrNameLst>
                                          <p:attrName>style.visibility</p:attrName>
                                        </p:attrNameLst>
                                      </p:cBhvr>
                                      <p:to>
                                        <p:strVal val="visible"/>
                                      </p:to>
                                    </p:set>
                                    <p:anim calcmode="lin" valueType="num">
                                      <p:cBhvr additive="base">
                                        <p:cTn dur="1000"/>
                                        <p:tgtEl>
                                          <p:spTgt spid="6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7"/>
          <p:cNvSpPr txBox="1"/>
          <p:nvPr>
            <p:ph idx="4294967295"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Movie Genre Analysis</a:t>
            </a:r>
            <a:endParaRPr>
              <a:solidFill>
                <a:schemeClr val="accent2"/>
              </a:solidFill>
            </a:endParaRPr>
          </a:p>
        </p:txBody>
      </p:sp>
      <p:sp>
        <p:nvSpPr>
          <p:cNvPr id="617" name="Google Shape;617;p57"/>
          <p:cNvSpPr txBox="1"/>
          <p:nvPr>
            <p:ph idx="4294967295" type="body"/>
          </p:nvPr>
        </p:nvSpPr>
        <p:spPr>
          <a:xfrm>
            <a:off x="1491150" y="1798500"/>
            <a:ext cx="9421800" cy="3261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stacked area plot shows the popularity of movie genres over time. Each color represents a different genre and the height of the colored area at any given year represents the number of movies released in that genre in that year. The x-axis represents the years and the y-axis represents the number of movies. The legend shows which color corresponds to which genre. From the plot, we can observe the rise and fall in popularity of various genres over time, and also see which genres have consistently remained popular throughout the years.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8"/>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Modelling</a:t>
            </a:r>
            <a:endParaRPr>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59"/>
          <p:cNvPicPr preferRelativeResize="0"/>
          <p:nvPr/>
        </p:nvPicPr>
        <p:blipFill>
          <a:blip r:embed="rId3">
            <a:alphaModFix/>
          </a:blip>
          <a:stretch>
            <a:fillRect/>
          </a:stretch>
        </p:blipFill>
        <p:spPr>
          <a:xfrm>
            <a:off x="1049075" y="1124925"/>
            <a:ext cx="5589775" cy="4608150"/>
          </a:xfrm>
          <a:prstGeom prst="rect">
            <a:avLst/>
          </a:prstGeom>
          <a:noFill/>
          <a:ln>
            <a:noFill/>
          </a:ln>
        </p:spPr>
      </p:pic>
      <p:sp>
        <p:nvSpPr>
          <p:cNvPr id="628" name="Google Shape;628;p59"/>
          <p:cNvSpPr txBox="1"/>
          <p:nvPr>
            <p:ph idx="4294967295" type="body"/>
          </p:nvPr>
        </p:nvSpPr>
        <p:spPr>
          <a:xfrm>
            <a:off x="6889975" y="1006200"/>
            <a:ext cx="4583100" cy="4845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heatmap analysis shows that </a:t>
            </a:r>
            <a:r>
              <a:rPr lang="en">
                <a:solidFill>
                  <a:schemeClr val="accent1"/>
                </a:solidFill>
              </a:rPr>
              <a:t>budget</a:t>
            </a:r>
            <a:r>
              <a:rPr lang="en"/>
              <a:t>, </a:t>
            </a:r>
            <a:r>
              <a:rPr lang="en">
                <a:solidFill>
                  <a:schemeClr val="accent1"/>
                </a:solidFill>
              </a:rPr>
              <a:t>popularity</a:t>
            </a:r>
            <a:r>
              <a:rPr lang="en"/>
              <a:t>, and </a:t>
            </a:r>
            <a:r>
              <a:rPr lang="en">
                <a:solidFill>
                  <a:schemeClr val="accent1"/>
                </a:solidFill>
              </a:rPr>
              <a:t>vote_count</a:t>
            </a:r>
            <a:r>
              <a:rPr lang="en"/>
              <a:t> have strong positive correlation with </a:t>
            </a:r>
            <a:r>
              <a:rPr lang="en">
                <a:solidFill>
                  <a:schemeClr val="accent2"/>
                </a:solidFill>
              </a:rPr>
              <a:t>revenue</a:t>
            </a:r>
            <a:r>
              <a:rPr lang="en"/>
              <a:t>, while vote_average has weak correlation. Therefore, we will focus on these three features to build a predictive model for the dataset. Higher budgets, more popular, and more vote_count tend to generate higher revenues, but the average rating of a movie is not a strong predictor of its revenue.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Linear Regression</a:t>
            </a:r>
            <a:endParaRPr>
              <a:solidFill>
                <a:schemeClr val="accent2"/>
              </a:solidFill>
            </a:endParaRPr>
          </a:p>
        </p:txBody>
      </p:sp>
      <p:sp>
        <p:nvSpPr>
          <p:cNvPr id="634" name="Google Shape;634;p60"/>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5"/>
          <p:cNvSpPr txBox="1"/>
          <p:nvPr>
            <p:ph idx="1" type="subTitle"/>
          </p:nvPr>
        </p:nvSpPr>
        <p:spPr>
          <a:xfrm>
            <a:off x="1217550" y="1800307"/>
            <a:ext cx="9755100" cy="3831900"/>
          </a:xfrm>
          <a:prstGeom prst="rect">
            <a:avLst/>
          </a:prstGeom>
        </p:spPr>
        <p:txBody>
          <a:bodyPr anchorCtr="0" anchor="t" bIns="121900" lIns="121900" spcFirstLastPara="1" rIns="121900" wrap="square" tIns="121900">
            <a:noAutofit/>
          </a:bodyPr>
          <a:lstStyle/>
          <a:p>
            <a:pPr indent="-374650" lvl="0" marL="457200" rtl="0" algn="l">
              <a:spcBef>
                <a:spcPts val="0"/>
              </a:spcBef>
              <a:spcAft>
                <a:spcPts val="0"/>
              </a:spcAft>
              <a:buSzPts val="2300"/>
              <a:buChar char="●"/>
            </a:pPr>
            <a:r>
              <a:rPr b="1" lang="en" sz="2300"/>
              <a:t>Load Data</a:t>
            </a:r>
            <a:endParaRPr b="1" sz="2300"/>
          </a:p>
          <a:p>
            <a:pPr indent="-374650" lvl="0" marL="457200" rtl="0" algn="l">
              <a:spcBef>
                <a:spcPts val="0"/>
              </a:spcBef>
              <a:spcAft>
                <a:spcPts val="0"/>
              </a:spcAft>
              <a:buSzPts val="2300"/>
              <a:buChar char="●"/>
            </a:pPr>
            <a:r>
              <a:rPr b="1" lang="en" sz="2300"/>
              <a:t>Data Exploration</a:t>
            </a:r>
            <a:endParaRPr b="1" sz="2300"/>
          </a:p>
          <a:p>
            <a:pPr indent="-374650" lvl="0" marL="457200" rtl="0" algn="l">
              <a:spcBef>
                <a:spcPts val="0"/>
              </a:spcBef>
              <a:spcAft>
                <a:spcPts val="0"/>
              </a:spcAft>
              <a:buSzPts val="2300"/>
              <a:buChar char="●"/>
            </a:pPr>
            <a:r>
              <a:rPr b="1" lang="en" sz="2300"/>
              <a:t>Clean Data</a:t>
            </a:r>
            <a:endParaRPr b="1" sz="2300"/>
          </a:p>
          <a:p>
            <a:pPr indent="-374650" lvl="1" marL="914400" rtl="0" algn="l">
              <a:spcBef>
                <a:spcPts val="0"/>
              </a:spcBef>
              <a:spcAft>
                <a:spcPts val="0"/>
              </a:spcAft>
              <a:buSzPts val="2300"/>
              <a:buChar char="○"/>
            </a:pPr>
            <a:r>
              <a:rPr lang="en" sz="2300"/>
              <a:t>Merge datasets</a:t>
            </a:r>
            <a:endParaRPr sz="2300"/>
          </a:p>
          <a:p>
            <a:pPr indent="-374650" lvl="1" marL="914400" rtl="0" algn="l">
              <a:spcBef>
                <a:spcPts val="0"/>
              </a:spcBef>
              <a:spcAft>
                <a:spcPts val="0"/>
              </a:spcAft>
              <a:buSzPts val="2300"/>
              <a:buChar char="○"/>
            </a:pPr>
            <a:r>
              <a:rPr lang="en" sz="2300"/>
              <a:t>Handle missing value</a:t>
            </a:r>
            <a:endParaRPr sz="2300"/>
          </a:p>
          <a:p>
            <a:pPr indent="-374650" lvl="1" marL="914400" rtl="0" algn="l">
              <a:spcBef>
                <a:spcPts val="0"/>
              </a:spcBef>
              <a:spcAft>
                <a:spcPts val="0"/>
              </a:spcAft>
              <a:buSzPts val="2300"/>
              <a:buChar char="○"/>
            </a:pPr>
            <a:r>
              <a:rPr lang="en" sz="2300"/>
              <a:t>Handle </a:t>
            </a:r>
            <a:r>
              <a:rPr lang="en" sz="2300"/>
              <a:t>duplicate</a:t>
            </a:r>
            <a:r>
              <a:rPr lang="en" sz="2300"/>
              <a:t> value</a:t>
            </a:r>
            <a:endParaRPr sz="2300"/>
          </a:p>
          <a:p>
            <a:pPr indent="-374650" lvl="1" marL="914400" rtl="0" algn="l">
              <a:spcBef>
                <a:spcPts val="0"/>
              </a:spcBef>
              <a:spcAft>
                <a:spcPts val="0"/>
              </a:spcAft>
              <a:buSzPts val="2300"/>
              <a:buChar char="○"/>
            </a:pPr>
            <a:r>
              <a:rPr lang="en" sz="2300"/>
              <a:t>Handle outlier</a:t>
            </a:r>
            <a:endParaRPr sz="2300"/>
          </a:p>
          <a:p>
            <a:pPr indent="-374650" lvl="0" marL="457200" rtl="0" algn="l">
              <a:spcBef>
                <a:spcPts val="0"/>
              </a:spcBef>
              <a:spcAft>
                <a:spcPts val="0"/>
              </a:spcAft>
              <a:buSzPts val="2300"/>
              <a:buChar char="●"/>
            </a:pPr>
            <a:r>
              <a:rPr b="1" lang="en" sz="2300"/>
              <a:t>Parse Json</a:t>
            </a:r>
            <a:endParaRPr b="1" sz="2300"/>
          </a:p>
          <a:p>
            <a:pPr indent="-374650" lvl="1" marL="914400" rtl="0" algn="l">
              <a:spcBef>
                <a:spcPts val="0"/>
              </a:spcBef>
              <a:spcAft>
                <a:spcPts val="0"/>
              </a:spcAft>
              <a:buSzPts val="2300"/>
              <a:buChar char="○"/>
            </a:pPr>
            <a:r>
              <a:rPr lang="en" sz="2300"/>
              <a:t>Extract information from merged data frame</a:t>
            </a:r>
            <a:endParaRPr b="1" sz="2300"/>
          </a:p>
        </p:txBody>
      </p:sp>
      <p:sp>
        <p:nvSpPr>
          <p:cNvPr id="404" name="Google Shape;404;p25"/>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Data Munging</a:t>
            </a:r>
            <a:endParaRPr sz="6000">
              <a:solidFill>
                <a:schemeClr val="accen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1"/>
          <p:cNvSpPr txBox="1"/>
          <p:nvPr>
            <p:ph idx="4294967295"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Linear Regression</a:t>
            </a:r>
            <a:endParaRPr>
              <a:solidFill>
                <a:schemeClr val="accent2"/>
              </a:solidFill>
            </a:endParaRPr>
          </a:p>
        </p:txBody>
      </p:sp>
      <p:sp>
        <p:nvSpPr>
          <p:cNvPr id="640" name="Google Shape;640;p61"/>
          <p:cNvSpPr txBox="1"/>
          <p:nvPr>
            <p:ph idx="4294967295" type="body"/>
          </p:nvPr>
        </p:nvSpPr>
        <p:spPr>
          <a:xfrm>
            <a:off x="1388500" y="1692050"/>
            <a:ext cx="4374000" cy="3921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We </a:t>
            </a:r>
            <a:r>
              <a:rPr lang="en"/>
              <a:t>creates a new pandas DataFrame named x that includes three new columns: "log_bud", "log_pop", and "log_vc". </a:t>
            </a:r>
            <a:r>
              <a:rPr lang="en"/>
              <a:t>These</a:t>
            </a:r>
            <a:r>
              <a:rPr lang="en"/>
              <a:t> columns are created by applying the NumPy log function to three columns from the merged_df DataFrame: "budget", "popularity", and "vote_count", respectively.</a:t>
            </a:r>
            <a:endParaRPr/>
          </a:p>
        </p:txBody>
      </p:sp>
      <p:pic>
        <p:nvPicPr>
          <p:cNvPr id="641" name="Google Shape;641;p61"/>
          <p:cNvPicPr preferRelativeResize="0"/>
          <p:nvPr/>
        </p:nvPicPr>
        <p:blipFill>
          <a:blip r:embed="rId3">
            <a:alphaModFix/>
          </a:blip>
          <a:stretch>
            <a:fillRect/>
          </a:stretch>
        </p:blipFill>
        <p:spPr>
          <a:xfrm>
            <a:off x="5997175" y="1391863"/>
            <a:ext cx="4781550" cy="2124075"/>
          </a:xfrm>
          <a:prstGeom prst="rect">
            <a:avLst/>
          </a:prstGeom>
          <a:noFill/>
          <a:ln>
            <a:noFill/>
          </a:ln>
        </p:spPr>
      </p:pic>
      <p:pic>
        <p:nvPicPr>
          <p:cNvPr id="642" name="Google Shape;642;p61"/>
          <p:cNvPicPr preferRelativeResize="0"/>
          <p:nvPr/>
        </p:nvPicPr>
        <p:blipFill>
          <a:blip r:embed="rId4">
            <a:alphaModFix/>
          </a:blip>
          <a:stretch>
            <a:fillRect/>
          </a:stretch>
        </p:blipFill>
        <p:spPr>
          <a:xfrm>
            <a:off x="5893013" y="3939500"/>
            <a:ext cx="4989875" cy="985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2"/>
          <p:cNvSpPr txBox="1"/>
          <p:nvPr>
            <p:ph idx="4294967295"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Linear Regression</a:t>
            </a:r>
            <a:endParaRPr>
              <a:solidFill>
                <a:schemeClr val="accent2"/>
              </a:solidFill>
            </a:endParaRPr>
          </a:p>
        </p:txBody>
      </p:sp>
      <p:sp>
        <p:nvSpPr>
          <p:cNvPr id="648" name="Google Shape;648;p62"/>
          <p:cNvSpPr txBox="1"/>
          <p:nvPr>
            <p:ph idx="4294967295" type="body"/>
          </p:nvPr>
        </p:nvSpPr>
        <p:spPr>
          <a:xfrm>
            <a:off x="1270525" y="3337975"/>
            <a:ext cx="3389400" cy="2347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700"/>
              <a:t>Calculate the root mean squared error and residual standard error, the linear regression model appears to have decent predictive power on the </a:t>
            </a:r>
            <a:r>
              <a:rPr lang="en" sz="1700"/>
              <a:t>testing</a:t>
            </a:r>
            <a:r>
              <a:rPr lang="en" sz="1700"/>
              <a:t> set.</a:t>
            </a:r>
            <a:endParaRPr sz="1700"/>
          </a:p>
        </p:txBody>
      </p:sp>
      <p:pic>
        <p:nvPicPr>
          <p:cNvPr id="649" name="Google Shape;649;p62"/>
          <p:cNvPicPr preferRelativeResize="0"/>
          <p:nvPr/>
        </p:nvPicPr>
        <p:blipFill>
          <a:blip r:embed="rId3">
            <a:alphaModFix/>
          </a:blip>
          <a:stretch>
            <a:fillRect/>
          </a:stretch>
        </p:blipFill>
        <p:spPr>
          <a:xfrm>
            <a:off x="4719150" y="1288250"/>
            <a:ext cx="6072451" cy="2241025"/>
          </a:xfrm>
          <a:prstGeom prst="rect">
            <a:avLst/>
          </a:prstGeom>
          <a:noFill/>
          <a:ln>
            <a:noFill/>
          </a:ln>
        </p:spPr>
      </p:pic>
      <p:sp>
        <p:nvSpPr>
          <p:cNvPr id="650" name="Google Shape;650;p62"/>
          <p:cNvSpPr txBox="1"/>
          <p:nvPr/>
        </p:nvSpPr>
        <p:spPr>
          <a:xfrm>
            <a:off x="1312800" y="1720500"/>
            <a:ext cx="3067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Mono"/>
                <a:ea typeface="Roboto Mono"/>
                <a:cs typeface="Roboto Mono"/>
                <a:sym typeface="Roboto Mono"/>
              </a:rPr>
              <a:t>RSE: 1.288</a:t>
            </a:r>
            <a:endParaRPr b="1" sz="3300">
              <a:solidFill>
                <a:schemeClr val="accent1"/>
              </a:solidFill>
              <a:latin typeface="Roboto Mono"/>
              <a:ea typeface="Roboto Mono"/>
              <a:cs typeface="Roboto Mono"/>
              <a:sym typeface="Roboto Mono"/>
            </a:endParaRPr>
          </a:p>
          <a:p>
            <a:pPr indent="0" lvl="0" marL="0" rtl="0" algn="l">
              <a:spcBef>
                <a:spcPts val="0"/>
              </a:spcBef>
              <a:spcAft>
                <a:spcPts val="0"/>
              </a:spcAft>
              <a:buNone/>
            </a:pPr>
            <a:r>
              <a:rPr b="1" lang="en" sz="3300">
                <a:solidFill>
                  <a:schemeClr val="accent1"/>
                </a:solidFill>
                <a:latin typeface="Roboto Mono"/>
                <a:ea typeface="Roboto Mono"/>
                <a:cs typeface="Roboto Mono"/>
                <a:sym typeface="Roboto Mono"/>
              </a:rPr>
              <a:t>RMSE: 1.284</a:t>
            </a:r>
            <a:endParaRPr b="1" sz="3300">
              <a:solidFill>
                <a:schemeClr val="accent1"/>
              </a:solidFill>
              <a:latin typeface="Roboto Mono"/>
              <a:ea typeface="Roboto Mono"/>
              <a:cs typeface="Roboto Mono"/>
              <a:sym typeface="Roboto Mono"/>
            </a:endParaRPr>
          </a:p>
        </p:txBody>
      </p:sp>
      <p:sp>
        <p:nvSpPr>
          <p:cNvPr id="651" name="Google Shape;651;p62"/>
          <p:cNvSpPr txBox="1"/>
          <p:nvPr/>
        </p:nvSpPr>
        <p:spPr>
          <a:xfrm>
            <a:off x="4799800" y="3811600"/>
            <a:ext cx="5639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Mono"/>
                <a:ea typeface="Roboto Mono"/>
                <a:cs typeface="Roboto Mono"/>
                <a:sym typeface="Roboto Mono"/>
              </a:rPr>
              <a:t>The result indicates that the model has relatively low errors and can be used to predict the revenue of movies in the dataset with a reasonable degree of accuracy.</a:t>
            </a:r>
            <a:endParaRPr sz="1800">
              <a:solidFill>
                <a:schemeClr val="dk1"/>
              </a:solidFill>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3"/>
          <p:cNvSpPr txBox="1"/>
          <p:nvPr>
            <p:ph idx="4294967295"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Linear Regression</a:t>
            </a:r>
            <a:endParaRPr>
              <a:solidFill>
                <a:schemeClr val="accent2"/>
              </a:solidFill>
            </a:endParaRPr>
          </a:p>
        </p:txBody>
      </p:sp>
      <p:pic>
        <p:nvPicPr>
          <p:cNvPr id="657" name="Google Shape;657;p63"/>
          <p:cNvPicPr preferRelativeResize="0"/>
          <p:nvPr/>
        </p:nvPicPr>
        <p:blipFill>
          <a:blip r:embed="rId3">
            <a:alphaModFix/>
          </a:blip>
          <a:stretch>
            <a:fillRect/>
          </a:stretch>
        </p:blipFill>
        <p:spPr>
          <a:xfrm>
            <a:off x="1480825" y="1517724"/>
            <a:ext cx="5112224" cy="4256150"/>
          </a:xfrm>
          <a:prstGeom prst="rect">
            <a:avLst/>
          </a:prstGeom>
          <a:noFill/>
          <a:ln>
            <a:noFill/>
          </a:ln>
        </p:spPr>
      </p:pic>
      <p:sp>
        <p:nvSpPr>
          <p:cNvPr id="658" name="Google Shape;658;p63"/>
          <p:cNvSpPr txBox="1"/>
          <p:nvPr>
            <p:ph idx="4294967295" type="body"/>
          </p:nvPr>
        </p:nvSpPr>
        <p:spPr>
          <a:xfrm>
            <a:off x="7045100" y="1627300"/>
            <a:ext cx="3635400" cy="3519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scatter plot of real values versus predictions shows that the model is able to predict revenue reasonably well, with most of the points falling near the line of perfect prediction.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4"/>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Logistic Regression</a:t>
            </a:r>
            <a:endParaRPr>
              <a:solidFill>
                <a:schemeClr val="accent2"/>
              </a:solidFill>
            </a:endParaRPr>
          </a:p>
        </p:txBody>
      </p:sp>
      <p:sp>
        <p:nvSpPr>
          <p:cNvPr id="664" name="Google Shape;664;p64"/>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5"/>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Logistic Regression</a:t>
            </a:r>
            <a:endParaRPr>
              <a:solidFill>
                <a:schemeClr val="accent2"/>
              </a:solidFill>
            </a:endParaRPr>
          </a:p>
        </p:txBody>
      </p:sp>
      <p:pic>
        <p:nvPicPr>
          <p:cNvPr id="670" name="Google Shape;670;p65"/>
          <p:cNvPicPr preferRelativeResize="0"/>
          <p:nvPr/>
        </p:nvPicPr>
        <p:blipFill>
          <a:blip r:embed="rId3">
            <a:alphaModFix/>
          </a:blip>
          <a:stretch>
            <a:fillRect/>
          </a:stretch>
        </p:blipFill>
        <p:spPr>
          <a:xfrm>
            <a:off x="5435900" y="2764724"/>
            <a:ext cx="5791793" cy="1425100"/>
          </a:xfrm>
          <a:prstGeom prst="rect">
            <a:avLst/>
          </a:prstGeom>
          <a:noFill/>
          <a:ln>
            <a:noFill/>
          </a:ln>
        </p:spPr>
      </p:pic>
      <p:sp>
        <p:nvSpPr>
          <p:cNvPr id="671" name="Google Shape;671;p65"/>
          <p:cNvSpPr txBox="1"/>
          <p:nvPr/>
        </p:nvSpPr>
        <p:spPr>
          <a:xfrm>
            <a:off x="838975" y="1945775"/>
            <a:ext cx="44592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Mono"/>
                <a:ea typeface="Roboto Mono"/>
                <a:cs typeface="Roboto Mono"/>
                <a:sym typeface="Roboto Mono"/>
              </a:rPr>
              <a:t>We create a new column called ‘target’ which is based on a binary classification of movies into two categories based on their revenue and budget: if the revenue is less than the budget, the movie is classified as a "loss" (0), and if the revenue is greater than or equal to the budget, the movie is classified as a "success" (1)</a:t>
            </a:r>
            <a:endParaRPr sz="1700">
              <a:solidFill>
                <a:schemeClr val="dk1"/>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6"/>
          <p:cNvSpPr txBox="1"/>
          <p:nvPr>
            <p:ph type="title"/>
          </p:nvPr>
        </p:nvSpPr>
        <p:spPr>
          <a:xfrm>
            <a:off x="1352300" y="1052650"/>
            <a:ext cx="7794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Balance the class size</a:t>
            </a:r>
            <a:endParaRPr>
              <a:solidFill>
                <a:schemeClr val="accent2"/>
              </a:solidFill>
            </a:endParaRPr>
          </a:p>
        </p:txBody>
      </p:sp>
      <p:sp>
        <p:nvSpPr>
          <p:cNvPr id="677" name="Google Shape;677;p66"/>
          <p:cNvSpPr txBox="1"/>
          <p:nvPr>
            <p:ph idx="2" type="body"/>
          </p:nvPr>
        </p:nvSpPr>
        <p:spPr>
          <a:xfrm>
            <a:off x="1107550" y="2783475"/>
            <a:ext cx="91500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Balancing the class size is necessary in machine learning to address class imbalance. Class imbalance occurs when the number of instances in different classes is significantly different, which can lead to biased models and poor performance on the minority class. By balancing the class size, we ensure that the model is exposed to sufficient samples from all classes, allowing it to learn patterns and make accurate predictions for both majority and minority classes.</a:t>
            </a:r>
            <a:endParaRPr/>
          </a:p>
        </p:txBody>
      </p:sp>
      <p:pic>
        <p:nvPicPr>
          <p:cNvPr id="678" name="Google Shape;678;p66"/>
          <p:cNvPicPr preferRelativeResize="0"/>
          <p:nvPr/>
        </p:nvPicPr>
        <p:blipFill>
          <a:blip r:embed="rId3">
            <a:alphaModFix/>
          </a:blip>
          <a:stretch>
            <a:fillRect/>
          </a:stretch>
        </p:blipFill>
        <p:spPr>
          <a:xfrm>
            <a:off x="2561225" y="1871024"/>
            <a:ext cx="5508474" cy="857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67"/>
          <p:cNvPicPr preferRelativeResize="0"/>
          <p:nvPr/>
        </p:nvPicPr>
        <p:blipFill>
          <a:blip r:embed="rId3">
            <a:alphaModFix/>
          </a:blip>
          <a:stretch>
            <a:fillRect/>
          </a:stretch>
        </p:blipFill>
        <p:spPr>
          <a:xfrm>
            <a:off x="4040850" y="1555750"/>
            <a:ext cx="6842125" cy="1813350"/>
          </a:xfrm>
          <a:prstGeom prst="rect">
            <a:avLst/>
          </a:prstGeom>
          <a:noFill/>
          <a:ln>
            <a:noFill/>
          </a:ln>
        </p:spPr>
      </p:pic>
      <p:sp>
        <p:nvSpPr>
          <p:cNvPr id="684" name="Google Shape;684;p67"/>
          <p:cNvSpPr txBox="1"/>
          <p:nvPr/>
        </p:nvSpPr>
        <p:spPr>
          <a:xfrm>
            <a:off x="1230700" y="1862125"/>
            <a:ext cx="2900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Mono"/>
                <a:ea typeface="Roboto Mono"/>
                <a:cs typeface="Roboto Mono"/>
                <a:sym typeface="Roboto Mono"/>
              </a:rPr>
              <a:t>F1: 0.778</a:t>
            </a:r>
            <a:endParaRPr b="1" sz="3300">
              <a:solidFill>
                <a:schemeClr val="accent1"/>
              </a:solidFill>
              <a:latin typeface="Roboto Mono"/>
              <a:ea typeface="Roboto Mono"/>
              <a:cs typeface="Roboto Mono"/>
              <a:sym typeface="Roboto Mono"/>
            </a:endParaRPr>
          </a:p>
          <a:p>
            <a:pPr indent="0" lvl="0" marL="0" rtl="0" algn="l">
              <a:spcBef>
                <a:spcPts val="0"/>
              </a:spcBef>
              <a:spcAft>
                <a:spcPts val="0"/>
              </a:spcAft>
              <a:buNone/>
            </a:pPr>
            <a:r>
              <a:rPr b="1" lang="en" sz="3300">
                <a:solidFill>
                  <a:schemeClr val="accent1"/>
                </a:solidFill>
                <a:latin typeface="Roboto Mono"/>
                <a:ea typeface="Roboto Mono"/>
                <a:cs typeface="Roboto Mono"/>
                <a:sym typeface="Roboto Mono"/>
              </a:rPr>
              <a:t>RSE: 0.524</a:t>
            </a:r>
            <a:endParaRPr b="1" sz="3300">
              <a:solidFill>
                <a:schemeClr val="accent1"/>
              </a:solidFill>
              <a:latin typeface="Roboto Mono"/>
              <a:ea typeface="Roboto Mono"/>
              <a:cs typeface="Roboto Mono"/>
              <a:sym typeface="Roboto Mono"/>
            </a:endParaRPr>
          </a:p>
        </p:txBody>
      </p:sp>
      <p:sp>
        <p:nvSpPr>
          <p:cNvPr id="685" name="Google Shape;685;p67"/>
          <p:cNvSpPr txBox="1"/>
          <p:nvPr/>
        </p:nvSpPr>
        <p:spPr>
          <a:xfrm>
            <a:off x="1386025" y="3657600"/>
            <a:ext cx="9279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Mono"/>
                <a:ea typeface="Roboto Mono"/>
                <a:cs typeface="Roboto Mono"/>
                <a:sym typeface="Roboto Mono"/>
              </a:rPr>
              <a:t>The logistic regression model achieved an F1 score of </a:t>
            </a:r>
            <a:r>
              <a:rPr lang="en" sz="1800">
                <a:solidFill>
                  <a:schemeClr val="accent1"/>
                </a:solidFill>
                <a:latin typeface="Roboto Mono"/>
                <a:ea typeface="Roboto Mono"/>
                <a:cs typeface="Roboto Mono"/>
                <a:sym typeface="Roboto Mono"/>
              </a:rPr>
              <a:t>0.778</a:t>
            </a:r>
            <a:r>
              <a:rPr lang="en" sz="1800">
                <a:solidFill>
                  <a:schemeClr val="dk1"/>
                </a:solidFill>
                <a:latin typeface="Roboto Mono"/>
                <a:ea typeface="Roboto Mono"/>
                <a:cs typeface="Roboto Mono"/>
                <a:sym typeface="Roboto Mono"/>
              </a:rPr>
              <a:t>, indicating that it can accurately predict whether a movie will earn above or below its budget based on the selected features. The RSE value of </a:t>
            </a:r>
            <a:r>
              <a:rPr lang="en" sz="1800">
                <a:solidFill>
                  <a:schemeClr val="accent1"/>
                </a:solidFill>
                <a:latin typeface="Roboto Mono"/>
                <a:ea typeface="Roboto Mono"/>
                <a:cs typeface="Roboto Mono"/>
                <a:sym typeface="Roboto Mono"/>
              </a:rPr>
              <a:t>0.524</a:t>
            </a:r>
            <a:r>
              <a:rPr lang="en" sz="1800">
                <a:solidFill>
                  <a:schemeClr val="dk1"/>
                </a:solidFill>
                <a:latin typeface="Roboto Mono"/>
                <a:ea typeface="Roboto Mono"/>
                <a:cs typeface="Roboto Mono"/>
                <a:sym typeface="Roboto Mono"/>
              </a:rPr>
              <a:t> suggests that there is some level of error in the model's predictions. Overall, the model's performance is decent, but there is still room for improvement.</a:t>
            </a:r>
            <a:endParaRPr sz="1800">
              <a:solidFill>
                <a:schemeClr val="dk1"/>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8"/>
          <p:cNvSpPr txBox="1"/>
          <p:nvPr>
            <p:ph idx="4294967295" type="title"/>
          </p:nvPr>
        </p:nvSpPr>
        <p:spPr>
          <a:xfrm>
            <a:off x="684150" y="282663"/>
            <a:ext cx="9755100" cy="7635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
                <a:solidFill>
                  <a:schemeClr val="accent2"/>
                </a:solidFill>
              </a:rPr>
              <a:t>Logistic Regression</a:t>
            </a:r>
            <a:endParaRPr>
              <a:solidFill>
                <a:schemeClr val="accent2"/>
              </a:solidFill>
            </a:endParaRPr>
          </a:p>
        </p:txBody>
      </p:sp>
      <p:sp>
        <p:nvSpPr>
          <p:cNvPr id="691" name="Google Shape;691;p68"/>
          <p:cNvSpPr txBox="1"/>
          <p:nvPr>
            <p:ph idx="4294967295" type="body"/>
          </p:nvPr>
        </p:nvSpPr>
        <p:spPr>
          <a:xfrm>
            <a:off x="1377850" y="1591600"/>
            <a:ext cx="4718100" cy="3921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This </a:t>
            </a:r>
            <a:r>
              <a:rPr lang="en"/>
              <a:t>confusion matrix give an idea of how well the logistic regression model is performing. By looking at the matrix, we can see how many true positives, true negatives, false positives, and false negatives the model produced. </a:t>
            </a:r>
            <a:endParaRPr/>
          </a:p>
        </p:txBody>
      </p:sp>
      <p:pic>
        <p:nvPicPr>
          <p:cNvPr id="692" name="Google Shape;692;p68"/>
          <p:cNvPicPr preferRelativeResize="0"/>
          <p:nvPr/>
        </p:nvPicPr>
        <p:blipFill>
          <a:blip r:embed="rId3">
            <a:alphaModFix/>
          </a:blip>
          <a:stretch>
            <a:fillRect/>
          </a:stretch>
        </p:blipFill>
        <p:spPr>
          <a:xfrm>
            <a:off x="6096000" y="1262063"/>
            <a:ext cx="5133975" cy="4333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9"/>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KNN Classifier</a:t>
            </a:r>
            <a:endParaRPr>
              <a:solidFill>
                <a:schemeClr val="accent2"/>
              </a:solidFill>
            </a:endParaRPr>
          </a:p>
        </p:txBody>
      </p:sp>
      <p:sp>
        <p:nvSpPr>
          <p:cNvPr id="698" name="Google Shape;698;p69"/>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0"/>
          <p:cNvSpPr txBox="1"/>
          <p:nvPr>
            <p:ph idx="4294967295" type="title"/>
          </p:nvPr>
        </p:nvSpPr>
        <p:spPr>
          <a:xfrm>
            <a:off x="684150" y="282663"/>
            <a:ext cx="9755100" cy="7635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
                <a:solidFill>
                  <a:schemeClr val="accent2"/>
                </a:solidFill>
              </a:rPr>
              <a:t>KNN Classifier</a:t>
            </a:r>
            <a:endParaRPr>
              <a:solidFill>
                <a:schemeClr val="accent2"/>
              </a:solidFill>
            </a:endParaRPr>
          </a:p>
        </p:txBody>
      </p:sp>
      <p:sp>
        <p:nvSpPr>
          <p:cNvPr id="704" name="Google Shape;704;p70"/>
          <p:cNvSpPr txBox="1"/>
          <p:nvPr>
            <p:ph idx="4294967295" type="body"/>
          </p:nvPr>
        </p:nvSpPr>
        <p:spPr>
          <a:xfrm>
            <a:off x="1161950" y="1468350"/>
            <a:ext cx="4437300" cy="3921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First of all, the revenue column labels the data as high-revenue or low-revenue based on its percentile rank. </a:t>
            </a:r>
            <a:endParaRPr/>
          </a:p>
          <a:p>
            <a:pPr indent="0" lvl="0" marL="0" rtl="0" algn="l">
              <a:spcBef>
                <a:spcPts val="2100"/>
              </a:spcBef>
              <a:spcAft>
                <a:spcPts val="2100"/>
              </a:spcAft>
              <a:buNone/>
            </a:pPr>
            <a:r>
              <a:rPr lang="en"/>
              <a:t>Next, trains a KNN model with different values of k and evaluates its accuracy using the accuracy_score function. The results are plotted on a graph to determine the optimal value of k for the model.</a:t>
            </a:r>
            <a:endParaRPr/>
          </a:p>
        </p:txBody>
      </p:sp>
      <p:pic>
        <p:nvPicPr>
          <p:cNvPr id="705" name="Google Shape;705;p70"/>
          <p:cNvPicPr preferRelativeResize="0"/>
          <p:nvPr/>
        </p:nvPicPr>
        <p:blipFill>
          <a:blip r:embed="rId3">
            <a:alphaModFix/>
          </a:blip>
          <a:stretch>
            <a:fillRect/>
          </a:stretch>
        </p:blipFill>
        <p:spPr>
          <a:xfrm>
            <a:off x="5665675" y="1387281"/>
            <a:ext cx="5935875" cy="408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Load Data</a:t>
            </a:r>
            <a:endParaRPr sz="6000">
              <a:solidFill>
                <a:schemeClr val="accent2"/>
              </a:solidFill>
            </a:endParaRPr>
          </a:p>
        </p:txBody>
      </p:sp>
      <p:sp>
        <p:nvSpPr>
          <p:cNvPr id="410" name="Google Shape;410;p26"/>
          <p:cNvSpPr txBox="1"/>
          <p:nvPr>
            <p:ph idx="1" type="subTitle"/>
          </p:nvPr>
        </p:nvSpPr>
        <p:spPr>
          <a:xfrm>
            <a:off x="1012275" y="3804129"/>
            <a:ext cx="9755100" cy="1912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700">
                <a:solidFill>
                  <a:schemeClr val="dk1"/>
                </a:solidFill>
              </a:rPr>
              <a:t>Load two csv datasets:</a:t>
            </a:r>
            <a:endParaRPr sz="1700">
              <a:solidFill>
                <a:schemeClr val="dk1"/>
              </a:solidFill>
            </a:endParaRPr>
          </a:p>
          <a:p>
            <a:pPr indent="-336550" lvl="0" marL="457200" rtl="0" algn="l">
              <a:spcBef>
                <a:spcPts val="2100"/>
              </a:spcBef>
              <a:spcAft>
                <a:spcPts val="0"/>
              </a:spcAft>
              <a:buClr>
                <a:schemeClr val="dk1"/>
              </a:buClr>
              <a:buSzPts val="1700"/>
              <a:buChar char="●"/>
            </a:pPr>
            <a:r>
              <a:rPr lang="en" sz="1700">
                <a:solidFill>
                  <a:schemeClr val="dk1"/>
                </a:solidFill>
              </a:rPr>
              <a:t>tmdb_5000_credits.csv</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tmdb_5000_movies.csv</a:t>
            </a:r>
            <a:endParaRPr sz="1700">
              <a:solidFill>
                <a:schemeClr val="dk1"/>
              </a:solidFill>
            </a:endParaRPr>
          </a:p>
        </p:txBody>
      </p:sp>
      <p:pic>
        <p:nvPicPr>
          <p:cNvPr id="411" name="Google Shape;411;p26"/>
          <p:cNvPicPr preferRelativeResize="0"/>
          <p:nvPr/>
        </p:nvPicPr>
        <p:blipFill>
          <a:blip r:embed="rId3">
            <a:alphaModFix/>
          </a:blip>
          <a:stretch>
            <a:fillRect/>
          </a:stretch>
        </p:blipFill>
        <p:spPr>
          <a:xfrm>
            <a:off x="1012286" y="2097550"/>
            <a:ext cx="9997263" cy="990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1"/>
          <p:cNvSpPr txBox="1"/>
          <p:nvPr>
            <p:ph idx="4294967295" type="title"/>
          </p:nvPr>
        </p:nvSpPr>
        <p:spPr>
          <a:xfrm>
            <a:off x="684150" y="282663"/>
            <a:ext cx="9755100" cy="7635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
                <a:solidFill>
                  <a:schemeClr val="accent2"/>
                </a:solidFill>
              </a:rPr>
              <a:t>KNN Classifier</a:t>
            </a:r>
            <a:endParaRPr>
              <a:solidFill>
                <a:schemeClr val="accent2"/>
              </a:solidFill>
            </a:endParaRPr>
          </a:p>
        </p:txBody>
      </p:sp>
      <p:sp>
        <p:nvSpPr>
          <p:cNvPr id="711" name="Google Shape;711;p71"/>
          <p:cNvSpPr txBox="1"/>
          <p:nvPr>
            <p:ph idx="4294967295" type="body"/>
          </p:nvPr>
        </p:nvSpPr>
        <p:spPr>
          <a:xfrm>
            <a:off x="1361225" y="1873875"/>
            <a:ext cx="4603500" cy="3921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Performing K-Nearest Neighbors (KNN) classification on a dataset containing </a:t>
            </a:r>
            <a:r>
              <a:rPr lang="en"/>
              <a:t>information</a:t>
            </a:r>
            <a:r>
              <a:rPr lang="en"/>
              <a:t> about movie budgets, popularity, and vote count to predict whether a movie will have high or low revenue.</a:t>
            </a:r>
            <a:endParaRPr/>
          </a:p>
        </p:txBody>
      </p:sp>
      <p:pic>
        <p:nvPicPr>
          <p:cNvPr id="712" name="Google Shape;712;p71"/>
          <p:cNvPicPr preferRelativeResize="0"/>
          <p:nvPr/>
        </p:nvPicPr>
        <p:blipFill>
          <a:blip r:embed="rId3">
            <a:alphaModFix/>
          </a:blip>
          <a:stretch>
            <a:fillRect/>
          </a:stretch>
        </p:blipFill>
        <p:spPr>
          <a:xfrm>
            <a:off x="5801650" y="1262050"/>
            <a:ext cx="5486400" cy="4333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2"/>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KNN Classifier</a:t>
            </a:r>
            <a:endParaRPr>
              <a:solidFill>
                <a:schemeClr val="accent2"/>
              </a:solidFill>
            </a:endParaRPr>
          </a:p>
        </p:txBody>
      </p:sp>
      <p:pic>
        <p:nvPicPr>
          <p:cNvPr id="718" name="Google Shape;718;p72"/>
          <p:cNvPicPr preferRelativeResize="0"/>
          <p:nvPr/>
        </p:nvPicPr>
        <p:blipFill>
          <a:blip r:embed="rId3">
            <a:alphaModFix/>
          </a:blip>
          <a:stretch>
            <a:fillRect/>
          </a:stretch>
        </p:blipFill>
        <p:spPr>
          <a:xfrm>
            <a:off x="4432125" y="1644600"/>
            <a:ext cx="6897176" cy="2645599"/>
          </a:xfrm>
          <a:prstGeom prst="rect">
            <a:avLst/>
          </a:prstGeom>
          <a:noFill/>
          <a:ln>
            <a:noFill/>
          </a:ln>
        </p:spPr>
      </p:pic>
      <p:sp>
        <p:nvSpPr>
          <p:cNvPr id="719" name="Google Shape;719;p72"/>
          <p:cNvSpPr txBox="1"/>
          <p:nvPr/>
        </p:nvSpPr>
        <p:spPr>
          <a:xfrm>
            <a:off x="1077825" y="2261350"/>
            <a:ext cx="3354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Mono"/>
                <a:ea typeface="Roboto Mono"/>
                <a:cs typeface="Roboto Mono"/>
                <a:sym typeface="Roboto Mono"/>
              </a:rPr>
              <a:t>F1: 0.808</a:t>
            </a:r>
            <a:endParaRPr b="1" sz="3300">
              <a:solidFill>
                <a:schemeClr val="accent1"/>
              </a:solidFill>
              <a:latin typeface="Roboto Mono"/>
              <a:ea typeface="Roboto Mono"/>
              <a:cs typeface="Roboto Mono"/>
              <a:sym typeface="Roboto Mono"/>
            </a:endParaRPr>
          </a:p>
          <a:p>
            <a:pPr indent="0" lvl="0" marL="0" rtl="0" algn="l">
              <a:spcBef>
                <a:spcPts val="0"/>
              </a:spcBef>
              <a:spcAft>
                <a:spcPts val="0"/>
              </a:spcAft>
              <a:buNone/>
            </a:pPr>
            <a:r>
              <a:rPr b="1" lang="en" sz="3300">
                <a:solidFill>
                  <a:schemeClr val="accent1"/>
                </a:solidFill>
                <a:latin typeface="Roboto Mono"/>
                <a:ea typeface="Roboto Mono"/>
                <a:cs typeface="Roboto Mono"/>
                <a:sym typeface="Roboto Mono"/>
              </a:rPr>
              <a:t>RSE:0.437</a:t>
            </a:r>
            <a:endParaRPr b="1" sz="3300">
              <a:solidFill>
                <a:schemeClr val="accent1"/>
              </a:solidFill>
              <a:latin typeface="Roboto Mono"/>
              <a:ea typeface="Roboto Mono"/>
              <a:cs typeface="Roboto Mono"/>
              <a:sym typeface="Roboto Mono"/>
            </a:endParaRPr>
          </a:p>
        </p:txBody>
      </p:sp>
      <p:sp>
        <p:nvSpPr>
          <p:cNvPr id="720" name="Google Shape;720;p72"/>
          <p:cNvSpPr txBox="1"/>
          <p:nvPr/>
        </p:nvSpPr>
        <p:spPr>
          <a:xfrm>
            <a:off x="1141250" y="4670600"/>
            <a:ext cx="10145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Mono"/>
                <a:ea typeface="Roboto Mono"/>
                <a:cs typeface="Roboto Mono"/>
                <a:sym typeface="Roboto Mono"/>
              </a:rPr>
              <a:t>The linear regression model has an F1 score of 0.808 and RSE of 0.437, indicating that the model has a relatively good fit to the data. </a:t>
            </a:r>
            <a:endParaRPr sz="1600">
              <a:solidFill>
                <a:schemeClr val="dk1"/>
              </a:solidFill>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3"/>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500">
                <a:solidFill>
                  <a:schemeClr val="accent2"/>
                </a:solidFill>
              </a:rPr>
              <a:t>Conclusion</a:t>
            </a:r>
            <a:endParaRPr sz="5500">
              <a:solidFill>
                <a:schemeClr val="accent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4"/>
          <p:cNvSpPr txBox="1"/>
          <p:nvPr>
            <p:ph type="title"/>
          </p:nvPr>
        </p:nvSpPr>
        <p:spPr>
          <a:xfrm>
            <a:off x="715025" y="29223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1.288</a:t>
            </a:r>
            <a:endParaRPr/>
          </a:p>
        </p:txBody>
      </p:sp>
      <p:sp>
        <p:nvSpPr>
          <p:cNvPr id="731" name="Google Shape;731;p74"/>
          <p:cNvSpPr txBox="1"/>
          <p:nvPr>
            <p:ph idx="2" type="title"/>
          </p:nvPr>
        </p:nvSpPr>
        <p:spPr>
          <a:xfrm>
            <a:off x="715025" y="364775"/>
            <a:ext cx="107148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Comparing Performance - RSE</a:t>
            </a:r>
            <a:endParaRPr>
              <a:solidFill>
                <a:schemeClr val="accent2"/>
              </a:solidFill>
            </a:endParaRPr>
          </a:p>
        </p:txBody>
      </p:sp>
      <p:sp>
        <p:nvSpPr>
          <p:cNvPr id="732" name="Google Shape;732;p74"/>
          <p:cNvSpPr txBox="1"/>
          <p:nvPr>
            <p:ph idx="3" type="title"/>
          </p:nvPr>
        </p:nvSpPr>
        <p:spPr>
          <a:xfrm>
            <a:off x="4598239" y="24651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0.524</a:t>
            </a:r>
            <a:endParaRPr/>
          </a:p>
        </p:txBody>
      </p:sp>
      <p:sp>
        <p:nvSpPr>
          <p:cNvPr id="733" name="Google Shape;733;p74"/>
          <p:cNvSpPr txBox="1"/>
          <p:nvPr>
            <p:ph idx="4" type="title"/>
          </p:nvPr>
        </p:nvSpPr>
        <p:spPr>
          <a:xfrm>
            <a:off x="8481454" y="29223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0.437</a:t>
            </a:r>
            <a:endParaRPr/>
          </a:p>
        </p:txBody>
      </p:sp>
      <p:sp>
        <p:nvSpPr>
          <p:cNvPr id="734" name="Google Shape;734;p74"/>
          <p:cNvSpPr txBox="1"/>
          <p:nvPr>
            <p:ph idx="1" type="body"/>
          </p:nvPr>
        </p:nvSpPr>
        <p:spPr>
          <a:xfrm>
            <a:off x="8481446" y="416392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KNN</a:t>
            </a:r>
            <a:endParaRPr/>
          </a:p>
          <a:p>
            <a:pPr indent="0" lvl="0" marL="0" rtl="0" algn="ctr">
              <a:spcBef>
                <a:spcPts val="0"/>
              </a:spcBef>
              <a:spcAft>
                <a:spcPts val="0"/>
              </a:spcAft>
              <a:buNone/>
            </a:pPr>
            <a:r>
              <a:rPr lang="en"/>
              <a:t>Classifier</a:t>
            </a:r>
            <a:endParaRPr/>
          </a:p>
        </p:txBody>
      </p:sp>
      <p:sp>
        <p:nvSpPr>
          <p:cNvPr id="735" name="Google Shape;735;p74"/>
          <p:cNvSpPr txBox="1"/>
          <p:nvPr>
            <p:ph idx="5" type="body"/>
          </p:nvPr>
        </p:nvSpPr>
        <p:spPr>
          <a:xfrm>
            <a:off x="4598236" y="369557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Logistic Regression</a:t>
            </a:r>
            <a:endParaRPr/>
          </a:p>
        </p:txBody>
      </p:sp>
      <p:sp>
        <p:nvSpPr>
          <p:cNvPr id="736" name="Google Shape;736;p74"/>
          <p:cNvSpPr txBox="1"/>
          <p:nvPr>
            <p:ph idx="6" type="body"/>
          </p:nvPr>
        </p:nvSpPr>
        <p:spPr>
          <a:xfrm>
            <a:off x="715025" y="415277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Linear Regression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5"/>
          <p:cNvSpPr txBox="1"/>
          <p:nvPr>
            <p:ph type="title"/>
          </p:nvPr>
        </p:nvSpPr>
        <p:spPr>
          <a:xfrm>
            <a:off x="715025" y="29223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0.835</a:t>
            </a:r>
            <a:endParaRPr/>
          </a:p>
        </p:txBody>
      </p:sp>
      <p:sp>
        <p:nvSpPr>
          <p:cNvPr id="742" name="Google Shape;742;p75"/>
          <p:cNvSpPr txBox="1"/>
          <p:nvPr>
            <p:ph idx="2" type="title"/>
          </p:nvPr>
        </p:nvSpPr>
        <p:spPr>
          <a:xfrm>
            <a:off x="715025" y="364775"/>
            <a:ext cx="107148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700">
                <a:solidFill>
                  <a:schemeClr val="accent2"/>
                </a:solidFill>
              </a:rPr>
              <a:t>Comparing Perfo</a:t>
            </a:r>
            <a:r>
              <a:rPr lang="en" sz="3700">
                <a:solidFill>
                  <a:schemeClr val="accent2"/>
                </a:solidFill>
              </a:rPr>
              <a:t>rmance - </a:t>
            </a:r>
            <a:r>
              <a:rPr lang="en" sz="3700">
                <a:solidFill>
                  <a:schemeClr val="accent2"/>
                </a:solidFill>
              </a:rPr>
              <a:t>Cross Validation Score</a:t>
            </a:r>
            <a:endParaRPr sz="3700">
              <a:solidFill>
                <a:schemeClr val="accent2"/>
              </a:solidFill>
            </a:endParaRPr>
          </a:p>
        </p:txBody>
      </p:sp>
      <p:sp>
        <p:nvSpPr>
          <p:cNvPr id="743" name="Google Shape;743;p75"/>
          <p:cNvSpPr txBox="1"/>
          <p:nvPr>
            <p:ph idx="3" type="title"/>
          </p:nvPr>
        </p:nvSpPr>
        <p:spPr>
          <a:xfrm>
            <a:off x="4598239" y="24651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0.723</a:t>
            </a:r>
            <a:endParaRPr/>
          </a:p>
        </p:txBody>
      </p:sp>
      <p:sp>
        <p:nvSpPr>
          <p:cNvPr id="744" name="Google Shape;744;p75"/>
          <p:cNvSpPr txBox="1"/>
          <p:nvPr>
            <p:ph idx="4" type="title"/>
          </p:nvPr>
        </p:nvSpPr>
        <p:spPr>
          <a:xfrm>
            <a:off x="8481454" y="29223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0.780</a:t>
            </a:r>
            <a:endParaRPr/>
          </a:p>
        </p:txBody>
      </p:sp>
      <p:sp>
        <p:nvSpPr>
          <p:cNvPr id="745" name="Google Shape;745;p75"/>
          <p:cNvSpPr txBox="1"/>
          <p:nvPr>
            <p:ph idx="1" type="body"/>
          </p:nvPr>
        </p:nvSpPr>
        <p:spPr>
          <a:xfrm>
            <a:off x="8481446" y="416392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KNN</a:t>
            </a:r>
            <a:endParaRPr/>
          </a:p>
          <a:p>
            <a:pPr indent="0" lvl="0" marL="0" rtl="0" algn="ctr">
              <a:spcBef>
                <a:spcPts val="0"/>
              </a:spcBef>
              <a:spcAft>
                <a:spcPts val="0"/>
              </a:spcAft>
              <a:buNone/>
            </a:pPr>
            <a:r>
              <a:rPr lang="en"/>
              <a:t>Classifier</a:t>
            </a:r>
            <a:endParaRPr/>
          </a:p>
        </p:txBody>
      </p:sp>
      <p:sp>
        <p:nvSpPr>
          <p:cNvPr id="746" name="Google Shape;746;p75"/>
          <p:cNvSpPr txBox="1"/>
          <p:nvPr>
            <p:ph idx="5" type="body"/>
          </p:nvPr>
        </p:nvSpPr>
        <p:spPr>
          <a:xfrm>
            <a:off x="4598236" y="369557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Logistic Regression</a:t>
            </a:r>
            <a:endParaRPr/>
          </a:p>
        </p:txBody>
      </p:sp>
      <p:sp>
        <p:nvSpPr>
          <p:cNvPr id="747" name="Google Shape;747;p75"/>
          <p:cNvSpPr txBox="1"/>
          <p:nvPr>
            <p:ph idx="6" type="body"/>
          </p:nvPr>
        </p:nvSpPr>
        <p:spPr>
          <a:xfrm>
            <a:off x="715025" y="415277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Linear Regression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6"/>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457200" lvl="0" marL="3657600" rtl="0" algn="l">
              <a:spcBef>
                <a:spcPts val="0"/>
              </a:spcBef>
              <a:spcAft>
                <a:spcPts val="0"/>
              </a:spcAft>
              <a:buNone/>
            </a:pPr>
            <a:r>
              <a:rPr lang="en">
                <a:solidFill>
                  <a:schemeClr val="accent2"/>
                </a:solidFill>
              </a:rPr>
              <a:t>Models</a:t>
            </a:r>
            <a:endParaRPr/>
          </a:p>
        </p:txBody>
      </p:sp>
      <p:sp>
        <p:nvSpPr>
          <p:cNvPr id="753" name="Google Shape;753;p76"/>
          <p:cNvSpPr txBox="1"/>
          <p:nvPr>
            <p:ph idx="4" type="body"/>
          </p:nvPr>
        </p:nvSpPr>
        <p:spPr>
          <a:xfrm>
            <a:off x="899375" y="2090525"/>
            <a:ext cx="103017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1"/>
                </a:solidFill>
              </a:rPr>
              <a:t>Linear Regression Model</a:t>
            </a:r>
            <a:r>
              <a:rPr lang="en"/>
              <a:t> - The model is a regression model that utilizes budget, popularity, and vote count as input features to predict movie revenue. It learns the patterns and correlations between these features and revenue from a training dataset, and can then generate revenue predictions for new movies based on these learned relationships.</a:t>
            </a:r>
            <a:endParaRPr/>
          </a:p>
          <a:p>
            <a:pPr indent="0" lvl="0" marL="0" rtl="0" algn="l">
              <a:spcBef>
                <a:spcPts val="2100"/>
              </a:spcBef>
              <a:spcAft>
                <a:spcPts val="0"/>
              </a:spcAft>
              <a:buNone/>
            </a:pPr>
            <a:r>
              <a:rPr lang="en">
                <a:solidFill>
                  <a:schemeClr val="accent1"/>
                </a:solidFill>
              </a:rPr>
              <a:t>Logistic Regression Model</a:t>
            </a:r>
            <a:r>
              <a:rPr lang="en"/>
              <a:t> - The logistic regression model takes budget, popularity, and vote count as input features to classify movies as either profitable or not. It learns the relationship between these features and the binary outcome of profitability from a training dataset, using a logistic function to model the probability of a movie being profitable. </a:t>
            </a:r>
            <a:endParaRPr/>
          </a:p>
          <a:p>
            <a:pPr indent="0" lvl="0" marL="0" rtl="0" algn="l">
              <a:spcBef>
                <a:spcPts val="2100"/>
              </a:spcBef>
              <a:spcAft>
                <a:spcPts val="0"/>
              </a:spcAft>
              <a:buNone/>
            </a:pPr>
            <a:r>
              <a:rPr lang="en">
                <a:solidFill>
                  <a:schemeClr val="accent1"/>
                </a:solidFill>
              </a:rPr>
              <a:t>KNN Model</a:t>
            </a:r>
            <a:r>
              <a:rPr lang="en"/>
              <a:t> - The model takes into consideration the budget, popularity, and vote count of movies to classify them as high-revenue or low-revenue. It does this by comparing the features of a new movie to the K number of nearest neighbors in the training dataset. The label assigned to the new movie is determined by the majority class of its K nearest neighbors.</a:t>
            </a:r>
            <a:endParaRPr/>
          </a:p>
          <a:p>
            <a:pPr indent="0" lvl="0" marL="0" rtl="0" algn="l">
              <a:spcBef>
                <a:spcPts val="2100"/>
              </a:spcBef>
              <a:spcAft>
                <a:spcPts val="0"/>
              </a:spcAft>
              <a:buNone/>
            </a:pPr>
            <a:r>
              <a:t/>
            </a:r>
            <a:endParaRPr sz="1200"/>
          </a:p>
          <a:p>
            <a:pPr indent="0" lvl="0" marL="0" rtl="0" algn="l">
              <a:spcBef>
                <a:spcPts val="2100"/>
              </a:spcBef>
              <a:spcAft>
                <a:spcPts val="0"/>
              </a:spcAft>
              <a:buNone/>
            </a:pPr>
            <a:r>
              <a:t/>
            </a:r>
            <a:endParaRPr sz="1200"/>
          </a:p>
          <a:p>
            <a:pPr indent="0" lvl="0" marL="0" rtl="0" algn="l">
              <a:spcBef>
                <a:spcPts val="2100"/>
              </a:spcBef>
              <a:spcAft>
                <a:spcPts val="0"/>
              </a:spcAft>
              <a:buNone/>
            </a:pPr>
            <a:r>
              <a:t/>
            </a:r>
            <a:endParaRPr sz="1200"/>
          </a:p>
          <a:p>
            <a:pPr indent="0" lvl="0" marL="0" rtl="0" algn="l">
              <a:spcBef>
                <a:spcPts val="2100"/>
              </a:spcBef>
              <a:spcAft>
                <a:spcPts val="2100"/>
              </a:spcAft>
              <a:buNone/>
            </a:pPr>
            <a:r>
              <a:t/>
            </a:r>
            <a:endParaRPr sz="1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77"/>
          <p:cNvSpPr txBox="1"/>
          <p:nvPr>
            <p:ph type="title"/>
          </p:nvPr>
        </p:nvSpPr>
        <p:spPr>
          <a:xfrm>
            <a:off x="2408150" y="675150"/>
            <a:ext cx="7273800" cy="187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Thank You</a:t>
            </a:r>
            <a:endParaRPr>
              <a:solidFill>
                <a:schemeClr val="accent2"/>
              </a:solidFill>
            </a:endParaRPr>
          </a:p>
        </p:txBody>
      </p:sp>
      <p:pic>
        <p:nvPicPr>
          <p:cNvPr id="759" name="Google Shape;759;p77"/>
          <p:cNvPicPr preferRelativeResize="0"/>
          <p:nvPr/>
        </p:nvPicPr>
        <p:blipFill>
          <a:blip r:embed="rId3">
            <a:alphaModFix/>
          </a:blip>
          <a:stretch>
            <a:fillRect/>
          </a:stretch>
        </p:blipFill>
        <p:spPr>
          <a:xfrm>
            <a:off x="4817150" y="2294125"/>
            <a:ext cx="2611151" cy="335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ph type="title"/>
          </p:nvPr>
        </p:nvSpPr>
        <p:spPr>
          <a:xfrm>
            <a:off x="5300000" y="1512400"/>
            <a:ext cx="6186300" cy="106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Explore Movies dataset</a:t>
            </a:r>
            <a:endParaRPr>
              <a:solidFill>
                <a:schemeClr val="accent2"/>
              </a:solidFill>
            </a:endParaRPr>
          </a:p>
        </p:txBody>
      </p:sp>
      <p:sp>
        <p:nvSpPr>
          <p:cNvPr id="417" name="Google Shape;417;p27"/>
          <p:cNvSpPr txBox="1"/>
          <p:nvPr>
            <p:ph idx="1" type="body"/>
          </p:nvPr>
        </p:nvSpPr>
        <p:spPr>
          <a:xfrm>
            <a:off x="5300000" y="2368525"/>
            <a:ext cx="5581500" cy="2999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movie_df.info()</a:t>
            </a:r>
            <a:endParaRPr/>
          </a:p>
          <a:p>
            <a:pPr indent="0" lvl="0" marL="0" rtl="0" algn="l">
              <a:spcBef>
                <a:spcPts val="2100"/>
              </a:spcBef>
              <a:spcAft>
                <a:spcPts val="0"/>
              </a:spcAft>
              <a:buNone/>
            </a:pPr>
            <a:r>
              <a:rPr lang="en"/>
              <a:t>According to the output, we found out that there are</a:t>
            </a:r>
            <a:endParaRPr/>
          </a:p>
          <a:p>
            <a:pPr indent="0" lvl="0" marL="0" rtl="0" algn="l">
              <a:spcBef>
                <a:spcPts val="2100"/>
              </a:spcBef>
              <a:spcAft>
                <a:spcPts val="2100"/>
              </a:spcAft>
              <a:buNone/>
            </a:pPr>
            <a:r>
              <a:rPr lang="en"/>
              <a:t>20 variables and 4803 observations</a:t>
            </a:r>
            <a:endParaRPr/>
          </a:p>
        </p:txBody>
      </p:sp>
      <p:pic>
        <p:nvPicPr>
          <p:cNvPr id="418" name="Google Shape;418;p27"/>
          <p:cNvPicPr preferRelativeResize="0"/>
          <p:nvPr/>
        </p:nvPicPr>
        <p:blipFill>
          <a:blip r:embed="rId3">
            <a:alphaModFix/>
          </a:blip>
          <a:stretch>
            <a:fillRect/>
          </a:stretch>
        </p:blipFill>
        <p:spPr>
          <a:xfrm>
            <a:off x="224475" y="893338"/>
            <a:ext cx="4248701" cy="465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5300000" y="1512400"/>
            <a:ext cx="6186300" cy="106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Explore Credits dataset</a:t>
            </a:r>
            <a:endParaRPr>
              <a:solidFill>
                <a:schemeClr val="accent2"/>
              </a:solidFill>
            </a:endParaRPr>
          </a:p>
        </p:txBody>
      </p:sp>
      <p:sp>
        <p:nvSpPr>
          <p:cNvPr id="424" name="Google Shape;424;p28"/>
          <p:cNvSpPr txBox="1"/>
          <p:nvPr>
            <p:ph idx="1" type="body"/>
          </p:nvPr>
        </p:nvSpPr>
        <p:spPr>
          <a:xfrm>
            <a:off x="5300000" y="2368525"/>
            <a:ext cx="5581500" cy="2999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credit_df.info()</a:t>
            </a:r>
            <a:endParaRPr/>
          </a:p>
          <a:p>
            <a:pPr indent="0" lvl="0" marL="0" rtl="0" algn="l">
              <a:spcBef>
                <a:spcPts val="2100"/>
              </a:spcBef>
              <a:spcAft>
                <a:spcPts val="0"/>
              </a:spcAft>
              <a:buNone/>
            </a:pPr>
            <a:r>
              <a:rPr lang="en"/>
              <a:t>According to the output, we found out that there are</a:t>
            </a:r>
            <a:endParaRPr/>
          </a:p>
          <a:p>
            <a:pPr indent="0" lvl="0" marL="0" rtl="0" algn="l">
              <a:spcBef>
                <a:spcPts val="2100"/>
              </a:spcBef>
              <a:spcAft>
                <a:spcPts val="2100"/>
              </a:spcAft>
              <a:buNone/>
            </a:pPr>
            <a:r>
              <a:rPr lang="en"/>
              <a:t>4 variables and 4803 observations</a:t>
            </a:r>
            <a:endParaRPr/>
          </a:p>
        </p:txBody>
      </p:sp>
      <p:pic>
        <p:nvPicPr>
          <p:cNvPr id="425" name="Google Shape;425;p28"/>
          <p:cNvPicPr preferRelativeResize="0"/>
          <p:nvPr/>
        </p:nvPicPr>
        <p:blipFill>
          <a:blip r:embed="rId3">
            <a:alphaModFix/>
          </a:blip>
          <a:stretch>
            <a:fillRect/>
          </a:stretch>
        </p:blipFill>
        <p:spPr>
          <a:xfrm>
            <a:off x="250400" y="1938825"/>
            <a:ext cx="4248699" cy="25935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Clean Data</a:t>
            </a:r>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0"/>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Merge Datasets</a:t>
            </a:r>
            <a:endParaRPr sz="6000">
              <a:solidFill>
                <a:schemeClr val="accent2"/>
              </a:solidFill>
            </a:endParaRPr>
          </a:p>
        </p:txBody>
      </p:sp>
      <p:sp>
        <p:nvSpPr>
          <p:cNvPr id="436" name="Google Shape;436;p30"/>
          <p:cNvSpPr txBox="1"/>
          <p:nvPr>
            <p:ph idx="1" type="subTitle"/>
          </p:nvPr>
        </p:nvSpPr>
        <p:spPr>
          <a:xfrm>
            <a:off x="833875" y="1956425"/>
            <a:ext cx="3690000" cy="345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700">
                <a:solidFill>
                  <a:schemeClr val="dk1"/>
                </a:solidFill>
              </a:rPr>
              <a:t>We merge two dataframes, movie_df and credit_df, using a common column 'id' in movie_df and 'movie_id' in credit_df.</a:t>
            </a:r>
            <a:endParaRPr sz="1700">
              <a:solidFill>
                <a:schemeClr val="dk1"/>
              </a:solidFill>
            </a:endParaRPr>
          </a:p>
          <a:p>
            <a:pPr indent="0" lvl="0" marL="0" rtl="0" algn="l">
              <a:spcBef>
                <a:spcPts val="2100"/>
              </a:spcBef>
              <a:spcAft>
                <a:spcPts val="2100"/>
              </a:spcAft>
              <a:buNone/>
            </a:pPr>
            <a:r>
              <a:rPr lang="en" sz="1700">
                <a:solidFill>
                  <a:schemeClr val="dk1"/>
                </a:solidFill>
              </a:rPr>
              <a:t>And we remove the column containing the redundant information from the original credit_df dataframe.</a:t>
            </a:r>
            <a:endParaRPr sz="1700">
              <a:solidFill>
                <a:schemeClr val="dk1"/>
              </a:solidFill>
            </a:endParaRPr>
          </a:p>
        </p:txBody>
      </p:sp>
      <p:pic>
        <p:nvPicPr>
          <p:cNvPr id="437" name="Google Shape;437;p30"/>
          <p:cNvPicPr preferRelativeResize="0"/>
          <p:nvPr/>
        </p:nvPicPr>
        <p:blipFill rotWithShape="1">
          <a:blip r:embed="rId3">
            <a:alphaModFix/>
          </a:blip>
          <a:srcRect b="0" l="5419" r="0" t="0"/>
          <a:stretch/>
        </p:blipFill>
        <p:spPr>
          <a:xfrm>
            <a:off x="4597825" y="2067350"/>
            <a:ext cx="6537674" cy="935104"/>
          </a:xfrm>
          <a:prstGeom prst="rect">
            <a:avLst/>
          </a:prstGeom>
          <a:noFill/>
          <a:ln>
            <a:noFill/>
          </a:ln>
        </p:spPr>
      </p:pic>
      <p:pic>
        <p:nvPicPr>
          <p:cNvPr id="438" name="Google Shape;438;p30"/>
          <p:cNvPicPr preferRelativeResize="0"/>
          <p:nvPr/>
        </p:nvPicPr>
        <p:blipFill>
          <a:blip r:embed="rId4">
            <a:alphaModFix/>
          </a:blip>
          <a:stretch>
            <a:fillRect/>
          </a:stretch>
        </p:blipFill>
        <p:spPr>
          <a:xfrm>
            <a:off x="4597825" y="3702825"/>
            <a:ext cx="6537676" cy="15365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