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03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0021-D1C2-4EF4-A2B3-444C8F833A6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7D0CD-A71F-4201-9A9D-EE76D4D96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1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4E355-E498-490E-9286-47AAAEBF2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8BC00C-4469-4500-A69F-CAE80A663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7B69C-7334-40D1-931F-DEF16DB4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B90B-3326-46C5-BD0B-92C0D420FAEB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4DAE4-021B-4FDC-8000-37AE5205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C7351-6FEE-4B14-ADCA-B8D89CAA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7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89EE6-95F8-4D5F-B821-31B8AD24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D26A8-E82C-4B57-B9B6-A4F13684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96A3C-0116-453F-B176-FD258BCD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6C6D-407F-4D32-B1AC-2CAF6BBC7B9E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22073-A7AC-4DC6-AEEB-00A20609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ABFBB-D99B-4E8D-9CA3-904B586A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6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1F1F82-E5E9-46B7-B092-361E454B4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70D34-0C8E-4479-92CE-B256184D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5D315-D473-461E-9FF2-49FC0A6A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2B1F-3B78-4296-B6AB-18B73B0F64B1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2C131-D9FE-4AD3-A198-7AF5733E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F64D4-DBA2-48F7-9C67-C7787DF1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C38E5-F5FC-42BE-998E-DD5D1EB7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B1B2F-E1B3-4CDB-913C-8E50E633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A0B96-D0F4-4EF3-92C7-15E7BA6E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FAD7-14AF-4BA2-8072-17520592D5F3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8F884-92DC-4690-AEFD-4484180A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80415-0BA5-49DC-B512-1722DA51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A5352-A43B-480A-BFA3-653C31A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9F2FD-D781-4B94-950F-9145F251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078F-2D6D-4F06-857A-4AE2373F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3AAC-8889-4DBE-9FFC-D23DD047985E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8C7A7-5F7E-4405-9C9B-54F24A28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62242-1450-451A-868C-DD334516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553D6-29D8-4927-A46E-38D1499E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1A6F9-0EF2-4EA4-B665-5E77A7644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5E396-C59E-45C4-8337-8EBB1B173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AE68F-57F3-4A58-8D08-62C00D84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E3D-E889-4143-BCB9-8C321DEDC8DA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10EBB0-13F0-4D5F-A8B8-D4802F15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A97E2-87D5-46DE-A59F-C36A722E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5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D3580-A1A9-4641-A6C0-C34F5326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A63FA-898F-4D0F-8A3B-C353C64D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394EB5-B3FF-4121-B7D9-9D528A5AE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9F8AA7-68FC-4D11-9069-0C086F38C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3F00C2-3131-462B-83F9-3DAEACAA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018AE4-73E0-4FF3-9645-071FC03D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FD95-29B3-4816-B4E2-88C1B141DF36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A7125-7E69-4BC3-B27F-D1E19447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44AD4E-7BF7-4BA7-8293-DB42539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6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C5162-6CFA-4035-BD21-068D60E9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93D4E5-FFB8-4811-8298-3A7ED46B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6E56-3F46-40AA-86E2-4AAF209833AC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80B5CD-6865-4E54-8191-7F266849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4D74B-E156-4652-AC0B-97DABA19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9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268212-F8EC-4B35-A799-B859DA5A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D56B-9CB6-41FF-8871-BE26002D8AF3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D63331-40FA-4C0B-B1B5-ADF55819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8E0A-F936-457E-B0CF-DC75AAD0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3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8CB9E-56AD-4251-8FA8-C665A12B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D40D0-C374-4A05-868B-F66304AE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D1A76-92C8-4575-BB30-88AFA588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E7294-3AA0-4E10-8505-0E94FC2E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C798-6B68-42B3-9265-BC24B97C4329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ACCCF-7A1D-466C-9972-D81E1D48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5F9AB2-667F-45B5-8752-DB124E0A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D5926-51A2-40C0-BB37-11D82DF2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FD3EB4-F681-47EC-A363-7972F87E7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D94B5-B0A0-479B-A8DE-C93C3060D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958DA-698F-4B22-949A-C706E03F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B9B-B217-4DB3-B7D1-180682D86A79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1307F2-7758-4BE6-BCC5-4DA0A9DD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03D4C-46CE-4ACF-8A67-89854D98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4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399024-5581-465F-A8C6-BF26B866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F4BE3-2ECB-41AB-9BF0-491EB40D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720F0-EACF-4594-A154-8B47AF756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DC847-C16D-4B98-B5F9-293798A1E593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E8D4B-8FE6-4E0C-B431-77F417F5B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04143-ADE3-40A9-93C9-061AB212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A9B7-34D3-4674-B5AD-C5E0CF552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4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1A5E2-38D2-49BB-8508-BCDBA4CDC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幸福感挖掘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BDB5CF-4C85-4340-B5D7-5857C70B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2021/7/14</a:t>
            </a:r>
          </a:p>
          <a:p>
            <a:r>
              <a:rPr lang="en-US" altLang="zh-CN" dirty="0"/>
              <a:t>https://tianchi.aliyun.com/competition/entrance/231702/information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76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F9C5-05BB-434A-8E6C-38713D2D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梗概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52D3D2-5F14-4070-9610-896A4E511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50125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目标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基于测试数据预测幸福感</a:t>
                </a:r>
                <a:r>
                  <a:rPr lang="en-US" altLang="zh-CN" dirty="0"/>
                  <a:t> (0-5)</a:t>
                </a:r>
              </a:p>
              <a:p>
                <a:pPr lvl="1"/>
                <a:r>
                  <a:rPr lang="zh-CN" altLang="en-US" dirty="0"/>
                  <a:t>评价函数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可接受</a:t>
                </a:r>
                <a:r>
                  <a:rPr lang="en-US" altLang="zh-CN" dirty="0"/>
                  <a:t>float</a:t>
                </a:r>
                <a:r>
                  <a:rPr lang="zh-CN" altLang="en-US" dirty="0"/>
                  <a:t>结果 </a:t>
                </a:r>
                <a:r>
                  <a:rPr lang="en-US" altLang="zh-CN" dirty="0"/>
                  <a:t>=&gt; </a:t>
                </a:r>
                <a:r>
                  <a:rPr lang="zh-CN" altLang="en-US" dirty="0"/>
                  <a:t>回归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数据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b="1" dirty="0"/>
                  <a:t>个体变量</a:t>
                </a:r>
                <a:r>
                  <a:rPr lang="zh-CN" altLang="en-US" dirty="0"/>
                  <a:t>（性别、年龄、地域、职业、健康、婚姻、政治面貌</a:t>
                </a:r>
                <a:r>
                  <a:rPr lang="en-US" altLang="zh-CN" dirty="0"/>
                  <a:t>...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家庭变量</a:t>
                </a:r>
                <a:r>
                  <a:rPr lang="zh-CN" altLang="en-US" dirty="0"/>
                  <a:t>（父母、配偶、子女、家庭资本</a:t>
                </a:r>
                <a:r>
                  <a:rPr lang="en-US" altLang="zh-CN" dirty="0"/>
                  <a:t>...)</a:t>
                </a:r>
              </a:p>
              <a:p>
                <a:pPr lvl="1"/>
                <a:r>
                  <a:rPr lang="zh-CN" altLang="en-US" b="1" dirty="0"/>
                  <a:t>社会态度</a:t>
                </a:r>
                <a:r>
                  <a:rPr lang="zh-CN" altLang="en-US" dirty="0"/>
                  <a:t>（公平、信用、公共服务</a:t>
                </a:r>
                <a:r>
                  <a:rPr lang="en-US" altLang="zh-CN" dirty="0"/>
                  <a:t>...)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方法</a:t>
                </a:r>
                <a:r>
                  <a:rPr lang="en-US" altLang="zh-CN" dirty="0"/>
                  <a:t>&amp;</a:t>
                </a:r>
                <a:r>
                  <a:rPr lang="zh-CN" altLang="en-US" dirty="0"/>
                  <a:t>分析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Boosting: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adaboost</a:t>
                </a:r>
                <a:r>
                  <a:rPr lang="en-US" altLang="zh-CN" dirty="0"/>
                  <a:t>(score ~0.55), </a:t>
                </a:r>
                <a:r>
                  <a:rPr lang="en-US" altLang="zh-CN" dirty="0" err="1"/>
                  <a:t>lightgbm</a:t>
                </a:r>
                <a:r>
                  <a:rPr lang="en-US" altLang="zh-CN" dirty="0"/>
                  <a:t>(score~0.482), </a:t>
                </a:r>
                <a:r>
                  <a:rPr lang="en-US" altLang="zh-CN" dirty="0" err="1"/>
                  <a:t>xgboost</a:t>
                </a:r>
                <a:r>
                  <a:rPr lang="en-US" altLang="zh-CN" dirty="0"/>
                  <a:t>(score~0.478)</a:t>
                </a:r>
              </a:p>
              <a:p>
                <a:pPr lvl="1"/>
                <a:r>
                  <a:rPr lang="zh-CN" altLang="en-US" dirty="0"/>
                  <a:t>幸福感预测的准确性不是赛题的唯一目的，更希望选手对变量间的关系、变量群的意义有所探索与收获。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52D3D2-5F14-4070-9610-896A4E511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5012532"/>
              </a:xfrm>
              <a:blipFill>
                <a:blip r:embed="rId2"/>
                <a:stretch>
                  <a:fillRect l="-928" t="-2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921748-FDD6-4368-ADB9-A9E71D25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9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CA544-C723-4ADE-A187-05A255A6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26"/>
            <a:ext cx="10515600" cy="1325563"/>
          </a:xfrm>
        </p:spPr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B7AD9-B09E-4F5C-9802-ABE56E2A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89"/>
            <a:ext cx="10515600" cy="4351338"/>
          </a:xfrm>
        </p:spPr>
        <p:txBody>
          <a:bodyPr/>
          <a:lstStyle/>
          <a:p>
            <a:r>
              <a:rPr lang="zh-CN" altLang="en-US" dirty="0"/>
              <a:t>训练集</a:t>
            </a:r>
            <a:r>
              <a:rPr lang="en-US" altLang="zh-CN" dirty="0"/>
              <a:t>(</a:t>
            </a:r>
            <a:r>
              <a:rPr lang="zh-CN" altLang="en-US" dirty="0"/>
              <a:t>带标签</a:t>
            </a:r>
            <a:r>
              <a:rPr lang="en-US" altLang="zh-CN" dirty="0"/>
              <a:t>, 8000x140)</a:t>
            </a:r>
            <a:r>
              <a:rPr lang="zh-CN" altLang="en-US" dirty="0"/>
              <a:t>，测试集</a:t>
            </a:r>
            <a:r>
              <a:rPr lang="en-US" altLang="zh-CN" dirty="0"/>
              <a:t>(</a:t>
            </a:r>
            <a:r>
              <a:rPr lang="zh-CN" altLang="en-US" dirty="0"/>
              <a:t>无标签</a:t>
            </a:r>
            <a:r>
              <a:rPr lang="en-US" altLang="zh-CN" dirty="0"/>
              <a:t>, 2968x139) </a:t>
            </a:r>
            <a:r>
              <a:rPr lang="zh-CN" altLang="en-US" dirty="0"/>
              <a:t>，含稀疏列，年份列，与异常项</a:t>
            </a:r>
            <a:r>
              <a:rPr lang="en-US" altLang="zh-CN" dirty="0"/>
              <a:t>(-1 = </a:t>
            </a:r>
            <a:r>
              <a:rPr lang="zh-CN" altLang="en-US" dirty="0"/>
              <a:t>不适用</a:t>
            </a:r>
            <a:r>
              <a:rPr lang="en-US" altLang="zh-CN" dirty="0"/>
              <a:t>; -2 = </a:t>
            </a:r>
            <a:r>
              <a:rPr lang="zh-CN" altLang="en-US" dirty="0"/>
              <a:t>不知道</a:t>
            </a:r>
            <a:r>
              <a:rPr lang="en-US" altLang="zh-CN" dirty="0"/>
              <a:t>...)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649395-8BA1-4BFD-90B9-C59789D4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389" y="2225878"/>
            <a:ext cx="5944611" cy="40466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FDBEC2-AC2A-41A5-A624-A47521B1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4933"/>
            <a:ext cx="5898241" cy="40475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8E1F70-0428-4FCD-B6D9-E774E6EDDA2F}"/>
              </a:ext>
            </a:extLst>
          </p:cNvPr>
          <p:cNvSpPr txBox="1"/>
          <p:nvPr/>
        </p:nvSpPr>
        <p:spPr>
          <a:xfrm>
            <a:off x="4342329" y="6272511"/>
            <a:ext cx="390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Fig1: </a:t>
            </a:r>
            <a:r>
              <a:rPr lang="zh-CN" altLang="en-US" sz="2800" dirty="0"/>
              <a:t>部分重要特征示例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749AE-1DE0-483A-AEBF-1DF7AA99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6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F4A71-4CA8-48CF-8232-BFFB9AD6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特征工程示例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AA76A-B1C5-4BE7-A69D-14FD7834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zh-CN" altLang="en-US" dirty="0"/>
              <a:t>缺失值清理：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异常值填充：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15832-08B3-47E8-BD74-ACA6763F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D9B50F-97DD-4D25-8CEA-959BABFD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027" y="1343818"/>
            <a:ext cx="8606090" cy="12574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85E180-A324-4605-9A33-5AED5E621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027" y="2852944"/>
            <a:ext cx="6480600" cy="259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CC18A8-6173-4E7B-88D5-10C100E88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027" y="3424316"/>
            <a:ext cx="8723796" cy="18214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CCDEAD-34AD-4342-8408-E873C4BCE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027" y="5379191"/>
            <a:ext cx="5393989" cy="134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1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9447B-4F77-43E8-871A-AA8B49A2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特征工程示例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AC5BE-CEA5-4D64-A9EC-CD46AAB7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zh-CN" altLang="en-US" dirty="0"/>
              <a:t>以地域分组</a:t>
            </a:r>
            <a:r>
              <a:rPr lang="en-US" altLang="zh-CN" dirty="0"/>
              <a:t>(</a:t>
            </a:r>
            <a:r>
              <a:rPr lang="zh-CN" altLang="en-US" dirty="0"/>
              <a:t>城市编号</a:t>
            </a:r>
            <a:r>
              <a:rPr lang="en-US" altLang="zh-CN" dirty="0"/>
              <a:t>)</a:t>
            </a:r>
            <a:r>
              <a:rPr lang="zh-CN" altLang="en-US" dirty="0"/>
              <a:t>，对连续型数据进行 个体</a:t>
            </a:r>
            <a:r>
              <a:rPr lang="en-US" altLang="zh-CN" dirty="0"/>
              <a:t>/</a:t>
            </a:r>
            <a:r>
              <a:rPr lang="zh-CN" altLang="en-US" dirty="0"/>
              <a:t>城市均值处理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6270C6-E818-4020-92B8-1CBEE418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3B2D2E-B642-4570-9E51-0AF96A64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740"/>
            <a:ext cx="5662626" cy="3843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0FB5DF-8C85-4108-8E44-FCB13E6E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90" y="2313740"/>
            <a:ext cx="5571110" cy="3843722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F36FD59-D5C0-494C-8C65-5D4EEA92350E}"/>
              </a:ext>
            </a:extLst>
          </p:cNvPr>
          <p:cNvSpPr/>
          <p:nvPr/>
        </p:nvSpPr>
        <p:spPr>
          <a:xfrm>
            <a:off x="5750608" y="4091222"/>
            <a:ext cx="722132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E8AC83-6D12-4FFB-B74F-FDC66C365A80}"/>
              </a:ext>
            </a:extLst>
          </p:cNvPr>
          <p:cNvSpPr txBox="1"/>
          <p:nvPr/>
        </p:nvSpPr>
        <p:spPr>
          <a:xfrm>
            <a:off x="3168291" y="6157462"/>
            <a:ext cx="6608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Fig2: </a:t>
            </a:r>
            <a:r>
              <a:rPr lang="zh-CN" altLang="en-US" sz="2800" dirty="0"/>
              <a:t>以城市分组处理</a:t>
            </a:r>
            <a:r>
              <a:rPr lang="en-US" altLang="zh-CN" sz="2800" dirty="0"/>
              <a:t>equity</a:t>
            </a:r>
            <a:r>
              <a:rPr lang="zh-CN" altLang="en-US" sz="2800" dirty="0"/>
              <a:t>比平均值示例</a:t>
            </a:r>
          </a:p>
        </p:txBody>
      </p:sp>
    </p:spTree>
    <p:extLst>
      <p:ext uri="{BB962C8B-B14F-4D97-AF65-F5344CB8AC3E}">
        <p14:creationId xmlns:p14="http://schemas.microsoft.com/office/powerpoint/2010/main" val="213008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146F3-A592-4D89-AF20-49649537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 err="1"/>
              <a:t>lightGBM</a:t>
            </a:r>
            <a:r>
              <a:rPr lang="en-US" altLang="zh-CN" dirty="0"/>
              <a:t> </a:t>
            </a:r>
            <a:r>
              <a:rPr lang="zh-CN" altLang="en-US" dirty="0"/>
              <a:t>参数与特征重要性示例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79D82-0B01-46E6-A4CA-B01C9C29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D62860-E9FD-4FC0-88A4-C69E51D7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54"/>
            <a:ext cx="2756745" cy="3207367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118026F-3C55-425A-8A22-CB1D95C89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26" y="385010"/>
            <a:ext cx="11101138" cy="693742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477EA9-0DF3-43A8-B483-1984F4659C2C}"/>
              </a:ext>
            </a:extLst>
          </p:cNvPr>
          <p:cNvSpPr txBox="1"/>
          <p:nvPr/>
        </p:nvSpPr>
        <p:spPr>
          <a:xfrm>
            <a:off x="9390623" y="507609"/>
            <a:ext cx="292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Fig3: </a:t>
            </a:r>
            <a:r>
              <a:rPr lang="zh-CN" altLang="en-US" sz="2800" dirty="0"/>
              <a:t>特征重要性</a:t>
            </a:r>
          </a:p>
        </p:txBody>
      </p:sp>
    </p:spTree>
    <p:extLst>
      <p:ext uri="{BB962C8B-B14F-4D97-AF65-F5344CB8AC3E}">
        <p14:creationId xmlns:p14="http://schemas.microsoft.com/office/powerpoint/2010/main" val="297791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171B991-459E-4D08-BFC1-6BA2CC9A3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2" y="-1068137"/>
            <a:ext cx="13491411" cy="899427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7935FC-0EB8-42AC-A74B-1A76D5DD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 err="1"/>
              <a:t>GridSearch</a:t>
            </a:r>
            <a:r>
              <a:rPr lang="en-US" altLang="zh-CN" dirty="0"/>
              <a:t> </a:t>
            </a:r>
            <a:r>
              <a:rPr lang="zh-CN" altLang="en-US" dirty="0"/>
              <a:t>调参与树状图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1B229-381E-4478-8FA7-E7C5309C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E3A530-A19D-4150-9595-E073380A6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0493"/>
            <a:ext cx="3343275" cy="16573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752F1D-FF1B-41AC-B8D8-40271F062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5630"/>
            <a:ext cx="5191125" cy="8286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6A48C0B-4C69-49A8-A02A-54BF8E9FD920}"/>
              </a:ext>
            </a:extLst>
          </p:cNvPr>
          <p:cNvSpPr txBox="1"/>
          <p:nvPr/>
        </p:nvSpPr>
        <p:spPr>
          <a:xfrm>
            <a:off x="602832" y="5833130"/>
            <a:ext cx="292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Fig4: </a:t>
            </a:r>
            <a:r>
              <a:rPr lang="en-US" altLang="zh-CN" sz="2800" dirty="0" err="1"/>
              <a:t>lgb</a:t>
            </a:r>
            <a:r>
              <a:rPr lang="zh-CN" altLang="en-US" sz="2800" dirty="0"/>
              <a:t>决策树</a:t>
            </a:r>
          </a:p>
        </p:txBody>
      </p:sp>
    </p:spTree>
    <p:extLst>
      <p:ext uri="{BB962C8B-B14F-4D97-AF65-F5344CB8AC3E}">
        <p14:creationId xmlns:p14="http://schemas.microsoft.com/office/powerpoint/2010/main" val="198623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36BFE-C0BF-4883-9730-FD3B1660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模型对比</a:t>
            </a:r>
            <a:r>
              <a:rPr lang="en-US" altLang="zh-CN" dirty="0"/>
              <a:t>(</a:t>
            </a:r>
            <a:r>
              <a:rPr lang="zh-CN" altLang="en-US" dirty="0"/>
              <a:t>取整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4459-EE39-4888-84A6-FE62058D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BCBB7-C4DC-4AAD-8072-A9E43AE2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9B7-34D3-4674-B5AD-C5E0CF55221C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4E8DA4-8366-4128-86D9-E4395C94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78" y="1504950"/>
            <a:ext cx="4062423" cy="38171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E2B888-BB81-4C24-A5EC-2915D4DBF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04950"/>
            <a:ext cx="4042990" cy="38171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EE0DB6-DF23-42B9-84D5-3ED106C69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590" y="1672056"/>
            <a:ext cx="3917410" cy="365008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2DC8D6-F2F3-4652-8118-DAA01941A454}"/>
              </a:ext>
            </a:extLst>
          </p:cNvPr>
          <p:cNvSpPr txBox="1"/>
          <p:nvPr/>
        </p:nvSpPr>
        <p:spPr>
          <a:xfrm>
            <a:off x="149384" y="5846414"/>
            <a:ext cx="12187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pPr algn="ctr"/>
            <a:r>
              <a:rPr lang="en-US" altLang="zh-CN" dirty="0"/>
              <a:t>Fig4: a)</a:t>
            </a:r>
            <a:r>
              <a:rPr lang="zh-CN" altLang="en-US" dirty="0"/>
              <a:t> </a:t>
            </a:r>
            <a:r>
              <a:rPr lang="en-US" altLang="zh-CN" dirty="0" err="1"/>
              <a:t>adaboost</a:t>
            </a:r>
            <a:r>
              <a:rPr lang="en-US" altLang="zh-CN" dirty="0"/>
              <a:t> (score ~0.55) b) </a:t>
            </a:r>
            <a:r>
              <a:rPr lang="en-US" altLang="zh-CN" dirty="0" err="1"/>
              <a:t>lightgbm</a:t>
            </a:r>
            <a:r>
              <a:rPr lang="en-US" altLang="zh-CN" dirty="0"/>
              <a:t> (score~0.482)</a:t>
            </a:r>
          </a:p>
          <a:p>
            <a:pPr algn="ctr"/>
            <a:r>
              <a:rPr lang="en-US" altLang="zh-CN" dirty="0"/>
              <a:t>c) </a:t>
            </a:r>
            <a:r>
              <a:rPr lang="en-US" altLang="zh-CN" dirty="0" err="1"/>
              <a:t>Xgboost</a:t>
            </a:r>
            <a:r>
              <a:rPr lang="en-US" altLang="zh-CN" dirty="0"/>
              <a:t> (score~0.478)</a:t>
            </a:r>
          </a:p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3DDC70-AF8E-4598-8BF8-41D09D0A1993}"/>
              </a:ext>
            </a:extLst>
          </p:cNvPr>
          <p:cNvSpPr txBox="1"/>
          <p:nvPr/>
        </p:nvSpPr>
        <p:spPr>
          <a:xfrm>
            <a:off x="1808797" y="5298977"/>
            <a:ext cx="40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F7AC2A-5B57-4741-99C3-D3D97C1AA27E}"/>
              </a:ext>
            </a:extLst>
          </p:cNvPr>
          <p:cNvSpPr txBox="1"/>
          <p:nvPr/>
        </p:nvSpPr>
        <p:spPr>
          <a:xfrm>
            <a:off x="6040398" y="5322135"/>
            <a:ext cx="40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E934E0-3D69-4FAB-B465-2ED128A8A632}"/>
              </a:ext>
            </a:extLst>
          </p:cNvPr>
          <p:cNvSpPr txBox="1"/>
          <p:nvPr/>
        </p:nvSpPr>
        <p:spPr>
          <a:xfrm>
            <a:off x="10051495" y="5316023"/>
            <a:ext cx="40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66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284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幸福感挖掘</vt:lpstr>
      <vt:lpstr>梗概</vt:lpstr>
      <vt:lpstr>数据</vt:lpstr>
      <vt:lpstr>特征工程示例1</vt:lpstr>
      <vt:lpstr>特征工程示例2</vt:lpstr>
      <vt:lpstr>lightGBM 参数与特征重要性示例</vt:lpstr>
      <vt:lpstr>GridSearch 调参与树状图</vt:lpstr>
      <vt:lpstr>模型对比(取整)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幸福感挖掘</dc:title>
  <dc:creator>Shan Yao</dc:creator>
  <cp:lastModifiedBy>Shan Yao</cp:lastModifiedBy>
  <cp:revision>1</cp:revision>
  <dcterms:created xsi:type="dcterms:W3CDTF">2021-07-14T06:06:19Z</dcterms:created>
  <dcterms:modified xsi:type="dcterms:W3CDTF">2021-07-14T07:53:31Z</dcterms:modified>
</cp:coreProperties>
</file>