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7" r:id="rId3"/>
    <p:sldId id="335" r:id="rId5"/>
    <p:sldId id="336" r:id="rId6"/>
    <p:sldId id="322" r:id="rId7"/>
    <p:sldId id="326" r:id="rId8"/>
    <p:sldId id="259" r:id="rId9"/>
    <p:sldId id="327" r:id="rId10"/>
    <p:sldId id="337" r:id="rId11"/>
    <p:sldId id="391" r:id="rId12"/>
    <p:sldId id="314" r:id="rId13"/>
    <p:sldId id="263" r:id="rId14"/>
    <p:sldId id="328" r:id="rId15"/>
    <p:sldId id="338" r:id="rId16"/>
    <p:sldId id="329" r:id="rId17"/>
    <p:sldId id="433" r:id="rId18"/>
    <p:sldId id="388" r:id="rId19"/>
    <p:sldId id="389" r:id="rId20"/>
    <p:sldId id="380" r:id="rId21"/>
    <p:sldId id="381" r:id="rId22"/>
    <p:sldId id="382" r:id="rId23"/>
    <p:sldId id="383" r:id="rId24"/>
    <p:sldId id="384" r:id="rId25"/>
    <p:sldId id="385" r:id="rId26"/>
    <p:sldId id="386" r:id="rId27"/>
    <p:sldId id="387" r:id="rId28"/>
    <p:sldId id="390" r:id="rId29"/>
    <p:sldId id="423" r:id="rId30"/>
    <p:sldId id="339" r:id="rId31"/>
    <p:sldId id="434" r:id="rId32"/>
    <p:sldId id="424" r:id="rId33"/>
    <p:sldId id="425" r:id="rId34"/>
    <p:sldId id="426" r:id="rId35"/>
    <p:sldId id="427" r:id="rId36"/>
    <p:sldId id="428" r:id="rId37"/>
    <p:sldId id="429" r:id="rId38"/>
    <p:sldId id="430" r:id="rId39"/>
    <p:sldId id="431" r:id="rId40"/>
    <p:sldId id="432" r:id="rId41"/>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showPr>
  <p:clrMru>
    <a:srgbClr val="0062AC"/>
    <a:srgbClr val="568D11"/>
    <a:srgbClr val="0F8FEF"/>
    <a:srgbClr val="407434"/>
    <a:srgbClr val="4AA44A"/>
    <a:srgbClr val="0F97C7"/>
    <a:srgbClr val="019DD5"/>
    <a:srgbClr val="85AD32"/>
    <a:srgbClr val="009D8C"/>
    <a:srgbClr val="0094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95" autoAdjust="0"/>
  </p:normalViewPr>
  <p:slideViewPr>
    <p:cSldViewPr snapToGrid="0">
      <p:cViewPr varScale="1">
        <p:scale>
          <a:sx n="76" d="100"/>
          <a:sy n="76" d="100"/>
        </p:scale>
        <p:origin x="-114" y="-522"/>
      </p:cViewPr>
      <p:guideLst>
        <p:guide orient="horz" pos="924"/>
        <p:guide pos="5518"/>
      </p:guideLst>
    </p:cSldViewPr>
  </p:slideViewPr>
  <p:notesTextViewPr>
    <p:cViewPr>
      <p:scale>
        <a:sx n="66" d="100"/>
        <a:sy n="66" d="100"/>
      </p:scale>
      <p:origin x="0" y="0"/>
    </p:cViewPr>
  </p:notesTextViewPr>
  <p:sorterViewPr>
    <p:cViewPr>
      <p:scale>
        <a:sx n="82" d="100"/>
        <a:sy n="8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6.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绪论2">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31" name="表格 30"/>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研究成果与应用</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论文总结</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32" name="组合 31"/>
          <p:cNvGrpSpPr/>
          <p:nvPr userDrawn="1"/>
        </p:nvGrpSpPr>
        <p:grpSpPr>
          <a:xfrm>
            <a:off x="0" y="1272662"/>
            <a:ext cx="1691680" cy="788186"/>
            <a:chOff x="0" y="1272662"/>
            <a:chExt cx="1691680" cy="788186"/>
          </a:xfrm>
        </p:grpSpPr>
        <p:sp>
          <p:nvSpPr>
            <p:cNvPr id="33" name="矩形 32"/>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绪论</a:t>
              </a:r>
              <a:endParaRPr lang="zh-CN" altLang="en-US" sz="1800" dirty="0">
                <a:latin typeface="微软雅黑" panose="020B0503020204020204" pitchFamily="34" charset="-122"/>
                <a:ea typeface="微软雅黑" panose="020B0503020204020204" pitchFamily="34" charset="-122"/>
              </a:endParaRPr>
            </a:p>
          </p:txBody>
        </p:sp>
        <p:sp>
          <p:nvSpPr>
            <p:cNvPr id="34" name="等腰三角形 33"/>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lIns="121917" tIns="60958" rIns="121917" bIns="60958"/>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a:prstGeom prst="rect">
            <a:avLst/>
          </a:prstGeom>
        </p:spPr>
        <p:txBody>
          <a:bodyPr lIns="121917" tIns="60958" rIns="121917" bIns="60958"/>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a:prstGeom prst="rect">
            <a:avLst/>
          </a:prstGeom>
        </p:spPr>
        <p:txBody>
          <a:bodyPr lIns="121917" tIns="60958" rIns="121917" bIns="60958"/>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a:prstGeom prst="rect">
            <a:avLst/>
          </a:prstGeom>
        </p:spPr>
        <p:txBody>
          <a:bodyPr lIns="121917" tIns="60958" rIns="121917" bIns="60958"/>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0" y="1268760"/>
          <a:ext cx="1691680" cy="3999296"/>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831296">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研究成果与应用</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论文总结</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7" name="组合 16"/>
          <p:cNvGrpSpPr/>
          <p:nvPr userDrawn="1"/>
        </p:nvGrpSpPr>
        <p:grpSpPr>
          <a:xfrm>
            <a:off x="0" y="1272662"/>
            <a:ext cx="169168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绪论</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a:off x="3668" y="2079006"/>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研究方法与思路</a:t>
              </a:r>
              <a:endParaRPr lang="zh-CN" altLang="en-US" sz="1600" dirty="0">
                <a:latin typeface="微软雅黑" panose="020B0503020204020204" pitchFamily="34" charset="-122"/>
                <a:ea typeface="微软雅黑" panose="020B0503020204020204" pitchFamily="34" charset="-122"/>
              </a:endParaRPr>
            </a:p>
          </p:txBody>
        </p:sp>
        <p:sp>
          <p:nvSpPr>
            <p:cNvPr id="29" name="等腰三角形 2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tblGrid>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绪论</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研究成果与应用</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solidFill>
                          <a:latin typeface="微软雅黑" panose="020B0503020204020204" pitchFamily="34" charset="-122"/>
                          <a:ea typeface="微软雅黑" panose="020B0503020204020204" pitchFamily="34" charset="-122"/>
                        </a:rPr>
                        <a:t>论文总结</a:t>
                      </a:r>
                      <a:endParaRPr lang="zh-CN" altLang="en-US" sz="1600" dirty="0" smtClean="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28" name="矩形 27"/>
          <p:cNvSpPr/>
          <p:nvPr userDrawn="1"/>
        </p:nvSpPr>
        <p:spPr>
          <a:xfrm>
            <a:off x="0" y="2064750"/>
            <a:ext cx="1691680" cy="7881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
        <p:nvSpPr>
          <p:cNvPr id="12" name="等腰三角形 11"/>
          <p:cNvSpPr/>
          <p:nvPr userDrawn="1"/>
        </p:nvSpPr>
        <p:spPr>
          <a:xfrm rot="16200000">
            <a:off x="1547664" y="31742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2852936"/>
            <a:ext cx="1691680" cy="788186"/>
            <a:chOff x="0" y="1272662"/>
            <a:chExt cx="1691680" cy="788186"/>
          </a:xfrm>
        </p:grpSpPr>
        <p:sp>
          <p:nvSpPr>
            <p:cNvPr id="11" name="矩形 10"/>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关键技术与难点</a:t>
              </a:r>
              <a:endParaRPr lang="zh-CN" altLang="en-US" sz="1600" dirty="0">
                <a:latin typeface="微软雅黑" panose="020B0503020204020204" pitchFamily="34" charset="-122"/>
                <a:ea typeface="微软雅黑" panose="020B0503020204020204" pitchFamily="34" charset="-122"/>
              </a:endParaRPr>
            </a:p>
          </p:txBody>
        </p:sp>
        <p:sp>
          <p:nvSpPr>
            <p:cNvPr id="1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tblGrid>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绪论</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tr>
              <a:tr h="792000">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solidFill>
                          <a:latin typeface="微软雅黑" panose="020B0503020204020204" pitchFamily="34" charset="-122"/>
                          <a:ea typeface="微软雅黑" panose="020B0503020204020204" pitchFamily="34" charset="-122"/>
                        </a:rPr>
                        <a:t>论文总结</a:t>
                      </a:r>
                      <a:endParaRPr lang="zh-CN" altLang="en-US" sz="1600" dirty="0" smtClean="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0" y="3654304"/>
            <a:ext cx="1691680" cy="788186"/>
            <a:chOff x="0" y="1272662"/>
            <a:chExt cx="1691680" cy="788186"/>
          </a:xfrm>
        </p:grpSpPr>
        <p:sp>
          <p:nvSpPr>
            <p:cNvPr id="12" name="矩形 11"/>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研究成果与应用</a:t>
              </a:r>
              <a:endParaRPr lang="zh-CN" altLang="en-US" sz="1600" dirty="0">
                <a:latin typeface="微软雅黑" panose="020B0503020204020204" pitchFamily="34" charset="-122"/>
                <a:ea typeface="微软雅黑" panose="020B0503020204020204" pitchFamily="34" charset="-122"/>
              </a:endParaRPr>
            </a:p>
          </p:txBody>
        </p:sp>
        <p:sp>
          <p:nvSpPr>
            <p:cNvPr id="1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cxnSp>
        <p:nvCxnSpPr>
          <p:cNvPr id="18" name="直接连接符 17"/>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影响因素辨识1">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8194" y="1295576"/>
          <a:ext cx="1691680" cy="3999296"/>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831296">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研究成果与应用</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7" name="组合 16"/>
          <p:cNvGrpSpPr/>
          <p:nvPr userDrawn="1"/>
        </p:nvGrpSpPr>
        <p:grpSpPr>
          <a:xfrm>
            <a:off x="0" y="1272662"/>
            <a:ext cx="169168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绪论</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userDrawn="1"/>
        </p:nvSpPr>
        <p:spPr>
          <a:xfrm>
            <a:off x="3668" y="2079006"/>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2439" y="4510374"/>
            <a:ext cx="1691680" cy="788186"/>
            <a:chOff x="2311936" y="2060849"/>
            <a:chExt cx="1691680" cy="788186"/>
          </a:xfrm>
        </p:grpSpPr>
        <p:sp>
          <p:nvSpPr>
            <p:cNvPr id="14" name="矩形 13"/>
            <p:cNvSpPr/>
            <p:nvPr userDrawn="1"/>
          </p:nvSpPr>
          <p:spPr>
            <a:xfrm>
              <a:off x="2311936" y="2060849"/>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论文总结</a:t>
              </a:r>
              <a:endParaRPr lang="zh-CN" altLang="en-US" sz="1600" dirty="0">
                <a:latin typeface="微软雅黑" panose="020B0503020204020204" pitchFamily="34" charset="-122"/>
                <a:ea typeface="微软雅黑" panose="020B0503020204020204" pitchFamily="34" charset="-122"/>
              </a:endParaRPr>
            </a:p>
          </p:txBody>
        </p:sp>
        <p:sp>
          <p:nvSpPr>
            <p:cNvPr id="13" name="等腰三角形 12"/>
            <p:cNvSpPr/>
            <p:nvPr userDrawn="1"/>
          </p:nvSpPr>
          <p:spPr>
            <a:xfrm rot="16200000">
              <a:off x="3857302" y="2382934"/>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49" y="-27384"/>
            <a:ext cx="2272415" cy="960107"/>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artisticBlur radius="20"/>
                    </a14:imgEffect>
                  </a14:imgLayer>
                </a14:imgProps>
              </a:ext>
            </a:extLst>
          </a:blip>
          <a:stretch>
            <a:fillRect/>
          </a:stretch>
        </p:blipFill>
        <p:spPr>
          <a:xfrm>
            <a:off x="1" y="0"/>
            <a:ext cx="12200721"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00C3F7A1-FCEE-4E12-BEB0-527B87A0769B}" type="datetimeFigureOut">
              <a:rPr lang="zh-CN" altLang="en-US"/>
            </a:fld>
            <a:endParaRPr lang="zh-CN" alt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8B444C96-CA8C-4BA7-992C-AAC2EE0D4AB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microsoft.com/office/2007/relationships/hdphoto" Target="../media/image11.wdp"/><Relationship Id="rId6" Type="http://schemas.openxmlformats.org/officeDocument/2006/relationships/image" Target="../media/image10.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10.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microsoft.com/office/2007/relationships/hdphoto" Target="../media/image11.wdp"/><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emf"/><Relationship Id="rId3" Type="http://schemas.openxmlformats.org/officeDocument/2006/relationships/oleObject" Target="../embeddings/oleObject4.bin"/><Relationship Id="rId2" Type="http://schemas.openxmlformats.org/officeDocument/2006/relationships/image" Target="../media/image16.emf"/><Relationship Id="rId11" Type="http://schemas.openxmlformats.org/officeDocument/2006/relationships/notesSlide" Target="../notesSlides/notesSlide11.xml"/><Relationship Id="rId10" Type="http://schemas.openxmlformats.org/officeDocument/2006/relationships/vmlDrawing" Target="../drawings/vmlDrawing3.vml"/><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6.png"/><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4.vml"/><Relationship Id="rId7"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image11.wdp"/><Relationship Id="rId4" Type="http://schemas.openxmlformats.org/officeDocument/2006/relationships/image" Target="../media/image10.png"/><Relationship Id="rId3" Type="http://schemas.openxmlformats.org/officeDocument/2006/relationships/image" Target="../media/image21.emf"/><Relationship Id="rId2" Type="http://schemas.openxmlformats.org/officeDocument/2006/relationships/oleObject" Target="../embeddings/oleObject5.bin"/><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3.xml"/><Relationship Id="rId7" Type="http://schemas.openxmlformats.org/officeDocument/2006/relationships/image" Target="../media/image6.png"/><Relationship Id="rId6" Type="http://schemas.openxmlformats.org/officeDocument/2006/relationships/image" Target="../media/image23.emf"/><Relationship Id="rId5" Type="http://schemas.openxmlformats.org/officeDocument/2006/relationships/oleObject" Target="../embeddings/oleObject7.bin"/><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22.e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3.xml"/><Relationship Id="rId7" Type="http://schemas.openxmlformats.org/officeDocument/2006/relationships/image" Target="../media/image6.png"/><Relationship Id="rId6" Type="http://schemas.openxmlformats.org/officeDocument/2006/relationships/image" Target="../media/image26.png"/><Relationship Id="rId5" Type="http://schemas.microsoft.com/office/2007/relationships/hdphoto" Target="../media/image11.wdp"/><Relationship Id="rId4" Type="http://schemas.openxmlformats.org/officeDocument/2006/relationships/image" Target="../media/image10.png"/><Relationship Id="rId3" Type="http://schemas.openxmlformats.org/officeDocument/2006/relationships/image" Target="../media/image25.emf"/><Relationship Id="rId2" Type="http://schemas.openxmlformats.org/officeDocument/2006/relationships/oleObject" Target="../embeddings/oleObject8.bin"/><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microsoft.com/office/2007/relationships/hdphoto" Target="../media/image11.wdp"/><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3.xml"/><Relationship Id="rId7" Type="http://schemas.openxmlformats.org/officeDocument/2006/relationships/image" Target="../media/image6.png"/><Relationship Id="rId6" Type="http://schemas.microsoft.com/office/2007/relationships/hdphoto" Target="../media/image11.wdp"/><Relationship Id="rId5" Type="http://schemas.openxmlformats.org/officeDocument/2006/relationships/image" Target="../media/image10.png"/><Relationship Id="rId4" Type="http://schemas.openxmlformats.org/officeDocument/2006/relationships/image" Target="../media/image28.emf"/><Relationship Id="rId3" Type="http://schemas.openxmlformats.org/officeDocument/2006/relationships/oleObject" Target="../embeddings/oleObject10.bin"/><Relationship Id="rId2" Type="http://schemas.openxmlformats.org/officeDocument/2006/relationships/image" Target="../media/image27.emf"/><Relationship Id="rId1"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29.emf"/><Relationship Id="rId1"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33.emf"/><Relationship Id="rId1"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25.emf"/><Relationship Id="rId1"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36.emf"/><Relationship Id="rId1"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44.jpeg"/><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46.emf"/><Relationship Id="rId2" Type="http://schemas.openxmlformats.org/officeDocument/2006/relationships/oleObject" Target="../embeddings/oleObject15.bin"/><Relationship Id="rId1" Type="http://schemas.openxmlformats.org/officeDocument/2006/relationships/image" Target="../media/image45.jpeg"/></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49.jpeg"/><Relationship Id="rId3" Type="http://schemas.openxmlformats.org/officeDocument/2006/relationships/image" Target="../media/image48.emf"/><Relationship Id="rId2" Type="http://schemas.openxmlformats.org/officeDocument/2006/relationships/oleObject" Target="../embeddings/oleObject16.bin"/><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1.jpeg"/><Relationship Id="rId2" Type="http://schemas.openxmlformats.org/officeDocument/2006/relationships/image" Target="../media/image50.emf"/><Relationship Id="rId1"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3.png"/><Relationship Id="rId1"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9.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microsoft.com/office/2007/relationships/hdphoto" Target="../media/image11.wdp"/><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image11.wdp"/><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4" name="TextBox 22"/>
          <p:cNvSpPr txBox="1">
            <a:spLocks noChangeArrowheads="1"/>
          </p:cNvSpPr>
          <p:nvPr/>
        </p:nvSpPr>
        <p:spPr bwMode="auto">
          <a:xfrm>
            <a:off x="1784826" y="2405625"/>
            <a:ext cx="862242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800" dirty="0" smtClean="0">
                <a:solidFill>
                  <a:schemeClr val="tx1"/>
                </a:solidFill>
                <a:latin typeface="微软雅黑" panose="020B0503020204020204" pitchFamily="34" charset="-122"/>
                <a:cs typeface="微软雅黑" panose="020B0503020204020204" pitchFamily="34" charset="-122"/>
              </a:rPr>
              <a:t>用于高精度ΣΔAD转换器的</a:t>
            </a:r>
            <a:endParaRPr lang="zh-CN" altLang="en-US" sz="4800" dirty="0" smtClean="0">
              <a:solidFill>
                <a:schemeClr val="tx1"/>
              </a:solidFill>
              <a:latin typeface="微软雅黑" panose="020B0503020204020204" pitchFamily="34" charset="-122"/>
              <a:cs typeface="微软雅黑" panose="020B0503020204020204" pitchFamily="34" charset="-122"/>
            </a:endParaRPr>
          </a:p>
          <a:p>
            <a:pPr algn="ctr" eaLnBrk="1" hangingPunct="1"/>
            <a:r>
              <a:rPr lang="zh-CN" altLang="en-US" sz="4800" dirty="0" smtClean="0">
                <a:solidFill>
                  <a:schemeClr val="tx1"/>
                </a:solidFill>
                <a:latin typeface="微软雅黑" panose="020B0503020204020204" pitchFamily="34" charset="-122"/>
                <a:cs typeface="微软雅黑" panose="020B0503020204020204" pitchFamily="34" charset="-122"/>
              </a:rPr>
              <a:t>放大器设计</a:t>
            </a:r>
            <a:endParaRPr lang="zh-CN" altLang="en-US" sz="7200" dirty="0">
              <a:solidFill>
                <a:schemeClr val="bg1"/>
              </a:solidFill>
              <a:latin typeface="方正大标宋简体" panose="03000509000000000000" pitchFamily="2" charset="-122"/>
              <a:ea typeface="方正大标宋简体" panose="03000509000000000000" pitchFamily="2" charset="-122"/>
            </a:endParaRPr>
          </a:p>
        </p:txBody>
      </p:sp>
      <p:pic>
        <p:nvPicPr>
          <p:cNvPr id="3" name="图片 2" descr="集创赛LOGO+不带字"/>
          <p:cNvPicPr>
            <a:picLocks noChangeAspect="1"/>
          </p:cNvPicPr>
          <p:nvPr/>
        </p:nvPicPr>
        <p:blipFill>
          <a:blip r:embed="rId2"/>
          <a:stretch>
            <a:fillRect/>
          </a:stretch>
        </p:blipFill>
        <p:spPr>
          <a:xfrm>
            <a:off x="339725" y="381635"/>
            <a:ext cx="1852930" cy="135636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MH_SubTitle_2"/>
          <p:cNvSpPr/>
          <p:nvPr>
            <p:custDataLst>
              <p:tags r:id="rId1"/>
            </p:custDataLst>
          </p:nvPr>
        </p:nvSpPr>
        <p:spPr>
          <a:xfrm>
            <a:off x="5055870" y="3201035"/>
            <a:ext cx="3126740" cy="72136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zh-CN" altLang="en-US" sz="2000" dirty="0" smtClean="0">
                <a:solidFill>
                  <a:srgbClr val="FFFFFF"/>
                </a:solidFill>
              </a:rPr>
              <a:t>选取放大器结构</a:t>
            </a:r>
            <a:endParaRPr lang="zh-CN" altLang="en-US" sz="2000" dirty="0" smtClean="0">
              <a:solidFill>
                <a:srgbClr val="FFFFFF"/>
              </a:solidFill>
            </a:endParaRPr>
          </a:p>
        </p:txBody>
      </p:sp>
      <p:sp>
        <p:nvSpPr>
          <p:cNvPr id="29" name="MH_SubTitle_3"/>
          <p:cNvSpPr/>
          <p:nvPr>
            <p:custDataLst>
              <p:tags r:id="rId2"/>
            </p:custDataLst>
          </p:nvPr>
        </p:nvSpPr>
        <p:spPr>
          <a:xfrm>
            <a:off x="7602855" y="2019935"/>
            <a:ext cx="3074035" cy="1049655"/>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zh-CN" altLang="en-US" sz="1900" dirty="0">
                <a:solidFill>
                  <a:srgbClr val="FFFFFF"/>
                </a:solidFill>
              </a:rPr>
              <a:t>对其进行模拟仿真，得到合适参数</a:t>
            </a:r>
            <a:endParaRPr lang="zh-CN" altLang="en-US" sz="1900" dirty="0">
              <a:solidFill>
                <a:srgbClr val="FFFFFF"/>
              </a:solidFill>
            </a:endParaRPr>
          </a:p>
        </p:txBody>
      </p:sp>
      <p:sp>
        <p:nvSpPr>
          <p:cNvPr id="31" name="MH_SubTitle_1"/>
          <p:cNvSpPr/>
          <p:nvPr>
            <p:custDataLst>
              <p:tags r:id="rId3"/>
            </p:custDataLst>
          </p:nvPr>
        </p:nvSpPr>
        <p:spPr>
          <a:xfrm>
            <a:off x="3010535" y="4156710"/>
            <a:ext cx="2557145" cy="616585"/>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zh-CN" altLang="en-US" sz="1900" dirty="0">
                <a:solidFill>
                  <a:srgbClr val="FFFFFF"/>
                </a:solidFill>
              </a:rPr>
              <a:t>阅读国内外文献</a:t>
            </a:r>
            <a:endParaRPr lang="zh-CN" altLang="en-US" sz="1900" dirty="0">
              <a:solidFill>
                <a:srgbClr val="FFFFFF"/>
              </a:solidFill>
            </a:endParaRPr>
          </a:p>
        </p:txBody>
      </p:sp>
      <p:sp>
        <p:nvSpPr>
          <p:cNvPr id="35" name="MH_Other_1"/>
          <p:cNvSpPr/>
          <p:nvPr>
            <p:custDataLst>
              <p:tags r:id="rId4"/>
            </p:custDataLst>
          </p:nvPr>
        </p:nvSpPr>
        <p:spPr>
          <a:xfrm flipH="1" flipV="1">
            <a:off x="5055957" y="3922517"/>
            <a:ext cx="511742" cy="851215"/>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1" name="MH_Other_3"/>
          <p:cNvSpPr/>
          <p:nvPr>
            <p:custDataLst>
              <p:tags r:id="rId5"/>
            </p:custDataLst>
          </p:nvPr>
        </p:nvSpPr>
        <p:spPr>
          <a:xfrm flipH="1" flipV="1">
            <a:off x="7595235" y="3069590"/>
            <a:ext cx="680085" cy="852805"/>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8" name="Text Box 10"/>
          <p:cNvSpPr txBox="1">
            <a:spLocks noChangeArrowheads="1"/>
          </p:cNvSpPr>
          <p:nvPr/>
        </p:nvSpPr>
        <p:spPr bwMode="auto">
          <a:xfrm>
            <a:off x="5147945" y="4111625"/>
            <a:ext cx="3127375" cy="2122805"/>
          </a:xfrm>
          <a:prstGeom prst="rect">
            <a:avLst/>
          </a:prstGeom>
          <a:noFill/>
          <a:ln w="9525">
            <a:noFill/>
            <a:miter lim="800000"/>
          </a:ln>
        </p:spPr>
        <p:txBody>
          <a:bodyPr wrap="square" lIns="45720" tIns="22860" rIns="45720" bIns="22860">
            <a:spAutoFit/>
          </a:bodyPr>
          <a:lstStyle/>
          <a:p>
            <a:pPr algn="ctr">
              <a:lnSpc>
                <a:spcPct val="150000"/>
              </a:lnSpc>
              <a:defRPr/>
            </a:pP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rPr>
              <a:t>单极放大器：对称式</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rPr>
              <a:t>OTA</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rPr>
              <a:t>、套筒式共源共栅结构、折叠式公园共栅结构</a:t>
            </a:r>
            <a:endPar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defRPr/>
            </a:pP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rPr>
              <a:t>多级放大器：两级放大器、三级放大器</a:t>
            </a:r>
            <a:endPar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Text Box 10"/>
          <p:cNvSpPr txBox="1">
            <a:spLocks noChangeArrowheads="1"/>
          </p:cNvSpPr>
          <p:nvPr/>
        </p:nvSpPr>
        <p:spPr bwMode="auto">
          <a:xfrm>
            <a:off x="8759616" y="3201204"/>
            <a:ext cx="1916925" cy="1430655"/>
          </a:xfrm>
          <a:prstGeom prst="rect">
            <a:avLst/>
          </a:prstGeom>
          <a:noFill/>
          <a:ln w="9525">
            <a:noFill/>
            <a:miter lim="800000"/>
          </a:ln>
        </p:spPr>
        <p:txBody>
          <a:bodyPr wrap="square" lIns="45720" tIns="22860" rIns="45720" bIns="22860">
            <a:spAutoFit/>
          </a:bodyPr>
          <a:lstStyle/>
          <a:p>
            <a:pPr algn="ctr">
              <a:lnSpc>
                <a:spcPct val="150000"/>
              </a:lnSpc>
              <a:defRPr/>
            </a:pPr>
            <a:r>
              <a:rPr lang="zh-CN" altLang="en-US" sz="2000" dirty="0">
                <a:solidFill>
                  <a:schemeClr val="tx1">
                    <a:lumMod val="95000"/>
                    <a:lumOff val="5000"/>
                  </a:schemeClr>
                </a:solidFill>
                <a:latin typeface="+mn-ea"/>
                <a:cs typeface="+mn-ea"/>
              </a:rPr>
              <a:t>在</a:t>
            </a:r>
            <a:r>
              <a:rPr lang="en-US" altLang="zh-CN" sz="2000" dirty="0">
                <a:solidFill>
                  <a:schemeClr val="tx1">
                    <a:lumMod val="95000"/>
                    <a:lumOff val="5000"/>
                  </a:schemeClr>
                </a:solidFill>
                <a:latin typeface="+mn-ea"/>
                <a:cs typeface="+mn-ea"/>
              </a:rPr>
              <a:t>cadence</a:t>
            </a:r>
            <a:r>
              <a:rPr lang="zh-CN" altLang="en-US" sz="2000" dirty="0">
                <a:solidFill>
                  <a:schemeClr val="tx1">
                    <a:lumMod val="95000"/>
                    <a:lumOff val="5000"/>
                  </a:schemeClr>
                </a:solidFill>
                <a:latin typeface="+mn-ea"/>
                <a:cs typeface="+mn-ea"/>
              </a:rPr>
              <a:t>软件按照研究方法里的步骤进行仿真</a:t>
            </a:r>
            <a:endParaRPr lang="zh-CN" altLang="en-US" sz="2000" dirty="0">
              <a:solidFill>
                <a:schemeClr val="tx1">
                  <a:lumMod val="95000"/>
                  <a:lumOff val="5000"/>
                </a:schemeClr>
              </a:solidFill>
              <a:latin typeface="+mn-ea"/>
              <a:cs typeface="+mn-ea"/>
            </a:endParaRPr>
          </a:p>
        </p:txBody>
      </p:sp>
      <p:sp>
        <p:nvSpPr>
          <p:cNvPr id="51" name="文本框 50"/>
          <p:cNvSpPr txBox="1"/>
          <p:nvPr/>
        </p:nvSpPr>
        <p:spPr>
          <a:xfrm>
            <a:off x="2210764" y="520172"/>
            <a:ext cx="2031325" cy="646331"/>
          </a:xfrm>
          <a:prstGeom prst="rect">
            <a:avLst/>
          </a:prstGeom>
          <a:noFill/>
        </p:spPr>
        <p:txBody>
          <a:bodyPr wrap="none" rtlCol="0">
            <a:spAutoFit/>
          </a:bodyPr>
          <a:lstStyle/>
          <a:p>
            <a:r>
              <a:rPr lang="zh-CN" altLang="en-US" sz="3600" b="0" dirty="0" smtClean="0">
                <a:latin typeface="黑体" panose="02010609060101010101" charset="-122"/>
                <a:ea typeface="黑体" panose="02010609060101010101" charset="-122"/>
              </a:rPr>
              <a:t>研究思路</a:t>
            </a:r>
            <a:endParaRPr lang="zh-CN" altLang="en-US" sz="3600" b="0" dirty="0">
              <a:latin typeface="黑体" panose="02010609060101010101" charset="-122"/>
              <a:ea typeface="黑体" panose="02010609060101010101" charset="-122"/>
            </a:endParaRPr>
          </a:p>
        </p:txBody>
      </p:sp>
      <p:sp>
        <p:nvSpPr>
          <p:cNvPr id="3" name="Text Box 10"/>
          <p:cNvSpPr txBox="1">
            <a:spLocks noChangeArrowheads="1"/>
          </p:cNvSpPr>
          <p:nvPr/>
        </p:nvSpPr>
        <p:spPr bwMode="auto">
          <a:xfrm>
            <a:off x="2211070" y="4864735"/>
            <a:ext cx="2716530" cy="1292225"/>
          </a:xfrm>
          <a:prstGeom prst="rect">
            <a:avLst/>
          </a:prstGeom>
          <a:noFill/>
          <a:ln w="9525">
            <a:noFill/>
            <a:miter lim="800000"/>
          </a:ln>
        </p:spPr>
        <p:txBody>
          <a:bodyPr wrap="square" lIns="45720" tIns="22860" rIns="45720" bIns="22860">
            <a:spAutoFit/>
          </a:bodyPr>
          <a:p>
            <a:pPr algn="ctr">
              <a:lnSpc>
                <a:spcPct val="150000"/>
              </a:lnSpc>
              <a:defRPr/>
            </a:pPr>
            <a:r>
              <a:rPr lang="zh-CN" altLang="en-US" dirty="0">
                <a:solidFill>
                  <a:schemeClr val="tx1">
                    <a:lumMod val="95000"/>
                    <a:lumOff val="5000"/>
                  </a:schemeClr>
                </a:solidFill>
                <a:latin typeface="微软雅黑" panose="020B0503020204020204" pitchFamily="34" charset="-122"/>
              </a:rPr>
              <a:t>主要看文献中应用在Sigma-Delta模数转换器中的放大器类型与功能</a:t>
            </a:r>
            <a:endParaRPr lang="zh-CN" altLang="en-US" dirty="0">
              <a:solidFill>
                <a:schemeClr val="tx1">
                  <a:lumMod val="95000"/>
                  <a:lumOff val="5000"/>
                </a:schemeClr>
              </a:solidFill>
              <a:latin typeface="微软雅黑" panose="020B0503020204020204" pitchFamily="34" charset="-122"/>
            </a:endParaRPr>
          </a:p>
        </p:txBody>
      </p:sp>
      <p:pic>
        <p:nvPicPr>
          <p:cNvPr id="2" name="图片 1"/>
          <p:cNvPicPr>
            <a:picLocks noChangeAspect="1"/>
          </p:cNvPicPr>
          <p:nvPr/>
        </p:nvPicPr>
        <p:blipFill>
          <a:blip r:embed="rId6" cstate="print">
            <a:extLst>
              <a:ext uri="{BEBA8EAE-BF5A-486C-A8C5-ECC9F3942E4B}">
                <a14:imgProps xmlns:a14="http://schemas.microsoft.com/office/drawing/2010/main">
                  <a14:imgLayer r:embed="rId7">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pic>
        <p:nvPicPr>
          <p:cNvPr id="4" name="图片 3" descr="集创赛LOGO+不带字"/>
          <p:cNvPicPr>
            <a:picLocks noChangeAspect="1"/>
          </p:cNvPicPr>
          <p:nvPr/>
        </p:nvPicPr>
        <p:blipFill>
          <a:blip r:embed="rId8"/>
          <a:stretch>
            <a:fillRect/>
          </a:stretch>
        </p:blipFill>
        <p:spPr>
          <a:xfrm>
            <a:off x="-86360" y="6985"/>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250"/>
                                        <p:tgtEl>
                                          <p:spTgt spid="35"/>
                                        </p:tgtEl>
                                      </p:cBhvr>
                                    </p:animEffect>
                                  </p:childTnLst>
                                </p:cTn>
                              </p:par>
                              <p:par>
                                <p:cTn id="11" presetID="22" presetClass="entr" presetSubtype="8" fill="hold" grpId="0" nodeType="withEffect">
                                  <p:stCondLst>
                                    <p:cond delay="60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250"/>
                                        <p:tgtEl>
                                          <p:spTgt spid="41"/>
                                        </p:tgtEl>
                                      </p:cBhvr>
                                    </p:animEffect>
                                  </p:childTnLst>
                                </p:cTn>
                              </p:par>
                              <p:par>
                                <p:cTn id="17" presetID="22" presetClass="entr" presetSubtype="8" fill="hold" grpId="0" nodeType="withEffect">
                                  <p:stCondLst>
                                    <p:cond delay="120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 presetClass="entr" presetSubtype="4" decel="10000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ppt_x"/>
                                          </p:val>
                                        </p:tav>
                                        <p:tav tm="100000">
                                          <p:val>
                                            <p:strVal val="#ppt_x"/>
                                          </p:val>
                                        </p:tav>
                                      </p:tavLst>
                                    </p:anim>
                                    <p:anim calcmode="lin" valueType="num">
                                      <p:cBhvr additive="base">
                                        <p:cTn id="23" dur="500" fill="hold"/>
                                        <p:tgtEl>
                                          <p:spTgt spid="48"/>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bldLvl="0" animBg="1"/>
      <p:bldP spid="31" grpId="0" bldLvl="0" animBg="1"/>
      <p:bldP spid="35" grpId="0" bldLvl="0" animBg="1"/>
      <p:bldP spid="41" grpId="0" bldLvl="0" animBg="1"/>
      <p:bldP spid="48" grpId="0"/>
      <p:bldP spid="4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210764" y="520172"/>
            <a:ext cx="2468880" cy="645160"/>
          </a:xfrm>
          <a:prstGeom prst="rect">
            <a:avLst/>
          </a:prstGeom>
          <a:noFill/>
        </p:spPr>
        <p:txBody>
          <a:bodyPr wrap="none" rtlCol="0">
            <a:spAutoFit/>
          </a:bodyPr>
          <a:lstStyle/>
          <a:p>
            <a:r>
              <a:rPr lang="zh-CN" altLang="en-US" sz="3600" b="0" dirty="0" smtClean="0">
                <a:latin typeface="黑体" panose="02010609060101010101" charset="-122"/>
                <a:ea typeface="黑体" panose="02010609060101010101" charset="-122"/>
              </a:rPr>
              <a:t>放大器</a:t>
            </a:r>
            <a:r>
              <a:rPr lang="zh-CN" altLang="en-US" sz="3600" b="0" dirty="0" smtClean="0">
                <a:latin typeface="黑体" panose="02010609060101010101" charset="-122"/>
                <a:ea typeface="黑体" panose="02010609060101010101" charset="-122"/>
              </a:rPr>
              <a:t>结构</a:t>
            </a:r>
            <a:endParaRPr lang="zh-CN" altLang="en-US" sz="3600" b="0" dirty="0" smtClean="0">
              <a:latin typeface="黑体" panose="02010609060101010101" charset="-122"/>
              <a:ea typeface="黑体" panose="02010609060101010101" charset="-122"/>
            </a:endParaRPr>
          </a:p>
        </p:txBody>
      </p:sp>
      <p:graphicFrame>
        <p:nvGraphicFramePr>
          <p:cNvPr id="2" name="对象 -2147482620"/>
          <p:cNvGraphicFramePr>
            <a:graphicFrameLocks noChangeAspect="1"/>
          </p:cNvGraphicFramePr>
          <p:nvPr/>
        </p:nvGraphicFramePr>
        <p:xfrm>
          <a:off x="2211070" y="1626870"/>
          <a:ext cx="2431415" cy="3973195"/>
        </p:xfrm>
        <a:graphic>
          <a:graphicData uri="http://schemas.openxmlformats.org/presentationml/2006/ole">
            <mc:AlternateContent xmlns:mc="http://schemas.openxmlformats.org/markup-compatibility/2006">
              <mc:Choice xmlns:v="urn:schemas-microsoft-com:vml" Requires="v">
                <p:oleObj spid="_x0000_s3076" name="" r:id="rId1" imgW="3055620" imgH="4982845" progId="Visio.Drawing.15">
                  <p:embed/>
                </p:oleObj>
              </mc:Choice>
              <mc:Fallback>
                <p:oleObj name="" r:id="rId1" imgW="3055620" imgH="4982845" progId="Visio.Drawing.15">
                  <p:embed/>
                  <p:pic>
                    <p:nvPicPr>
                      <p:cNvPr id="0" name="图片 3075"/>
                      <p:cNvPicPr/>
                      <p:nvPr/>
                    </p:nvPicPr>
                    <p:blipFill>
                      <a:blip r:embed="rId2"/>
                      <a:stretch>
                        <a:fillRect/>
                      </a:stretch>
                    </p:blipFill>
                    <p:spPr>
                      <a:xfrm>
                        <a:off x="2211070" y="1626870"/>
                        <a:ext cx="2431415" cy="3973195"/>
                      </a:xfrm>
                      <a:prstGeom prst="rect">
                        <a:avLst/>
                      </a:prstGeom>
                      <a:noFill/>
                      <a:ln w="38100">
                        <a:noFill/>
                        <a:miter/>
                      </a:ln>
                    </p:spPr>
                  </p:pic>
                </p:oleObj>
              </mc:Fallback>
            </mc:AlternateContent>
          </a:graphicData>
        </a:graphic>
      </p:graphicFrame>
      <p:graphicFrame>
        <p:nvGraphicFramePr>
          <p:cNvPr id="3" name="对象 -2147482623"/>
          <p:cNvGraphicFramePr>
            <a:graphicFrameLocks noChangeAspect="1"/>
          </p:cNvGraphicFramePr>
          <p:nvPr/>
        </p:nvGraphicFramePr>
        <p:xfrm>
          <a:off x="4803775" y="1626870"/>
          <a:ext cx="3356610" cy="4074160"/>
        </p:xfrm>
        <a:graphic>
          <a:graphicData uri="http://schemas.openxmlformats.org/presentationml/2006/ole">
            <mc:AlternateContent xmlns:mc="http://schemas.openxmlformats.org/markup-compatibility/2006">
              <mc:Choice xmlns:v="urn:schemas-microsoft-com:vml" Requires="v">
                <p:oleObj spid="_x0000_s4" name="" r:id="rId3" imgW="4259580" imgH="4079875" progId="Visio.Drawing.15">
                  <p:embed/>
                </p:oleObj>
              </mc:Choice>
              <mc:Fallback>
                <p:oleObj name="" r:id="rId3" imgW="4259580" imgH="4079875" progId="Visio.Drawing.15">
                  <p:embed/>
                  <p:pic>
                    <p:nvPicPr>
                      <p:cNvPr id="0" name="图片 1"/>
                      <p:cNvPicPr/>
                      <p:nvPr/>
                    </p:nvPicPr>
                    <p:blipFill>
                      <a:blip r:embed="rId4"/>
                      <a:stretch>
                        <a:fillRect/>
                      </a:stretch>
                    </p:blipFill>
                    <p:spPr>
                      <a:xfrm>
                        <a:off x="4803775" y="1626870"/>
                        <a:ext cx="3356610" cy="4074160"/>
                      </a:xfrm>
                      <a:prstGeom prst="rect">
                        <a:avLst/>
                      </a:prstGeom>
                      <a:noFill/>
                      <a:ln w="38100">
                        <a:noFill/>
                        <a:miter/>
                      </a:ln>
                    </p:spPr>
                  </p:pic>
                </p:oleObj>
              </mc:Fallback>
            </mc:AlternateContent>
          </a:graphicData>
        </a:graphic>
      </p:graphicFrame>
      <p:pic>
        <p:nvPicPr>
          <p:cNvPr id="114" name="图片 114"/>
          <p:cNvPicPr>
            <a:picLocks noChangeAspect="1"/>
          </p:cNvPicPr>
          <p:nvPr/>
        </p:nvPicPr>
        <p:blipFill>
          <a:blip r:embed="rId5"/>
          <a:stretch>
            <a:fillRect/>
          </a:stretch>
        </p:blipFill>
        <p:spPr>
          <a:xfrm>
            <a:off x="8084820" y="2470785"/>
            <a:ext cx="3890010" cy="2284730"/>
          </a:xfrm>
          <a:prstGeom prst="rect">
            <a:avLst/>
          </a:prstGeom>
        </p:spPr>
      </p:pic>
      <p:sp>
        <p:nvSpPr>
          <p:cNvPr id="5" name="文本框 4"/>
          <p:cNvSpPr txBox="1"/>
          <p:nvPr/>
        </p:nvSpPr>
        <p:spPr>
          <a:xfrm>
            <a:off x="2211705" y="5752465"/>
            <a:ext cx="2669540" cy="368300"/>
          </a:xfrm>
          <a:prstGeom prst="rect">
            <a:avLst/>
          </a:prstGeom>
          <a:noFill/>
        </p:spPr>
        <p:txBody>
          <a:bodyPr wrap="square" rtlCol="0">
            <a:spAutoFit/>
          </a:bodyPr>
          <a:p>
            <a:r>
              <a:rPr lang="zh-CN" altLang="en-US"/>
              <a:t>套筒式共源共栅</a:t>
            </a:r>
            <a:r>
              <a:rPr lang="zh-CN" altLang="en-US"/>
              <a:t>结构</a:t>
            </a:r>
            <a:endParaRPr lang="zh-CN" altLang="en-US"/>
          </a:p>
        </p:txBody>
      </p:sp>
      <p:sp>
        <p:nvSpPr>
          <p:cNvPr id="6" name="文本框 5"/>
          <p:cNvSpPr txBox="1"/>
          <p:nvPr/>
        </p:nvSpPr>
        <p:spPr>
          <a:xfrm>
            <a:off x="5775325" y="5752465"/>
            <a:ext cx="2385060" cy="368300"/>
          </a:xfrm>
          <a:prstGeom prst="rect">
            <a:avLst/>
          </a:prstGeom>
          <a:noFill/>
        </p:spPr>
        <p:txBody>
          <a:bodyPr wrap="square" rtlCol="0">
            <a:spAutoFit/>
          </a:bodyPr>
          <a:p>
            <a:r>
              <a:rPr lang="zh-CN" altLang="en-US"/>
              <a:t>折叠式共源共栅</a:t>
            </a:r>
            <a:r>
              <a:rPr lang="zh-CN" altLang="en-US"/>
              <a:t>结构</a:t>
            </a:r>
            <a:endParaRPr lang="zh-CN" altLang="en-US"/>
          </a:p>
        </p:txBody>
      </p:sp>
      <p:sp>
        <p:nvSpPr>
          <p:cNvPr id="7" name="文本框 6"/>
          <p:cNvSpPr txBox="1"/>
          <p:nvPr/>
        </p:nvSpPr>
        <p:spPr>
          <a:xfrm>
            <a:off x="9298305" y="5752465"/>
            <a:ext cx="1463675" cy="368300"/>
          </a:xfrm>
          <a:prstGeom prst="rect">
            <a:avLst/>
          </a:prstGeom>
          <a:noFill/>
        </p:spPr>
        <p:txBody>
          <a:bodyPr wrap="square" rtlCol="0">
            <a:spAutoFit/>
          </a:bodyPr>
          <a:p>
            <a:r>
              <a:rPr lang="zh-CN" altLang="en-US"/>
              <a:t>两级</a:t>
            </a:r>
            <a:r>
              <a:rPr lang="zh-CN" altLang="en-US"/>
              <a:t>放大器</a:t>
            </a:r>
            <a:endParaRPr lang="zh-CN" altLang="en-US"/>
          </a:p>
        </p:txBody>
      </p:sp>
      <p:pic>
        <p:nvPicPr>
          <p:cNvPr id="8" name="图片 7"/>
          <p:cNvPicPr>
            <a:picLocks noChangeAspect="1"/>
          </p:cNvPicPr>
          <p:nvPr/>
        </p:nvPicPr>
        <p:blipFill>
          <a:blip r:embed="rId6" cstate="print">
            <a:extLst>
              <a:ext uri="{BEBA8EAE-BF5A-486C-A8C5-ECC9F3942E4B}">
                <a14:imgProps xmlns:a14="http://schemas.microsoft.com/office/drawing/2010/main">
                  <a14:imgLayer r:embed="rId7">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pic>
        <p:nvPicPr>
          <p:cNvPr id="9" name="图片 8" descr="集创赛LOGO+不带字"/>
          <p:cNvPicPr>
            <a:picLocks noChangeAspect="1"/>
          </p:cNvPicPr>
          <p:nvPr/>
        </p:nvPicPr>
        <p:blipFill>
          <a:blip r:embed="rId8"/>
          <a:stretch>
            <a:fillRect/>
          </a:stretch>
        </p:blipFill>
        <p:spPr>
          <a:xfrm>
            <a:off x="0" y="6985"/>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2210764" y="520172"/>
            <a:ext cx="3611880" cy="645160"/>
          </a:xfrm>
          <a:prstGeom prst="rect">
            <a:avLst/>
          </a:prstGeom>
          <a:noFill/>
        </p:spPr>
        <p:txBody>
          <a:bodyPr wrap="none" rtlCol="0">
            <a:spAutoFit/>
          </a:bodyPr>
          <a:lstStyle/>
          <a:p>
            <a:r>
              <a:rPr lang="zh-CN" altLang="en-US" sz="3600" b="0" dirty="0" smtClean="0">
                <a:latin typeface="黑体" panose="02010609060101010101" charset="-122"/>
                <a:ea typeface="黑体" panose="02010609060101010101" charset="-122"/>
              </a:rPr>
              <a:t>放大器设计流程</a:t>
            </a:r>
            <a:r>
              <a:rPr lang="en-US" altLang="zh-CN" sz="3600" b="0" dirty="0" smtClean="0">
                <a:latin typeface="黑体" panose="02010609060101010101" charset="-122"/>
                <a:ea typeface="黑体" panose="02010609060101010101" charset="-122"/>
              </a:rPr>
              <a:t> </a:t>
            </a:r>
            <a:endParaRPr lang="en-US" altLang="zh-CN" sz="3600" b="0" dirty="0" smtClean="0">
              <a:latin typeface="黑体" panose="02010609060101010101" charset="-122"/>
              <a:ea typeface="黑体" panose="02010609060101010101" charset="-122"/>
            </a:endParaRPr>
          </a:p>
        </p:txBody>
      </p:sp>
      <mc:AlternateContent xmlns:mc="http://schemas.openxmlformats.org/markup-compatibility/2006">
        <mc:Choice xmlns:a14="http://schemas.microsoft.com/office/drawing/2010/main" Requires="a14">
          <p:sp>
            <p:nvSpPr>
              <p:cNvPr id="16" name="TextBox 29"/>
              <p:cNvSpPr txBox="1"/>
              <p:nvPr/>
            </p:nvSpPr>
            <p:spPr>
              <a:xfrm>
                <a:off x="2061210" y="1226820"/>
                <a:ext cx="9193530" cy="4707890"/>
              </a:xfrm>
              <a:prstGeom prst="rect">
                <a:avLst/>
              </a:prstGeom>
              <a:noFill/>
            </p:spPr>
            <p:txBody>
              <a:bodyPr wrap="square" rtlCol="0">
                <a:spAutoFit/>
              </a:bodyPr>
              <a:lstStyle/>
              <a:p>
                <a:pPr>
                  <a:lnSpc>
                    <a:spcPct val="15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（1）建立设计目标</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（2）定义电路的指标</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（3）寻找不同的电路结构</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（4）对一些小结构进行</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小信号分析</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得出的结论</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5</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）组合电路</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6</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）通过得到的结论决定基本的管子尺寸：</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首先定义输入管、电流镜像管、输出管等MOS管的</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P/N比</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ctrlPr>
                      </m:sSubPr>
                      <m:e>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𝑊</m:t>
                        </m:r>
                      </m:e>
                      <m:sub>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𝑃</m:t>
                        </m:r>
                      </m:sub>
                    </m:sSub>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m:t>
                    </m:r>
                    <m:sSub>
                      <m:sSubPr>
                        <m:ctrlP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ctrlPr>
                      </m:sSubPr>
                      <m:e>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𝐿</m:t>
                        </m:r>
                      </m:e>
                      <m:sub>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𝑃</m:t>
                        </m:r>
                      </m:sub>
                    </m:sSub>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m:t>
                    </m:r>
                    <m:sSub>
                      <m:sSubPr>
                        <m:ctrlP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ctrlPr>
                      </m:sSubPr>
                      <m:e>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𝑊</m:t>
                        </m:r>
                      </m:e>
                      <m:sub>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𝑁</m:t>
                        </m:r>
                      </m:sub>
                    </m:sSub>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m:t>
                    </m:r>
                    <m:sSub>
                      <m:sSubPr>
                        <m:ctrlP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ctrlPr>
                      </m:sSubPr>
                      <m:e>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𝐿</m:t>
                        </m:r>
                      </m:e>
                      <m:sub>
                        <m:r>
                          <a:rPr lang="en-US" altLang="zh-CN" sz="2000" i="1" dirty="0">
                            <a:solidFill>
                              <a:schemeClr val="tx1">
                                <a:lumMod val="95000"/>
                                <a:lumOff val="5000"/>
                              </a:schemeClr>
                            </a:solidFill>
                            <a:latin typeface="Cambria Math" panose="02040503050406030204" charset="0"/>
                            <a:ea typeface="微软雅黑" panose="020B0503020204020204" pitchFamily="34" charset="-122"/>
                            <a:cs typeface="Cambria Math" panose="02040503050406030204" charset="0"/>
                          </a:rPr>
                          <m:t>𝑁</m:t>
                        </m:r>
                      </m:sub>
                    </m:sSub>
                  </m:oMath>
                </a14:m>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）；然后调整做恒流源的管子得到</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最大的L值</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；再调节</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NMOS的最大W值</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，来改变其中的寄生电容大小；之后确定所有管子处于饱和区的</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（漏源电压）值</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；最后对电路行</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模拟仿真优化</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mc:Choice>
        <mc:Fallback>
          <p:sp>
            <p:nvSpPr>
              <p:cNvPr id="16" name="TextBox 29"/>
              <p:cNvSpPr txBox="1">
                <a:spLocks noRot="1" noChangeAspect="1" noMove="1" noResize="1" noEditPoints="1" noAdjustHandles="1" noChangeArrowheads="1" noChangeShapeType="1" noTextEdit="1"/>
              </p:cNvSpPr>
              <p:nvPr/>
            </p:nvSpPr>
            <p:spPr>
              <a:xfrm>
                <a:off x="2061210" y="1226820"/>
                <a:ext cx="9193530" cy="4707890"/>
              </a:xfrm>
              <a:prstGeom prst="rect">
                <a:avLst/>
              </a:prstGeom>
              <a:blipFill rotWithShape="1">
                <a:blip r:embed="rId1"/>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2" cstate="print">
            <a:extLst>
              <a:ext uri="{BEBA8EAE-BF5A-486C-A8C5-ECC9F3942E4B}">
                <a14:imgProps xmlns:a14="http://schemas.microsoft.com/office/drawing/2010/main">
                  <a14:imgLayer r:embed="rId3">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pic>
        <p:nvPicPr>
          <p:cNvPr id="3" name="图片 2" descr="集创赛LOGO+不带字"/>
          <p:cNvPicPr>
            <a:picLocks noChangeAspect="1"/>
          </p:cNvPicPr>
          <p:nvPr/>
        </p:nvPicPr>
        <p:blipFill>
          <a:blip r:embed="rId4"/>
          <a:stretch>
            <a:fillRect/>
          </a:stretch>
        </p:blipFill>
        <p:spPr>
          <a:xfrm>
            <a:off x="0" y="0"/>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103753" y="2982389"/>
            <a:ext cx="4241084" cy="769441"/>
          </a:xfrm>
          <a:prstGeom prst="rect">
            <a:avLst/>
          </a:prstGeom>
        </p:spPr>
        <p:txBody>
          <a:bodyPr wrap="square">
            <a:spAutoFit/>
          </a:bodyPr>
          <a:lstStyle/>
          <a:p>
            <a:pPr algn="ctr">
              <a:defRPr/>
            </a:pPr>
            <a:r>
              <a:rPr lang="zh-CN" altLang="en-US" sz="4400" kern="100" dirty="0" smtClean="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rPr>
              <a:t>关键技术与难点</a:t>
            </a:r>
            <a:endParaRPr lang="zh-CN" altLang="en-US" sz="4400" kern="100" dirty="0" smtClean="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sp>
        <p:nvSpPr>
          <p:cNvPr id="8" name="文本框 7"/>
          <p:cNvSpPr txBox="1"/>
          <p:nvPr/>
        </p:nvSpPr>
        <p:spPr>
          <a:xfrm>
            <a:off x="4638675" y="3957320"/>
            <a:ext cx="3171825" cy="203009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增益自举型电路</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共模反馈电路</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主运算</a:t>
            </a:r>
            <a:r>
              <a:rPr lang="zh-CN" altLang="en-US" sz="2800" dirty="0" smtClean="0">
                <a:solidFill>
                  <a:schemeClr val="tx1"/>
                </a:solidFill>
                <a:latin typeface="方正兰亭细黑_GBK" panose="02000000000000000000" pitchFamily="2" charset="-122"/>
                <a:ea typeface="方正兰亭细黑_GBK" panose="02000000000000000000" pitchFamily="2" charset="-122"/>
              </a:rPr>
              <a:t>放大器</a:t>
            </a:r>
            <a:endParaRPr lang="zh-CN" altLang="en-US" sz="2800" dirty="0" smtClean="0">
              <a:solidFill>
                <a:schemeClr val="tx1"/>
              </a:solidFill>
              <a:latin typeface="方正兰亭细黑_GBK" panose="02000000000000000000" pitchFamily="2" charset="-122"/>
              <a:ea typeface="方正兰亭细黑_GBK" panose="02000000000000000000" pitchFamily="2" charset="-122"/>
            </a:endParaRPr>
          </a:p>
        </p:txBody>
      </p:sp>
      <p:cxnSp>
        <p:nvCxnSpPr>
          <p:cNvPr id="11" name="直接连接符 10"/>
          <p:cNvCxnSpPr/>
          <p:nvPr/>
        </p:nvCxnSpPr>
        <p:spPr>
          <a:xfrm>
            <a:off x="4100295" y="3854495"/>
            <a:ext cx="42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reeform 18"/>
          <p:cNvSpPr>
            <a:spLocks noChangeAspect="1" noEditPoints="1"/>
          </p:cNvSpPr>
          <p:nvPr/>
        </p:nvSpPr>
        <p:spPr bwMode="auto">
          <a:xfrm>
            <a:off x="5774690" y="1392555"/>
            <a:ext cx="899795" cy="107950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gradFill>
            <a:gsLst>
              <a:gs pos="0">
                <a:srgbClr val="FE4444"/>
              </a:gs>
              <a:gs pos="100000">
                <a:srgbClr val="832B2B"/>
              </a:gs>
            </a:gsLst>
            <a:lin ang="0" scaled="0"/>
          </a:gradFill>
          <a:ln>
            <a:noFill/>
          </a:ln>
        </p:spPr>
        <p:txBody>
          <a:bodyPr vert="horz" wrap="square" lIns="91440" tIns="45720" rIns="91440" bIns="45720" numCol="1" anchor="t" anchorCtr="0" compatLnSpc="1"/>
          <a:lstStyle/>
          <a:p>
            <a:endParaRPr lang="zh-CN" altLang="en-US" sz="2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par>
                                <p:cTn id="12" presetID="1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p:tgtEl>
                                          <p:spTgt spid="8"/>
                                        </p:tgtEl>
                                        <p:attrNameLst>
                                          <p:attrName>ppt_y</p:attrName>
                                        </p:attrNameLst>
                                      </p:cBhvr>
                                      <p:tavLst>
                                        <p:tav tm="0">
                                          <p:val>
                                            <p:strVal val="#ppt_y-#ppt_h*1.125000"/>
                                          </p:val>
                                        </p:tav>
                                        <p:tav tm="100000">
                                          <p:val>
                                            <p:strVal val="#ppt_y"/>
                                          </p:val>
                                        </p:tav>
                                      </p:tavLst>
                                    </p:anim>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43575" y="1512570"/>
            <a:ext cx="2907030" cy="636270"/>
          </a:xfrm>
          <a:prstGeom prst="rect">
            <a:avLst/>
          </a:prstGeom>
        </p:spPr>
      </p:pic>
      <p:sp>
        <p:nvSpPr>
          <p:cNvPr id="41" name="文本框 40"/>
          <p:cNvSpPr txBox="1"/>
          <p:nvPr/>
        </p:nvSpPr>
        <p:spPr>
          <a:xfrm>
            <a:off x="2210764" y="520172"/>
            <a:ext cx="3840480" cy="645160"/>
          </a:xfrm>
          <a:prstGeom prst="rect">
            <a:avLst/>
          </a:prstGeom>
          <a:noFill/>
        </p:spPr>
        <p:txBody>
          <a:bodyPr wrap="none" rtlCol="0">
            <a:spAutoFit/>
          </a:bodyPr>
          <a:lstStyle/>
          <a:p>
            <a:r>
              <a:rPr lang="en-US" altLang="zh-CN" sz="3600" b="0" dirty="0">
                <a:latin typeface="黑体" panose="02010609060101010101" charset="-122"/>
                <a:ea typeface="黑体" panose="02010609060101010101" charset="-122"/>
              </a:rPr>
              <a:t>1.</a:t>
            </a:r>
            <a:r>
              <a:rPr lang="zh-CN" altLang="en-US" sz="3600" b="0" dirty="0">
                <a:latin typeface="黑体" panose="02010609060101010101" charset="-122"/>
                <a:ea typeface="黑体" panose="02010609060101010101" charset="-122"/>
              </a:rPr>
              <a:t>增益自举型电路</a:t>
            </a:r>
            <a:endParaRPr lang="zh-CN" altLang="en-US" sz="3600" b="0" dirty="0">
              <a:latin typeface="黑体" panose="02010609060101010101" charset="-122"/>
              <a:ea typeface="黑体" panose="02010609060101010101" charset="-122"/>
            </a:endParaRPr>
          </a:p>
        </p:txBody>
      </p:sp>
      <p:sp>
        <p:nvSpPr>
          <p:cNvPr id="2" name="文本框 1"/>
          <p:cNvSpPr txBox="1"/>
          <p:nvPr/>
        </p:nvSpPr>
        <p:spPr>
          <a:xfrm>
            <a:off x="2310765" y="1642745"/>
            <a:ext cx="3979545" cy="460375"/>
          </a:xfrm>
          <a:prstGeom prst="rect">
            <a:avLst/>
          </a:prstGeom>
          <a:noFill/>
        </p:spPr>
        <p:txBody>
          <a:bodyPr wrap="square" rtlCol="0">
            <a:spAutoFit/>
          </a:bodyPr>
          <a:p>
            <a:r>
              <a:rPr lang="zh-CN" altLang="en-US" sz="2400"/>
              <a:t>增益提升技术</a:t>
            </a:r>
            <a:r>
              <a:rPr lang="en-US" altLang="zh-CN" sz="2400"/>
              <a:t>:</a:t>
            </a:r>
            <a:r>
              <a:rPr lang="zh-CN" altLang="en-US" sz="2400"/>
              <a:t>需满足</a:t>
            </a:r>
            <a:r>
              <a:rPr lang="zh-CN" altLang="en-US" sz="2400"/>
              <a:t>要求</a:t>
            </a:r>
            <a:endParaRPr lang="zh-CN" altLang="en-US" sz="2400"/>
          </a:p>
        </p:txBody>
      </p:sp>
      <p:graphicFrame>
        <p:nvGraphicFramePr>
          <p:cNvPr id="3" name="对象 -2147482620"/>
          <p:cNvGraphicFramePr>
            <a:graphicFrameLocks noChangeAspect="1"/>
          </p:cNvGraphicFramePr>
          <p:nvPr/>
        </p:nvGraphicFramePr>
        <p:xfrm>
          <a:off x="2310765" y="2431415"/>
          <a:ext cx="6146165" cy="3950970"/>
        </p:xfrm>
        <a:graphic>
          <a:graphicData uri="http://schemas.openxmlformats.org/presentationml/2006/ole">
            <mc:AlternateContent xmlns:mc="http://schemas.openxmlformats.org/markup-compatibility/2006">
              <mc:Choice xmlns:v="urn:schemas-microsoft-com:vml" Requires="v">
                <p:oleObj spid="_x0000_s3076" name="" r:id="rId2" imgW="4768850" imgH="3049905" progId="Visio.Drawing.15">
                  <p:embed/>
                </p:oleObj>
              </mc:Choice>
              <mc:Fallback>
                <p:oleObj name="" r:id="rId2" imgW="4768850" imgH="3049905" progId="Visio.Drawing.15">
                  <p:embed/>
                  <p:pic>
                    <p:nvPicPr>
                      <p:cNvPr id="0" name="图片 3075"/>
                      <p:cNvPicPr/>
                      <p:nvPr/>
                    </p:nvPicPr>
                    <p:blipFill>
                      <a:blip r:embed="rId3"/>
                      <a:stretch>
                        <a:fillRect/>
                      </a:stretch>
                    </p:blipFill>
                    <p:spPr>
                      <a:xfrm>
                        <a:off x="2310765" y="2431415"/>
                        <a:ext cx="6146165" cy="3950970"/>
                      </a:xfrm>
                      <a:prstGeom prst="rect">
                        <a:avLst/>
                      </a:prstGeom>
                      <a:noFill/>
                      <a:ln w="38100">
                        <a:noFill/>
                        <a:miter/>
                      </a:ln>
                    </p:spPr>
                  </p:pic>
                </p:oleObj>
              </mc:Fallback>
            </mc:AlternateContent>
          </a:graphicData>
        </a:graphic>
      </p:graphicFrame>
      <p:pic>
        <p:nvPicPr>
          <p:cNvPr id="4" name="图片 3"/>
          <p:cNvPicPr>
            <a:picLocks noChangeAspect="1"/>
          </p:cNvPicPr>
          <p:nvPr/>
        </p:nvPicPr>
        <p:blipFill>
          <a:blip r:embed="rId4" cstate="print">
            <a:extLst>
              <a:ext uri="{BEBA8EAE-BF5A-486C-A8C5-ECC9F3942E4B}">
                <a14:imgProps xmlns:a14="http://schemas.microsoft.com/office/drawing/2010/main">
                  <a14:imgLayer r:embed="rId5">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pic>
        <p:nvPicPr>
          <p:cNvPr id="6" name="图片 5" descr="集创赛LOGO+不带字"/>
          <p:cNvPicPr>
            <a:picLocks noChangeAspect="1"/>
          </p:cNvPicPr>
          <p:nvPr/>
        </p:nvPicPr>
        <p:blipFill>
          <a:blip r:embed="rId6"/>
          <a:stretch>
            <a:fillRect/>
          </a:stretch>
        </p:blipFill>
        <p:spPr>
          <a:xfrm>
            <a:off x="0" y="0"/>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619"/>
          <p:cNvGraphicFramePr>
            <a:graphicFrameLocks noChangeAspect="1"/>
          </p:cNvGraphicFramePr>
          <p:nvPr/>
        </p:nvGraphicFramePr>
        <p:xfrm>
          <a:off x="2226310" y="2305050"/>
          <a:ext cx="4582160" cy="3152775"/>
        </p:xfrm>
        <a:graphic>
          <a:graphicData uri="http://schemas.openxmlformats.org/presentationml/2006/ole">
            <mc:AlternateContent xmlns:mc="http://schemas.openxmlformats.org/markup-compatibility/2006">
              <mc:Choice xmlns:v="urn:schemas-microsoft-com:vml" Requires="v">
                <p:oleObj spid="_x0000_s3076" name="" r:id="rId1" imgW="3345180" imgH="2315210" progId="Visio.Drawing.15">
                  <p:embed/>
                </p:oleObj>
              </mc:Choice>
              <mc:Fallback>
                <p:oleObj name="" r:id="rId1" imgW="3345180" imgH="2315210" progId="Visio.Drawing.15">
                  <p:embed/>
                  <p:pic>
                    <p:nvPicPr>
                      <p:cNvPr id="0" name="图片 3075"/>
                      <p:cNvPicPr/>
                      <p:nvPr/>
                    </p:nvPicPr>
                    <p:blipFill>
                      <a:blip r:embed="rId2"/>
                      <a:stretch>
                        <a:fillRect/>
                      </a:stretch>
                    </p:blipFill>
                    <p:spPr>
                      <a:xfrm>
                        <a:off x="2226310" y="2305050"/>
                        <a:ext cx="4582160" cy="3152775"/>
                      </a:xfrm>
                      <a:prstGeom prst="rect">
                        <a:avLst/>
                      </a:prstGeom>
                      <a:noFill/>
                      <a:ln w="38100">
                        <a:noFill/>
                        <a:miter/>
                      </a:ln>
                    </p:spPr>
                  </p:pic>
                </p:oleObj>
              </mc:Fallback>
            </mc:AlternateContent>
          </a:graphicData>
        </a:graphic>
      </p:graphicFrame>
      <p:pic>
        <p:nvPicPr>
          <p:cNvPr id="5" name="图片 4"/>
          <p:cNvPicPr>
            <a:picLocks noChangeAspect="1"/>
          </p:cNvPicPr>
          <p:nvPr/>
        </p:nvPicPr>
        <p:blipFill>
          <a:blip r:embed="rId3" cstate="print">
            <a:extLst>
              <a:ext uri="{BEBA8EAE-BF5A-486C-A8C5-ECC9F3942E4B}">
                <a14:imgProps xmlns:a14="http://schemas.microsoft.com/office/drawing/2010/main">
                  <a14:imgLayer r:embed="rId4">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graphicFrame>
        <p:nvGraphicFramePr>
          <p:cNvPr id="6" name="对象 -2147482616"/>
          <p:cNvGraphicFramePr>
            <a:graphicFrameLocks noChangeAspect="1"/>
          </p:cNvGraphicFramePr>
          <p:nvPr/>
        </p:nvGraphicFramePr>
        <p:xfrm>
          <a:off x="7371080" y="1849120"/>
          <a:ext cx="3660775" cy="3522345"/>
        </p:xfrm>
        <a:graphic>
          <a:graphicData uri="http://schemas.openxmlformats.org/presentationml/2006/ole">
            <mc:AlternateContent xmlns:mc="http://schemas.openxmlformats.org/markup-compatibility/2006">
              <mc:Choice xmlns:v="urn:schemas-microsoft-com:vml" Requires="v">
                <p:oleObj spid="_x0000_s7" name="" r:id="rId5" imgW="4757420" imgH="4612640" progId="Visio.Drawing.15">
                  <p:embed/>
                </p:oleObj>
              </mc:Choice>
              <mc:Fallback>
                <p:oleObj name="" r:id="rId5" imgW="4757420" imgH="4612640" progId="Visio.Drawing.15">
                  <p:embed/>
                  <p:pic>
                    <p:nvPicPr>
                      <p:cNvPr id="0" name="图片 3075"/>
                      <p:cNvPicPr/>
                      <p:nvPr/>
                    </p:nvPicPr>
                    <p:blipFill>
                      <a:blip r:embed="rId6"/>
                      <a:stretch>
                        <a:fillRect/>
                      </a:stretch>
                    </p:blipFill>
                    <p:spPr>
                      <a:xfrm>
                        <a:off x="7371080" y="1849120"/>
                        <a:ext cx="3660775" cy="3522345"/>
                      </a:xfrm>
                      <a:prstGeom prst="rect">
                        <a:avLst/>
                      </a:prstGeom>
                      <a:noFill/>
                      <a:ln w="38100">
                        <a:noFill/>
                        <a:miter/>
                      </a:ln>
                    </p:spPr>
                  </p:pic>
                </p:oleObj>
              </mc:Fallback>
            </mc:AlternateContent>
          </a:graphicData>
        </a:graphic>
      </p:graphicFrame>
      <p:sp>
        <p:nvSpPr>
          <p:cNvPr id="101" name="文本框 100"/>
          <p:cNvSpPr txBox="1"/>
          <p:nvPr/>
        </p:nvSpPr>
        <p:spPr>
          <a:xfrm>
            <a:off x="7538085" y="5685155"/>
            <a:ext cx="3127375" cy="368300"/>
          </a:xfrm>
          <a:prstGeom prst="rect">
            <a:avLst/>
          </a:prstGeom>
          <a:noFill/>
          <a:ln w="9525">
            <a:noFill/>
          </a:ln>
        </p:spPr>
        <p:txBody>
          <a:bodyPr wrap="square">
            <a:spAutoFit/>
          </a:bodyPr>
          <a:p>
            <a:pPr indent="0"/>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NMOS</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输入管辅助运放</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集创赛LOGO+不带字"/>
          <p:cNvPicPr>
            <a:picLocks noChangeAspect="1"/>
          </p:cNvPicPr>
          <p:nvPr/>
        </p:nvPicPr>
        <p:blipFill>
          <a:blip r:embed="rId7"/>
          <a:stretch>
            <a:fillRect/>
          </a:stretch>
        </p:blipFill>
        <p:spPr>
          <a:xfrm>
            <a:off x="-75565" y="0"/>
            <a:ext cx="1852930" cy="1356360"/>
          </a:xfrm>
          <a:prstGeom prst="rect">
            <a:avLst/>
          </a:prstGeom>
          <a:solidFill>
            <a:schemeClr val="bg1"/>
          </a:solid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 name="图片 45"/>
          <p:cNvPicPr>
            <a:picLocks noChangeAspect="1"/>
          </p:cNvPicPr>
          <p:nvPr/>
        </p:nvPicPr>
        <p:blipFill>
          <a:blip r:embed="rId1"/>
          <a:srcRect t="9768"/>
          <a:stretch>
            <a:fillRect/>
          </a:stretch>
        </p:blipFill>
        <p:spPr>
          <a:xfrm>
            <a:off x="6899275" y="3388995"/>
            <a:ext cx="5274310" cy="2445385"/>
          </a:xfrm>
          <a:prstGeom prst="rect">
            <a:avLst/>
          </a:prstGeom>
          <a:ln>
            <a:noFill/>
          </a:ln>
        </p:spPr>
      </p:pic>
      <p:graphicFrame>
        <p:nvGraphicFramePr>
          <p:cNvPr id="10" name="对象 -2147482607"/>
          <p:cNvGraphicFramePr>
            <a:graphicFrameLocks noChangeAspect="1"/>
          </p:cNvGraphicFramePr>
          <p:nvPr/>
        </p:nvGraphicFramePr>
        <p:xfrm>
          <a:off x="1550035" y="1250315"/>
          <a:ext cx="5133340" cy="2850515"/>
        </p:xfrm>
        <a:graphic>
          <a:graphicData uri="http://schemas.openxmlformats.org/presentationml/2006/ole">
            <mc:AlternateContent xmlns:mc="http://schemas.openxmlformats.org/markup-compatibility/2006">
              <mc:Choice xmlns:v="urn:schemas-microsoft-com:vml" Requires="v">
                <p:oleObj spid="_x0000_s11" name="" r:id="rId2" imgW="5451475" imgH="2893695" progId="Visio.Drawing.15">
                  <p:embed/>
                </p:oleObj>
              </mc:Choice>
              <mc:Fallback>
                <p:oleObj name="" r:id="rId2" imgW="5451475" imgH="2893695" progId="Visio.Drawing.15">
                  <p:embed/>
                  <p:pic>
                    <p:nvPicPr>
                      <p:cNvPr id="0" name="图片 3075"/>
                      <p:cNvPicPr/>
                      <p:nvPr/>
                    </p:nvPicPr>
                    <p:blipFill>
                      <a:blip r:embed="rId3"/>
                      <a:stretch>
                        <a:fillRect/>
                      </a:stretch>
                    </p:blipFill>
                    <p:spPr>
                      <a:xfrm>
                        <a:off x="1550035" y="1250315"/>
                        <a:ext cx="5133340" cy="2850515"/>
                      </a:xfrm>
                      <a:prstGeom prst="rect">
                        <a:avLst/>
                      </a:prstGeom>
                      <a:noFill/>
                      <a:ln w="38100">
                        <a:noFill/>
                        <a:miter/>
                      </a:ln>
                    </p:spPr>
                  </p:pic>
                </p:oleObj>
              </mc:Fallback>
            </mc:AlternateContent>
          </a:graphicData>
        </a:graphic>
      </p:graphicFrame>
      <p:sp>
        <p:nvSpPr>
          <p:cNvPr id="12" name="文本框 11"/>
          <p:cNvSpPr txBox="1"/>
          <p:nvPr/>
        </p:nvSpPr>
        <p:spPr>
          <a:xfrm>
            <a:off x="2499360" y="4857750"/>
            <a:ext cx="3383280" cy="368300"/>
          </a:xfrm>
          <a:prstGeom prst="rect">
            <a:avLst/>
          </a:prstGeom>
          <a:noFill/>
        </p:spPr>
        <p:txBody>
          <a:bodyPr wrap="none" rtlCol="0" anchor="t">
            <a:spAutoFit/>
          </a:bodyPr>
          <a:p>
            <a:r>
              <a:rPr lang="zh-CN">
                <a:solidFill>
                  <a:srgbClr val="000000"/>
                </a:solidFill>
                <a:latin typeface="微软雅黑" panose="020B0503020204020204" pitchFamily="34" charset="-122"/>
                <a:ea typeface="微软雅黑" panose="020B0503020204020204" pitchFamily="34" charset="-122"/>
                <a:sym typeface="+mn-ea"/>
              </a:rPr>
              <a:t>低频增益、相位裕度的测试电路</a:t>
            </a:r>
            <a:endParaRPr lang="zh-CN" altLang="en-US"/>
          </a:p>
        </p:txBody>
      </p:sp>
      <p:pic>
        <p:nvPicPr>
          <p:cNvPr id="4" name="图片 3"/>
          <p:cNvPicPr>
            <a:picLocks noChangeAspect="1"/>
          </p:cNvPicPr>
          <p:nvPr/>
        </p:nvPicPr>
        <p:blipFill>
          <a:blip r:embed="rId4" cstate="print">
            <a:extLst>
              <a:ext uri="{BEBA8EAE-BF5A-486C-A8C5-ECC9F3942E4B}">
                <a14:imgProps xmlns:a14="http://schemas.microsoft.com/office/drawing/2010/main">
                  <a14:imgLayer r:embed="rId5">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pic>
        <p:nvPicPr>
          <p:cNvPr id="44" name="图片 44"/>
          <p:cNvPicPr>
            <a:picLocks noChangeAspect="1"/>
          </p:cNvPicPr>
          <p:nvPr/>
        </p:nvPicPr>
        <p:blipFill>
          <a:blip r:embed="rId6"/>
          <a:srcRect t="11950"/>
          <a:stretch>
            <a:fillRect/>
          </a:stretch>
        </p:blipFill>
        <p:spPr>
          <a:xfrm>
            <a:off x="6899275" y="704850"/>
            <a:ext cx="5144770" cy="2421255"/>
          </a:xfrm>
          <a:prstGeom prst="rect">
            <a:avLst/>
          </a:prstGeom>
          <a:ln>
            <a:noFill/>
          </a:ln>
        </p:spPr>
      </p:pic>
      <p:sp>
        <p:nvSpPr>
          <p:cNvPr id="5" name="文本框 4"/>
          <p:cNvSpPr txBox="1"/>
          <p:nvPr/>
        </p:nvSpPr>
        <p:spPr>
          <a:xfrm>
            <a:off x="2680335" y="483870"/>
            <a:ext cx="1605280" cy="521970"/>
          </a:xfrm>
          <a:prstGeom prst="rect">
            <a:avLst/>
          </a:prstGeom>
          <a:noFill/>
        </p:spPr>
        <p:txBody>
          <a:bodyPr wrap="none" rtlCol="0">
            <a:spAutoFit/>
          </a:bodyPr>
          <a:p>
            <a:r>
              <a:rPr lang="zh-CN" altLang="en-US" sz="2800"/>
              <a:t>仿真分析</a:t>
            </a:r>
            <a:endParaRPr lang="zh-CN" altLang="en-US" sz="2800"/>
          </a:p>
        </p:txBody>
      </p:sp>
      <p:pic>
        <p:nvPicPr>
          <p:cNvPr id="3" name="图片 2" descr="集创赛LOGO+不带字"/>
          <p:cNvPicPr>
            <a:picLocks noChangeAspect="1"/>
          </p:cNvPicPr>
          <p:nvPr/>
        </p:nvPicPr>
        <p:blipFill>
          <a:blip r:embed="rId7"/>
          <a:stretch>
            <a:fillRect/>
          </a:stretch>
        </p:blipFill>
        <p:spPr>
          <a:xfrm>
            <a:off x="-75565" y="0"/>
            <a:ext cx="1852930" cy="1356360"/>
          </a:xfrm>
          <a:prstGeom prst="rect">
            <a:avLst/>
          </a:prstGeom>
          <a:solidFill>
            <a:schemeClr val="bg1"/>
          </a:solid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 name="文本框 106"/>
          <p:cNvSpPr txBox="1"/>
          <p:nvPr/>
        </p:nvSpPr>
        <p:spPr>
          <a:xfrm>
            <a:off x="1873885" y="1467485"/>
            <a:ext cx="9413875" cy="3476625"/>
          </a:xfrm>
          <a:prstGeom prst="rect">
            <a:avLst/>
          </a:prstGeom>
          <a:noFill/>
          <a:ln w="9525">
            <a:noFill/>
          </a:ln>
        </p:spPr>
        <p:txBody>
          <a:bodyPr wrap="square">
            <a:spAutoFit/>
          </a:bodyPr>
          <a:p>
            <a:pPr indent="0"/>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当</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NMOS</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差分输入管</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M6</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M7</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M8</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M9</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L</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值变小时</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，低频增益变低，</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GBW</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变大，相位稳定裕度变大；</a:t>
            </a:r>
            <a:endPar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增加输入管的</a:t>
            </a:r>
            <a:r>
              <a:rPr 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W/L</a:t>
            </a: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，可以提升其跨导，低频增益可以提高</a:t>
            </a:r>
            <a:r>
              <a:rPr 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1-3dB</a:t>
            </a: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GBW</a:t>
            </a: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稍微提高一点点，相位无变化；</a:t>
            </a:r>
            <a:endPar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增加辅助放大器的静态电流后，GBW有了显著的提升；</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对称OTA的主极点频率和GBW与片外电容有关：片外电容的值越大，GBW越小，主极点频率越小。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cstate="print">
            <a:extLst>
              <a:ext uri="{BEBA8EAE-BF5A-486C-A8C5-ECC9F3942E4B}">
                <a14:imgProps xmlns:a14="http://schemas.microsoft.com/office/drawing/2010/main">
                  <a14:imgLayer r:embed="rId2">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sp>
        <p:nvSpPr>
          <p:cNvPr id="3" name="文本框 2"/>
          <p:cNvSpPr txBox="1"/>
          <p:nvPr/>
        </p:nvSpPr>
        <p:spPr>
          <a:xfrm>
            <a:off x="2391410" y="421005"/>
            <a:ext cx="3383280" cy="521970"/>
          </a:xfrm>
          <a:prstGeom prst="rect">
            <a:avLst/>
          </a:prstGeom>
          <a:noFill/>
        </p:spPr>
        <p:txBody>
          <a:bodyPr wrap="none" rtlCol="0">
            <a:spAutoFit/>
          </a:bodyPr>
          <a:p>
            <a:r>
              <a:rPr lang="zh-CN" altLang="en-US" sz="2800"/>
              <a:t>辅助放大器设计结论</a:t>
            </a:r>
            <a:endParaRPr lang="zh-CN" altLang="en-US" sz="2800"/>
          </a:p>
        </p:txBody>
      </p:sp>
      <p:pic>
        <p:nvPicPr>
          <p:cNvPr id="4" name="图片 3" descr="集创赛LOGO+不带字"/>
          <p:cNvPicPr>
            <a:picLocks noChangeAspect="1"/>
          </p:cNvPicPr>
          <p:nvPr/>
        </p:nvPicPr>
        <p:blipFill>
          <a:blip r:embed="rId3"/>
          <a:stretch>
            <a:fillRect/>
          </a:stretch>
        </p:blipFill>
        <p:spPr>
          <a:xfrm>
            <a:off x="0" y="0"/>
            <a:ext cx="1852930" cy="1356360"/>
          </a:xfrm>
          <a:prstGeom prst="rect">
            <a:avLst/>
          </a:prstGeom>
          <a:solidFill>
            <a:schemeClr val="bg1"/>
          </a:solid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613"/>
          <p:cNvGraphicFramePr>
            <a:graphicFrameLocks noChangeAspect="1"/>
          </p:cNvGraphicFramePr>
          <p:nvPr/>
        </p:nvGraphicFramePr>
        <p:xfrm>
          <a:off x="2230755" y="1975485"/>
          <a:ext cx="3449955" cy="3546475"/>
        </p:xfrm>
        <a:graphic>
          <a:graphicData uri="http://schemas.openxmlformats.org/presentationml/2006/ole">
            <mc:AlternateContent xmlns:mc="http://schemas.openxmlformats.org/markup-compatibility/2006">
              <mc:Choice xmlns:v="urn:schemas-microsoft-com:vml" Requires="v">
                <p:oleObj spid="_x0000_s3076" name="" r:id="rId1" imgW="3229610" imgH="3304540" progId="Visio.Drawing.15">
                  <p:embed/>
                </p:oleObj>
              </mc:Choice>
              <mc:Fallback>
                <p:oleObj name="" r:id="rId1" imgW="3229610" imgH="3304540" progId="Visio.Drawing.15">
                  <p:embed/>
                  <p:pic>
                    <p:nvPicPr>
                      <p:cNvPr id="0" name="图片 3075"/>
                      <p:cNvPicPr/>
                      <p:nvPr/>
                    </p:nvPicPr>
                    <p:blipFill>
                      <a:blip r:embed="rId2"/>
                      <a:stretch>
                        <a:fillRect/>
                      </a:stretch>
                    </p:blipFill>
                    <p:spPr>
                      <a:xfrm>
                        <a:off x="2230755" y="1975485"/>
                        <a:ext cx="3449955" cy="3546475"/>
                      </a:xfrm>
                      <a:prstGeom prst="rect">
                        <a:avLst/>
                      </a:prstGeom>
                      <a:noFill/>
                      <a:ln w="38100">
                        <a:noFill/>
                        <a:miter/>
                      </a:ln>
                    </p:spPr>
                  </p:pic>
                </p:oleObj>
              </mc:Fallback>
            </mc:AlternateContent>
          </a:graphicData>
        </a:graphic>
      </p:graphicFrame>
      <p:sp>
        <p:nvSpPr>
          <p:cNvPr id="101" name="文本框 100"/>
          <p:cNvSpPr txBox="1"/>
          <p:nvPr/>
        </p:nvSpPr>
        <p:spPr>
          <a:xfrm>
            <a:off x="2769235" y="5669915"/>
            <a:ext cx="5080000" cy="368300"/>
          </a:xfrm>
          <a:prstGeom prst="rect">
            <a:avLst/>
          </a:prstGeom>
          <a:noFill/>
          <a:ln w="9525">
            <a:noFill/>
          </a:ln>
        </p:spPr>
        <p:txBody>
          <a:bodyPr>
            <a:spAutoFit/>
          </a:bodyPr>
          <a:p>
            <a:pPr indent="0"/>
            <a:r>
              <a:rPr lang="zh-CN" b="0">
                <a:latin typeface="+mn-ea"/>
              </a:rPr>
              <a:t>未</a:t>
            </a:r>
            <a:r>
              <a:rPr lang="zh-CN" b="0">
                <a:latin typeface="+mn-ea"/>
              </a:rPr>
              <a:t>带共模反馈电路</a:t>
            </a:r>
            <a:endParaRPr lang="zh-CN" altLang="en-US">
              <a:latin typeface="+mn-ea"/>
            </a:endParaRPr>
          </a:p>
        </p:txBody>
      </p:sp>
      <p:graphicFrame>
        <p:nvGraphicFramePr>
          <p:cNvPr id="3" name="对象 -2147482612"/>
          <p:cNvGraphicFramePr>
            <a:graphicFrameLocks noChangeAspect="1"/>
          </p:cNvGraphicFramePr>
          <p:nvPr/>
        </p:nvGraphicFramePr>
        <p:xfrm>
          <a:off x="6107430" y="2275840"/>
          <a:ext cx="5269865" cy="2787015"/>
        </p:xfrm>
        <a:graphic>
          <a:graphicData uri="http://schemas.openxmlformats.org/presentationml/2006/ole">
            <mc:AlternateContent xmlns:mc="http://schemas.openxmlformats.org/markup-compatibility/2006">
              <mc:Choice xmlns:v="urn:schemas-microsoft-com:vml" Requires="v">
                <p:oleObj spid="_x0000_s4" name="" r:id="rId3" imgW="3512820" imgH="1713230" progId="Visio.Drawing.15">
                  <p:embed/>
                </p:oleObj>
              </mc:Choice>
              <mc:Fallback>
                <p:oleObj name="" r:id="rId3" imgW="3512820" imgH="1713230" progId="Visio.Drawing.15">
                  <p:embed/>
                  <p:pic>
                    <p:nvPicPr>
                      <p:cNvPr id="0" name="图片 1"/>
                      <p:cNvPicPr/>
                      <p:nvPr/>
                    </p:nvPicPr>
                    <p:blipFill>
                      <a:blip r:embed="rId4"/>
                      <a:stretch>
                        <a:fillRect/>
                      </a:stretch>
                    </p:blipFill>
                    <p:spPr>
                      <a:xfrm>
                        <a:off x="6107430" y="2275840"/>
                        <a:ext cx="5269865" cy="2787015"/>
                      </a:xfrm>
                      <a:prstGeom prst="rect">
                        <a:avLst/>
                      </a:prstGeom>
                      <a:noFill/>
                      <a:ln w="38100">
                        <a:noFill/>
                        <a:miter/>
                      </a:ln>
                    </p:spPr>
                  </p:pic>
                </p:oleObj>
              </mc:Fallback>
            </mc:AlternateContent>
          </a:graphicData>
        </a:graphic>
      </p:graphicFrame>
      <p:sp>
        <p:nvSpPr>
          <p:cNvPr id="5" name="文本框 4"/>
          <p:cNvSpPr txBox="1"/>
          <p:nvPr/>
        </p:nvSpPr>
        <p:spPr>
          <a:xfrm>
            <a:off x="7052310" y="5669915"/>
            <a:ext cx="5080000" cy="368300"/>
          </a:xfrm>
          <a:prstGeom prst="rect">
            <a:avLst/>
          </a:prstGeom>
          <a:noFill/>
          <a:ln w="9525">
            <a:noFill/>
          </a:ln>
        </p:spPr>
        <p:txBody>
          <a:bodyPr>
            <a:spAutoFit/>
          </a:bodyPr>
          <a:p>
            <a:pPr indent="0"/>
            <a:r>
              <a:rPr lang="zh-CN" b="0">
                <a:latin typeface="+mn-ea"/>
              </a:rPr>
              <a:t>带共模反馈的完整全差分</a:t>
            </a:r>
            <a:endParaRPr lang="zh-CN" altLang="en-US">
              <a:latin typeface="+mn-ea"/>
            </a:endParaRPr>
          </a:p>
        </p:txBody>
      </p:sp>
      <p:pic>
        <p:nvPicPr>
          <p:cNvPr id="6" name="图片 5"/>
          <p:cNvPicPr>
            <a:picLocks noChangeAspect="1"/>
          </p:cNvPicPr>
          <p:nvPr/>
        </p:nvPicPr>
        <p:blipFill>
          <a:blip r:embed="rId5" cstate="print">
            <a:extLst>
              <a:ext uri="{BEBA8EAE-BF5A-486C-A8C5-ECC9F3942E4B}">
                <a14:imgProps xmlns:a14="http://schemas.microsoft.com/office/drawing/2010/main">
                  <a14:imgLayer r:embed="rId6">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sp>
        <p:nvSpPr>
          <p:cNvPr id="7" name="文本框 6"/>
          <p:cNvSpPr txBox="1"/>
          <p:nvPr/>
        </p:nvSpPr>
        <p:spPr>
          <a:xfrm>
            <a:off x="2534285" y="497205"/>
            <a:ext cx="4909820" cy="583565"/>
          </a:xfrm>
          <a:prstGeom prst="rect">
            <a:avLst/>
          </a:prstGeom>
          <a:noFill/>
        </p:spPr>
        <p:txBody>
          <a:bodyPr wrap="none" rtlCol="0">
            <a:spAutoFit/>
          </a:bodyPr>
          <a:p>
            <a:r>
              <a:rPr lang="en-US" altLang="zh-CN" sz="3200">
                <a:latin typeface="+mn-ea"/>
                <a:cs typeface="+mn-ea"/>
              </a:rPr>
              <a:t>2.</a:t>
            </a:r>
            <a:r>
              <a:rPr lang="zh-CN" altLang="en-US" sz="3200">
                <a:latin typeface="+mn-ea"/>
                <a:cs typeface="+mn-ea"/>
              </a:rPr>
              <a:t>共模反馈电路（</a:t>
            </a:r>
            <a:r>
              <a:rPr lang="en-US" altLang="zh-CN" sz="3200">
                <a:latin typeface="+mn-ea"/>
                <a:cs typeface="+mn-ea"/>
              </a:rPr>
              <a:t>CMFB</a:t>
            </a:r>
            <a:r>
              <a:rPr lang="zh-CN" altLang="en-US" sz="3200">
                <a:latin typeface="+mn-ea"/>
                <a:cs typeface="+mn-ea"/>
              </a:rPr>
              <a:t>）</a:t>
            </a:r>
            <a:endParaRPr lang="zh-CN" altLang="en-US" sz="3200">
              <a:latin typeface="+mn-ea"/>
              <a:cs typeface="+mn-ea"/>
            </a:endParaRPr>
          </a:p>
        </p:txBody>
      </p:sp>
      <p:pic>
        <p:nvPicPr>
          <p:cNvPr id="8" name="图片 7" descr="集创赛LOGO+不带字"/>
          <p:cNvPicPr>
            <a:picLocks noChangeAspect="1"/>
          </p:cNvPicPr>
          <p:nvPr/>
        </p:nvPicPr>
        <p:blipFill>
          <a:blip r:embed="rId7"/>
          <a:stretch>
            <a:fillRect/>
          </a:stretch>
        </p:blipFill>
        <p:spPr>
          <a:xfrm>
            <a:off x="-79375" y="6985"/>
            <a:ext cx="1852930" cy="1356360"/>
          </a:xfrm>
          <a:prstGeom prst="rect">
            <a:avLst/>
          </a:prstGeom>
          <a:solidFill>
            <a:schemeClr val="bg1"/>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611"/>
          <p:cNvGraphicFramePr>
            <a:graphicFrameLocks noChangeAspect="1"/>
          </p:cNvGraphicFramePr>
          <p:nvPr/>
        </p:nvGraphicFramePr>
        <p:xfrm>
          <a:off x="2059305" y="1473835"/>
          <a:ext cx="7147560" cy="4805045"/>
        </p:xfrm>
        <a:graphic>
          <a:graphicData uri="http://schemas.openxmlformats.org/presentationml/2006/ole">
            <mc:AlternateContent xmlns:mc="http://schemas.openxmlformats.org/markup-compatibility/2006">
              <mc:Choice xmlns:v="urn:schemas-microsoft-com:vml" Requires="v">
                <p:oleObj spid="_x0000_s3076" name="" r:id="rId1" imgW="6597650" imgH="4421505" progId="Visio.Drawing.15">
                  <p:embed/>
                </p:oleObj>
              </mc:Choice>
              <mc:Fallback>
                <p:oleObj name="" r:id="rId1" imgW="6597650" imgH="4421505" progId="Visio.Drawing.15">
                  <p:embed/>
                  <p:pic>
                    <p:nvPicPr>
                      <p:cNvPr id="0" name="图片 3075"/>
                      <p:cNvPicPr/>
                      <p:nvPr/>
                    </p:nvPicPr>
                    <p:blipFill>
                      <a:blip r:embed="rId2"/>
                      <a:stretch>
                        <a:fillRect/>
                      </a:stretch>
                    </p:blipFill>
                    <p:spPr>
                      <a:xfrm>
                        <a:off x="2059305" y="1473835"/>
                        <a:ext cx="7147560" cy="4805045"/>
                      </a:xfrm>
                      <a:prstGeom prst="rect">
                        <a:avLst/>
                      </a:prstGeom>
                      <a:noFill/>
                      <a:ln w="38100">
                        <a:noFill/>
                        <a:miter/>
                      </a:ln>
                    </p:spPr>
                  </p:pic>
                </p:oleObj>
              </mc:Fallback>
            </mc:AlternateContent>
          </a:graphicData>
        </a:graphic>
      </p:graphicFrame>
      <p:sp>
        <p:nvSpPr>
          <p:cNvPr id="7" name="文本框 6"/>
          <p:cNvSpPr txBox="1"/>
          <p:nvPr/>
        </p:nvSpPr>
        <p:spPr>
          <a:xfrm>
            <a:off x="2534285" y="497205"/>
            <a:ext cx="4246880" cy="583565"/>
          </a:xfrm>
          <a:prstGeom prst="rect">
            <a:avLst/>
          </a:prstGeom>
          <a:noFill/>
        </p:spPr>
        <p:txBody>
          <a:bodyPr wrap="none" rtlCol="0">
            <a:spAutoFit/>
          </a:bodyPr>
          <a:p>
            <a:r>
              <a:rPr lang="zh-CN" altLang="en-US" sz="3200">
                <a:latin typeface="+mn-ea"/>
                <a:cs typeface="+mn-ea"/>
              </a:rPr>
              <a:t>开关电容共模反馈电路</a:t>
            </a:r>
            <a:endParaRPr lang="zh-CN" altLang="en-US"/>
          </a:p>
        </p:txBody>
      </p:sp>
      <p:pic>
        <p:nvPicPr>
          <p:cNvPr id="4" name="图片 3"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5" name="组合 34"/>
          <p:cNvGrpSpPr/>
          <p:nvPr/>
        </p:nvGrpSpPr>
        <p:grpSpPr>
          <a:xfrm>
            <a:off x="793221" y="2806467"/>
            <a:ext cx="1392667" cy="1392667"/>
            <a:chOff x="793221" y="2806467"/>
            <a:chExt cx="1392667" cy="1392667"/>
          </a:xfrm>
        </p:grpSpPr>
        <p:sp>
          <p:nvSpPr>
            <p:cNvPr id="3" name="椭圆 2"/>
            <p:cNvSpPr/>
            <p:nvPr/>
          </p:nvSpPr>
          <p:spPr>
            <a:xfrm>
              <a:off x="793221"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4" name="Freeform 11"/>
            <p:cNvSpPr/>
            <p:nvPr/>
          </p:nvSpPr>
          <p:spPr bwMode="auto">
            <a:xfrm>
              <a:off x="917400" y="3225086"/>
              <a:ext cx="1144307" cy="630491"/>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vert="horz" wrap="square" lIns="91440" tIns="45720" rIns="91440" bIns="45720" numCol="1" anchor="t" anchorCtr="0" compatLnSpc="1"/>
            <a:lstStyle/>
            <a:p>
              <a:endParaRPr lang="zh-CN" altLang="en-US" sz="2400">
                <a:solidFill>
                  <a:sysClr val="windowText" lastClr="000000"/>
                </a:solidFill>
              </a:endParaRPr>
            </a:p>
          </p:txBody>
        </p:sp>
      </p:grpSp>
      <p:grpSp>
        <p:nvGrpSpPr>
          <p:cNvPr id="36" name="组合 35"/>
          <p:cNvGrpSpPr/>
          <p:nvPr/>
        </p:nvGrpSpPr>
        <p:grpSpPr>
          <a:xfrm>
            <a:off x="3053956" y="2806467"/>
            <a:ext cx="1392667" cy="1392667"/>
            <a:chOff x="3053956" y="2806467"/>
            <a:chExt cx="1392667" cy="1392667"/>
          </a:xfrm>
        </p:grpSpPr>
        <p:sp>
          <p:nvSpPr>
            <p:cNvPr id="6" name="椭圆 5"/>
            <p:cNvSpPr/>
            <p:nvPr/>
          </p:nvSpPr>
          <p:spPr>
            <a:xfrm>
              <a:off x="3053956"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7" name="Freeform 7"/>
            <p:cNvSpPr>
              <a:spLocks noEditPoints="1"/>
            </p:cNvSpPr>
            <p:nvPr/>
          </p:nvSpPr>
          <p:spPr bwMode="auto">
            <a:xfrm>
              <a:off x="3276000" y="3136654"/>
              <a:ext cx="926224" cy="759021"/>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lstStyle/>
            <a:p>
              <a:endParaRPr lang="zh-CN" altLang="en-US" sz="2400"/>
            </a:p>
          </p:txBody>
        </p:sp>
      </p:grpSp>
      <p:grpSp>
        <p:nvGrpSpPr>
          <p:cNvPr id="37" name="组合 36"/>
          <p:cNvGrpSpPr/>
          <p:nvPr/>
        </p:nvGrpSpPr>
        <p:grpSpPr>
          <a:xfrm>
            <a:off x="5314692" y="2806467"/>
            <a:ext cx="1392667" cy="1392667"/>
            <a:chOff x="5314692" y="2806467"/>
            <a:chExt cx="1392667" cy="1392667"/>
          </a:xfrm>
        </p:grpSpPr>
        <p:sp>
          <p:nvSpPr>
            <p:cNvPr id="9" name="椭圆 8"/>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10"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91440" tIns="45720" rIns="91440" bIns="45720" numCol="1" anchor="t" anchorCtr="0" compatLnSpc="1"/>
            <a:lstStyle/>
            <a:p>
              <a:endParaRPr lang="zh-CN" altLang="en-US" sz="2400"/>
            </a:p>
          </p:txBody>
        </p:sp>
      </p:grpSp>
      <p:grpSp>
        <p:nvGrpSpPr>
          <p:cNvPr id="38" name="组合 37"/>
          <p:cNvGrpSpPr/>
          <p:nvPr/>
        </p:nvGrpSpPr>
        <p:grpSpPr>
          <a:xfrm>
            <a:off x="7575429" y="2806467"/>
            <a:ext cx="1392667" cy="1392667"/>
            <a:chOff x="7575429" y="2806467"/>
            <a:chExt cx="1392667" cy="1392667"/>
          </a:xfrm>
        </p:grpSpPr>
        <p:sp>
          <p:nvSpPr>
            <p:cNvPr id="12" name="椭圆 11"/>
            <p:cNvSpPr/>
            <p:nvPr/>
          </p:nvSpPr>
          <p:spPr>
            <a:xfrm>
              <a:off x="7575429"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grpSp>
          <p:nvGrpSpPr>
            <p:cNvPr id="13" name="组合 12"/>
            <p:cNvGrpSpPr/>
            <p:nvPr/>
          </p:nvGrpSpPr>
          <p:grpSpPr>
            <a:xfrm>
              <a:off x="7809898" y="3166582"/>
              <a:ext cx="923728" cy="628214"/>
              <a:chOff x="3897313" y="2016126"/>
              <a:chExt cx="749300" cy="509588"/>
            </a:xfrm>
            <a:solidFill>
              <a:schemeClr val="bg1"/>
            </a:solidFill>
          </p:grpSpPr>
          <p:sp>
            <p:nvSpPr>
              <p:cNvPr id="14"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5"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6"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7"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8"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19"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0"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1"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2"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3"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vert="horz" wrap="square" lIns="91440" tIns="45720" rIns="91440" bIns="45720" numCol="1" anchor="t" anchorCtr="0" compatLnSpc="1"/>
              <a:lstStyle/>
              <a:p>
                <a:endParaRPr lang="zh-CN" altLang="en-US" sz="2400"/>
              </a:p>
            </p:txBody>
          </p:sp>
          <p:sp>
            <p:nvSpPr>
              <p:cNvPr id="24"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vert="horz" wrap="square" lIns="91440" tIns="45720" rIns="91440" bIns="45720" numCol="1" anchor="t" anchorCtr="0" compatLnSpc="1"/>
              <a:lstStyle/>
              <a:p>
                <a:endParaRPr lang="zh-CN" altLang="en-US" sz="2400"/>
              </a:p>
            </p:txBody>
          </p:sp>
        </p:grpSp>
      </p:grpSp>
      <p:grpSp>
        <p:nvGrpSpPr>
          <p:cNvPr id="39" name="组合 38"/>
          <p:cNvGrpSpPr/>
          <p:nvPr/>
        </p:nvGrpSpPr>
        <p:grpSpPr>
          <a:xfrm>
            <a:off x="9836165" y="2806467"/>
            <a:ext cx="1392667" cy="1392667"/>
            <a:chOff x="9836165" y="2806467"/>
            <a:chExt cx="1392667" cy="1392667"/>
          </a:xfrm>
        </p:grpSpPr>
        <p:sp>
          <p:nvSpPr>
            <p:cNvPr id="26" name="椭圆 25"/>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ysClr val="windowText" lastClr="000000"/>
                </a:solidFill>
              </a:endParaRPr>
            </a:p>
          </p:txBody>
        </p:sp>
        <p:sp>
          <p:nvSpPr>
            <p:cNvPr id="27" name="Freeform 5"/>
            <p:cNvSpPr>
              <a:spLocks noEditPoints="1"/>
            </p:cNvSpPr>
            <p:nvPr/>
          </p:nvSpPr>
          <p:spPr bwMode="auto">
            <a:xfrm>
              <a:off x="10301566" y="3055053"/>
              <a:ext cx="548460" cy="811071"/>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vert="horz" wrap="square" lIns="91440" tIns="45720" rIns="91440" bIns="45720" numCol="1" anchor="t" anchorCtr="0" compatLnSpc="1"/>
            <a:lstStyle/>
            <a:p>
              <a:endParaRPr lang="zh-CN" altLang="en-US" sz="2400"/>
            </a:p>
          </p:txBody>
        </p:sp>
      </p:grpSp>
      <p:sp>
        <p:nvSpPr>
          <p:cNvPr id="28" name="矩形 27"/>
          <p:cNvSpPr/>
          <p:nvPr/>
        </p:nvSpPr>
        <p:spPr>
          <a:xfrm>
            <a:off x="997053" y="4542692"/>
            <a:ext cx="800219" cy="46166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绪论</a:t>
            </a:r>
            <a:endParaRPr lang="zh-CN" altLang="zh-CN"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p:cNvSpPr/>
          <p:nvPr/>
        </p:nvSpPr>
        <p:spPr>
          <a:xfrm>
            <a:off x="2581434" y="2034130"/>
            <a:ext cx="2316480" cy="46037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研究方法与</a:t>
            </a: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思路</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p:cNvSpPr/>
          <p:nvPr/>
        </p:nvSpPr>
        <p:spPr>
          <a:xfrm>
            <a:off x="4805450" y="4544101"/>
            <a:ext cx="2316480" cy="46037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关键技术与</a:t>
            </a: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难点</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p:cNvSpPr/>
          <p:nvPr/>
        </p:nvSpPr>
        <p:spPr>
          <a:xfrm>
            <a:off x="7575315" y="2144427"/>
            <a:ext cx="1402080" cy="460375"/>
          </a:xfrm>
          <a:prstGeom prst="rect">
            <a:avLst/>
          </a:prstGeom>
        </p:spPr>
        <p:txBody>
          <a:bodyPr wrap="none">
            <a:spAutoFit/>
          </a:bodyPr>
          <a:lstStyle/>
          <a:p>
            <a:pPr>
              <a:defRPr/>
            </a:pP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结果</a:t>
            </a:r>
            <a:endParaRPr lang="zh-CN" altLang="en-US"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10163878" y="4457244"/>
            <a:ext cx="792480" cy="460375"/>
          </a:xfrm>
          <a:prstGeom prst="rect">
            <a:avLst/>
          </a:prstGeom>
        </p:spPr>
        <p:txBody>
          <a:bodyPr wrap="none">
            <a:spAutoFit/>
          </a:bodyPr>
          <a:lstStyle/>
          <a:p>
            <a:pPr>
              <a:defRPr/>
            </a:pPr>
            <a:r>
              <a:rPr lang="zh-CN" altLang="en-US" sz="24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24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文本框 1"/>
          <p:cNvSpPr txBox="1">
            <a:spLocks noChangeArrowheads="1"/>
          </p:cNvSpPr>
          <p:nvPr/>
        </p:nvSpPr>
        <p:spPr bwMode="auto">
          <a:xfrm>
            <a:off x="234049" y="331824"/>
            <a:ext cx="3655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200" dirty="0">
                <a:solidFill>
                  <a:schemeClr val="tx1">
                    <a:lumMod val="85000"/>
                    <a:lumOff val="15000"/>
                  </a:schemeClr>
                </a:solidFill>
                <a:latin typeface="+mn-lt"/>
              </a:rPr>
              <a:t>目录 </a:t>
            </a:r>
            <a:r>
              <a:rPr lang="en-US" altLang="zh-CN" sz="3200" dirty="0">
                <a:solidFill>
                  <a:schemeClr val="tx1">
                    <a:lumMod val="85000"/>
                    <a:lumOff val="15000"/>
                  </a:schemeClr>
                </a:solidFill>
                <a:latin typeface="+mn-lt"/>
              </a:rPr>
              <a:t>/ </a:t>
            </a:r>
            <a:r>
              <a:rPr lang="en-US" altLang="zh-CN" sz="2400" dirty="0">
                <a:solidFill>
                  <a:schemeClr val="tx1">
                    <a:lumMod val="85000"/>
                    <a:lumOff val="15000"/>
                  </a:schemeClr>
                </a:solidFill>
                <a:latin typeface="+mn-lt"/>
              </a:rPr>
              <a:t>CONTENTS</a:t>
            </a:r>
            <a:endParaRPr lang="zh-CN" altLang="en-US" sz="2400" dirty="0">
              <a:solidFill>
                <a:schemeClr val="tx1">
                  <a:lumMod val="85000"/>
                  <a:lumOff val="15000"/>
                </a:schemeClr>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 calcmode="lin" valueType="num">
                                      <p:cBhvr>
                                        <p:cTn id="14" dur="500" fill="hold"/>
                                        <p:tgtEl>
                                          <p:spTgt spid="35"/>
                                        </p:tgtEl>
                                        <p:attrNameLst>
                                          <p:attrName>style.rotation</p:attrName>
                                        </p:attrNameLst>
                                      </p:cBhvr>
                                      <p:tavLst>
                                        <p:tav tm="0">
                                          <p:val>
                                            <p:fltVal val="360"/>
                                          </p:val>
                                        </p:tav>
                                        <p:tav tm="100000">
                                          <p:val>
                                            <p:fltVal val="0"/>
                                          </p:val>
                                        </p:tav>
                                      </p:tavLst>
                                    </p:anim>
                                    <p:animEffect transition="in" filter="fade">
                                      <p:cBhvr>
                                        <p:cTn id="15" dur="500"/>
                                        <p:tgtEl>
                                          <p:spTgt spid="35"/>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 calcmode="lin" valueType="num">
                                      <p:cBhvr>
                                        <p:cTn id="25" dur="500" fill="hold"/>
                                        <p:tgtEl>
                                          <p:spTgt spid="36"/>
                                        </p:tgtEl>
                                        <p:attrNameLst>
                                          <p:attrName>style.rotation</p:attrName>
                                        </p:attrNameLst>
                                      </p:cBhvr>
                                      <p:tavLst>
                                        <p:tav tm="0">
                                          <p:val>
                                            <p:fltVal val="360"/>
                                          </p:val>
                                        </p:tav>
                                        <p:tav tm="100000">
                                          <p:val>
                                            <p:fltVal val="0"/>
                                          </p:val>
                                        </p:tav>
                                      </p:tavLst>
                                    </p:anim>
                                    <p:animEffect transition="in" filter="fade">
                                      <p:cBhvr>
                                        <p:cTn id="26" dur="500"/>
                                        <p:tgtEl>
                                          <p:spTgt spid="36"/>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par>
                          <p:cTn id="31" fill="hold">
                            <p:stCondLst>
                              <p:cond delay="2500"/>
                            </p:stCondLst>
                            <p:childTnLst>
                              <p:par>
                                <p:cTn id="32" presetID="49" presetClass="entr" presetSubtype="0" decel="100000"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 calcmode="lin" valueType="num">
                                      <p:cBhvr>
                                        <p:cTn id="36" dur="500" fill="hold"/>
                                        <p:tgtEl>
                                          <p:spTgt spid="37"/>
                                        </p:tgtEl>
                                        <p:attrNameLst>
                                          <p:attrName>style.rotation</p:attrName>
                                        </p:attrNameLst>
                                      </p:cBhvr>
                                      <p:tavLst>
                                        <p:tav tm="0">
                                          <p:val>
                                            <p:fltVal val="360"/>
                                          </p:val>
                                        </p:tav>
                                        <p:tav tm="100000">
                                          <p:val>
                                            <p:fltVal val="0"/>
                                          </p:val>
                                        </p:tav>
                                      </p:tavLst>
                                    </p:anim>
                                    <p:animEffect transition="in" filter="fade">
                                      <p:cBhvr>
                                        <p:cTn id="37" dur="500"/>
                                        <p:tgtEl>
                                          <p:spTgt spid="3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par>
                          <p:cTn id="42" fill="hold">
                            <p:stCondLst>
                              <p:cond delay="3500"/>
                            </p:stCondLst>
                            <p:childTnLst>
                              <p:par>
                                <p:cTn id="43" presetID="49" presetClass="entr" presetSubtype="0" decel="10000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p:cTn id="45" dur="500" fill="hold"/>
                                        <p:tgtEl>
                                          <p:spTgt spid="38"/>
                                        </p:tgtEl>
                                        <p:attrNameLst>
                                          <p:attrName>ppt_w</p:attrName>
                                        </p:attrNameLst>
                                      </p:cBhvr>
                                      <p:tavLst>
                                        <p:tav tm="0">
                                          <p:val>
                                            <p:fltVal val="0"/>
                                          </p:val>
                                        </p:tav>
                                        <p:tav tm="100000">
                                          <p:val>
                                            <p:strVal val="#ppt_w"/>
                                          </p:val>
                                        </p:tav>
                                      </p:tavLst>
                                    </p:anim>
                                    <p:anim calcmode="lin" valueType="num">
                                      <p:cBhvr>
                                        <p:cTn id="46" dur="500" fill="hold"/>
                                        <p:tgtEl>
                                          <p:spTgt spid="38"/>
                                        </p:tgtEl>
                                        <p:attrNameLst>
                                          <p:attrName>ppt_h</p:attrName>
                                        </p:attrNameLst>
                                      </p:cBhvr>
                                      <p:tavLst>
                                        <p:tav tm="0">
                                          <p:val>
                                            <p:fltVal val="0"/>
                                          </p:val>
                                        </p:tav>
                                        <p:tav tm="100000">
                                          <p:val>
                                            <p:strVal val="#ppt_h"/>
                                          </p:val>
                                        </p:tav>
                                      </p:tavLst>
                                    </p:anim>
                                    <p:anim calcmode="lin" valueType="num">
                                      <p:cBhvr>
                                        <p:cTn id="47" dur="500" fill="hold"/>
                                        <p:tgtEl>
                                          <p:spTgt spid="38"/>
                                        </p:tgtEl>
                                        <p:attrNameLst>
                                          <p:attrName>style.rotation</p:attrName>
                                        </p:attrNameLst>
                                      </p:cBhvr>
                                      <p:tavLst>
                                        <p:tav tm="0">
                                          <p:val>
                                            <p:fltVal val="360"/>
                                          </p:val>
                                        </p:tav>
                                        <p:tav tm="100000">
                                          <p:val>
                                            <p:fltVal val="0"/>
                                          </p:val>
                                        </p:tav>
                                      </p:tavLst>
                                    </p:anim>
                                    <p:animEffect transition="in" filter="fade">
                                      <p:cBhvr>
                                        <p:cTn id="48" dur="500"/>
                                        <p:tgtEl>
                                          <p:spTgt spid="38"/>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par>
                          <p:cTn id="53" fill="hold">
                            <p:stCondLst>
                              <p:cond delay="4500"/>
                            </p:stCondLst>
                            <p:childTnLst>
                              <p:par>
                                <p:cTn id="54" presetID="49" presetClass="entr" presetSubtype="0" decel="100000"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 calcmode="lin" valueType="num">
                                      <p:cBhvr>
                                        <p:cTn id="58" dur="500" fill="hold"/>
                                        <p:tgtEl>
                                          <p:spTgt spid="39"/>
                                        </p:tgtEl>
                                        <p:attrNameLst>
                                          <p:attrName>style.rotation</p:attrName>
                                        </p:attrNameLst>
                                      </p:cBhvr>
                                      <p:tavLst>
                                        <p:tav tm="0">
                                          <p:val>
                                            <p:fltVal val="360"/>
                                          </p:val>
                                        </p:tav>
                                        <p:tav tm="100000">
                                          <p:val>
                                            <p:fltVal val="0"/>
                                          </p:val>
                                        </p:tav>
                                      </p:tavLst>
                                    </p:anim>
                                    <p:animEffect transition="in" filter="fade">
                                      <p:cBhvr>
                                        <p:cTn id="59" dur="500"/>
                                        <p:tgtEl>
                                          <p:spTgt spid="39"/>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 name="图片 58"/>
          <p:cNvPicPr>
            <a:picLocks noChangeAspect="1"/>
          </p:cNvPicPr>
          <p:nvPr/>
        </p:nvPicPr>
        <p:blipFill>
          <a:blip r:embed="rId1"/>
          <a:stretch>
            <a:fillRect/>
          </a:stretch>
        </p:blipFill>
        <p:spPr>
          <a:xfrm>
            <a:off x="3576320" y="1177925"/>
            <a:ext cx="5974080" cy="1834515"/>
          </a:xfrm>
          <a:prstGeom prst="rect">
            <a:avLst/>
          </a:prstGeom>
        </p:spPr>
      </p:pic>
      <p:pic>
        <p:nvPicPr>
          <p:cNvPr id="81" name="图片 81"/>
          <p:cNvPicPr>
            <a:picLocks noChangeAspect="1"/>
          </p:cNvPicPr>
          <p:nvPr/>
        </p:nvPicPr>
        <p:blipFill>
          <a:blip r:embed="rId2"/>
          <a:stretch>
            <a:fillRect/>
          </a:stretch>
        </p:blipFill>
        <p:spPr>
          <a:xfrm>
            <a:off x="1790065" y="3012440"/>
            <a:ext cx="4810125" cy="2893695"/>
          </a:xfrm>
          <a:prstGeom prst="rect">
            <a:avLst/>
          </a:prstGeom>
        </p:spPr>
      </p:pic>
      <p:pic>
        <p:nvPicPr>
          <p:cNvPr id="82" name="图片 82"/>
          <p:cNvPicPr>
            <a:picLocks noChangeAspect="1"/>
          </p:cNvPicPr>
          <p:nvPr/>
        </p:nvPicPr>
        <p:blipFill>
          <a:blip r:embed="rId3"/>
          <a:stretch>
            <a:fillRect/>
          </a:stretch>
        </p:blipFill>
        <p:spPr>
          <a:xfrm>
            <a:off x="6857365" y="3012440"/>
            <a:ext cx="5156835" cy="2893060"/>
          </a:xfrm>
          <a:prstGeom prst="rect">
            <a:avLst/>
          </a:prstGeom>
        </p:spPr>
      </p:pic>
      <p:sp>
        <p:nvSpPr>
          <p:cNvPr id="101" name="文本框 100"/>
          <p:cNvSpPr txBox="1"/>
          <p:nvPr/>
        </p:nvSpPr>
        <p:spPr>
          <a:xfrm>
            <a:off x="1655445" y="6219190"/>
            <a:ext cx="5080000" cy="398780"/>
          </a:xfrm>
          <a:prstGeom prst="rect">
            <a:avLst/>
          </a:prstGeom>
          <a:noFill/>
          <a:ln w="9525">
            <a:noFill/>
          </a:ln>
        </p:spPr>
        <p:txBody>
          <a:bodyPr>
            <a:spAutoFit/>
          </a:bodyPr>
          <a:p>
            <a:pPr indent="0" algn="ct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管子的宽为</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1u</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473440" y="6219190"/>
            <a:ext cx="2790825" cy="398780"/>
          </a:xfrm>
          <a:prstGeom prst="rect">
            <a:avLst/>
          </a:prstGeom>
          <a:noFill/>
          <a:ln w="9525">
            <a:noFill/>
          </a:ln>
        </p:spPr>
        <p:txBody>
          <a:bodyPr wrap="square">
            <a:spAutoFit/>
          </a:bodyPr>
          <a:p>
            <a:pPr indent="0"/>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管子的宽从</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1u</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变成</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0.5u</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465705" y="594360"/>
            <a:ext cx="2621280" cy="583565"/>
          </a:xfrm>
          <a:prstGeom prst="rect">
            <a:avLst/>
          </a:prstGeom>
          <a:noFill/>
        </p:spPr>
        <p:txBody>
          <a:bodyPr wrap="none" rtlCol="0">
            <a:spAutoFit/>
          </a:bodyPr>
          <a:p>
            <a:r>
              <a:rPr lang="zh-CN" altLang="en-US" sz="3200"/>
              <a:t>开关仿真结果</a:t>
            </a:r>
            <a:endParaRPr lang="zh-CN" altLang="en-US" sz="3200"/>
          </a:p>
        </p:txBody>
      </p:sp>
      <p:pic>
        <p:nvPicPr>
          <p:cNvPr id="5" name="图片 4" descr="集创赛LOGO+不带字"/>
          <p:cNvPicPr>
            <a:picLocks noChangeAspect="1"/>
          </p:cNvPicPr>
          <p:nvPr/>
        </p:nvPicPr>
        <p:blipFill>
          <a:blip r:embed="rId4"/>
          <a:stretch>
            <a:fillRect/>
          </a:stretch>
        </p:blipFill>
        <p:spPr>
          <a:xfrm>
            <a:off x="0" y="75565"/>
            <a:ext cx="1852930" cy="1356360"/>
          </a:xfrm>
          <a:prstGeom prst="rect">
            <a:avLst/>
          </a:prstGeom>
          <a:solidFill>
            <a:schemeClr val="bg1"/>
          </a:solid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22880" y="578485"/>
            <a:ext cx="4409440" cy="583565"/>
          </a:xfrm>
          <a:prstGeom prst="rect">
            <a:avLst/>
          </a:prstGeom>
          <a:noFill/>
        </p:spPr>
        <p:txBody>
          <a:bodyPr wrap="none" rtlCol="0">
            <a:spAutoFit/>
          </a:bodyPr>
          <a:p>
            <a:r>
              <a:rPr lang="zh-CN" altLang="en-US" sz="3200"/>
              <a:t>开关电容共模反馈</a:t>
            </a:r>
            <a:r>
              <a:rPr lang="en-US" altLang="zh-CN" sz="3200"/>
              <a:t> </a:t>
            </a:r>
            <a:r>
              <a:rPr lang="zh-CN" altLang="en-US" sz="3200"/>
              <a:t>结论</a:t>
            </a:r>
            <a:endParaRPr lang="zh-CN" altLang="en-US" sz="3200"/>
          </a:p>
        </p:txBody>
      </p:sp>
      <p:sp>
        <p:nvSpPr>
          <p:cNvPr id="3" name="文本框 2"/>
          <p:cNvSpPr txBox="1"/>
          <p:nvPr/>
        </p:nvSpPr>
        <p:spPr>
          <a:xfrm>
            <a:off x="2315845" y="1984375"/>
            <a:ext cx="8380095" cy="3415030"/>
          </a:xfrm>
          <a:prstGeom prst="rect">
            <a:avLst/>
          </a:prstGeom>
          <a:noFill/>
        </p:spPr>
        <p:txBody>
          <a:bodyPr wrap="square" rtlCol="0">
            <a:spAutoFit/>
          </a:bodyPr>
          <a:p>
            <a:r>
              <a:rPr lang="zh-CN" altLang="en-US" sz="2400">
                <a:latin typeface="+mn-ea"/>
                <a:cs typeface="+mn-ea"/>
              </a:rPr>
              <a:t>1.开关电容大一些，建立时间会变小。当充当电阻的电容小于开关电容太多，毛刺太多，不稳定。</a:t>
            </a:r>
            <a:endParaRPr lang="zh-CN" altLang="en-US" sz="2400">
              <a:latin typeface="+mn-ea"/>
              <a:cs typeface="+mn-ea"/>
            </a:endParaRPr>
          </a:p>
          <a:p>
            <a:endParaRPr lang="zh-CN" altLang="en-US" sz="2400">
              <a:latin typeface="+mn-ea"/>
              <a:cs typeface="+mn-ea"/>
            </a:endParaRPr>
          </a:p>
          <a:p>
            <a:r>
              <a:rPr lang="zh-CN" altLang="en-US" sz="2400">
                <a:latin typeface="+mn-ea"/>
                <a:cs typeface="+mn-ea"/>
              </a:rPr>
              <a:t>2.考虑电阻电容和开关电容的比例对达到共模电压的建立时间的影响，</a:t>
            </a:r>
            <a:r>
              <a:rPr lang="zh-CN" altLang="en-US" sz="2400" b="1">
                <a:latin typeface="+mn-ea"/>
                <a:cs typeface="+mn-ea"/>
              </a:rPr>
              <a:t>比例相近，毛刺会越少</a:t>
            </a:r>
            <a:r>
              <a:rPr lang="zh-CN" altLang="en-US" sz="2400">
                <a:latin typeface="+mn-ea"/>
                <a:cs typeface="+mn-ea"/>
              </a:rPr>
              <a:t>。</a:t>
            </a:r>
            <a:endParaRPr lang="zh-CN" altLang="en-US" sz="2400">
              <a:latin typeface="+mn-ea"/>
              <a:cs typeface="+mn-ea"/>
            </a:endParaRPr>
          </a:p>
          <a:p>
            <a:endParaRPr lang="zh-CN" altLang="en-US" sz="2400">
              <a:latin typeface="+mn-ea"/>
              <a:cs typeface="+mn-ea"/>
            </a:endParaRPr>
          </a:p>
          <a:p>
            <a:r>
              <a:rPr lang="zh-CN" altLang="en-US" sz="2400">
                <a:latin typeface="+mn-ea"/>
                <a:cs typeface="+mn-ea"/>
              </a:rPr>
              <a:t>3. 除此之外，还要考虑到CMOS开关里管子的宽长比对建立时间的影响，仿真发现：</a:t>
            </a:r>
            <a:r>
              <a:rPr lang="zh-CN" altLang="en-US" sz="2400" b="1">
                <a:latin typeface="+mn-ea"/>
                <a:cs typeface="+mn-ea"/>
              </a:rPr>
              <a:t>管子宽长比大一些，可以减小建立时间。</a:t>
            </a:r>
            <a:endParaRPr lang="zh-CN" altLang="en-US" sz="2400" b="1">
              <a:latin typeface="+mn-ea"/>
              <a:cs typeface="+mn-ea"/>
            </a:endParaRPr>
          </a:p>
        </p:txBody>
      </p:sp>
      <p:pic>
        <p:nvPicPr>
          <p:cNvPr id="5" name="图片 4" descr="集创赛LOGO+不带字"/>
          <p:cNvPicPr>
            <a:picLocks noChangeAspect="1"/>
          </p:cNvPicPr>
          <p:nvPr/>
        </p:nvPicPr>
        <p:blipFill>
          <a:blip r:embed="rId1"/>
          <a:stretch>
            <a:fillRect/>
          </a:stretch>
        </p:blipFill>
        <p:spPr>
          <a:xfrm>
            <a:off x="0" y="86360"/>
            <a:ext cx="1852930" cy="1356360"/>
          </a:xfrm>
          <a:prstGeom prst="rect">
            <a:avLst/>
          </a:prstGeom>
          <a:solidFill>
            <a:schemeClr val="bg1"/>
          </a:solid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608"/>
          <p:cNvGraphicFramePr>
            <a:graphicFrameLocks noChangeAspect="1"/>
          </p:cNvGraphicFramePr>
          <p:nvPr/>
        </p:nvGraphicFramePr>
        <p:xfrm>
          <a:off x="2308860" y="1442085"/>
          <a:ext cx="4920615" cy="5007610"/>
        </p:xfrm>
        <a:graphic>
          <a:graphicData uri="http://schemas.openxmlformats.org/presentationml/2006/ole">
            <mc:AlternateContent xmlns:mc="http://schemas.openxmlformats.org/markup-compatibility/2006">
              <mc:Choice xmlns:v="urn:schemas-microsoft-com:vml" Requires="v">
                <p:oleObj spid="_x0000_s3076" name="" r:id="rId1" imgW="4196080" imgH="4282440" progId="Visio.Drawing.15">
                  <p:embed/>
                </p:oleObj>
              </mc:Choice>
              <mc:Fallback>
                <p:oleObj name="" r:id="rId1" imgW="4196080" imgH="4282440" progId="Visio.Drawing.15">
                  <p:embed/>
                  <p:pic>
                    <p:nvPicPr>
                      <p:cNvPr id="0" name="图片 3075"/>
                      <p:cNvPicPr/>
                      <p:nvPr/>
                    </p:nvPicPr>
                    <p:blipFill>
                      <a:blip r:embed="rId2"/>
                      <a:stretch>
                        <a:fillRect/>
                      </a:stretch>
                    </p:blipFill>
                    <p:spPr>
                      <a:xfrm>
                        <a:off x="2308860" y="1442085"/>
                        <a:ext cx="4920615" cy="5007610"/>
                      </a:xfrm>
                      <a:prstGeom prst="rect">
                        <a:avLst/>
                      </a:prstGeom>
                      <a:noFill/>
                      <a:ln w="38100">
                        <a:noFill/>
                        <a:miter/>
                      </a:ln>
                    </p:spPr>
                  </p:pic>
                </p:oleObj>
              </mc:Fallback>
            </mc:AlternateContent>
          </a:graphicData>
        </a:graphic>
      </p:graphicFrame>
      <p:sp>
        <p:nvSpPr>
          <p:cNvPr id="3" name="文本框 2"/>
          <p:cNvSpPr txBox="1"/>
          <p:nvPr/>
        </p:nvSpPr>
        <p:spPr>
          <a:xfrm>
            <a:off x="7228840" y="1642110"/>
            <a:ext cx="4519930" cy="2861310"/>
          </a:xfrm>
          <a:prstGeom prst="rect">
            <a:avLst/>
          </a:prstGeom>
          <a:noFill/>
        </p:spPr>
        <p:txBody>
          <a:bodyPr wrap="square" rtlCol="0">
            <a:spAutoFit/>
          </a:bodyPr>
          <a:p>
            <a:r>
              <a:rPr lang="zh-CN" altLang="en-US" sz="2000">
                <a:latin typeface="+mn-ea"/>
                <a:cs typeface="+mn-ea"/>
              </a:rPr>
              <a:t>发现折叠式共源共栅放大器还有改进的空间，比如在该结构里加两个等效为电流源负载的NMOS</a:t>
            </a:r>
            <a:r>
              <a:rPr lang="en-US" altLang="zh-CN" sz="2000">
                <a:latin typeface="+mn-ea"/>
                <a:cs typeface="+mn-ea"/>
              </a:rPr>
              <a:t> </a:t>
            </a:r>
            <a:r>
              <a:rPr lang="zh-CN" altLang="en-US" sz="2000">
                <a:latin typeface="+mn-ea"/>
                <a:cs typeface="+mn-ea"/>
              </a:rPr>
              <a:t>M5、M6，这种改进尽管会损失一部分由输入管流向共栅管源极的电流，但是这样能使流过输入差分管的总电流大一些，</a:t>
            </a:r>
            <a:r>
              <a:rPr lang="zh-CN" altLang="en-US" sz="2000" b="1">
                <a:latin typeface="+mn-ea"/>
                <a:cs typeface="+mn-ea"/>
              </a:rPr>
              <a:t>提高了输入跨导，进而提高增益与GBW</a:t>
            </a:r>
            <a:r>
              <a:rPr lang="zh-CN" altLang="en-US" sz="2000">
                <a:latin typeface="+mn-ea"/>
                <a:cs typeface="+mn-ea"/>
              </a:rPr>
              <a:t>，非常适合本文要设计的高增益放大器，所以本文采用这种改进后的折叠式结构。</a:t>
            </a:r>
            <a:endParaRPr lang="zh-CN" altLang="en-US" sz="2000">
              <a:latin typeface="+mn-ea"/>
              <a:cs typeface="+mn-ea"/>
            </a:endParaRPr>
          </a:p>
        </p:txBody>
      </p:sp>
      <p:sp>
        <p:nvSpPr>
          <p:cNvPr id="7" name="文本框 6"/>
          <p:cNvSpPr txBox="1"/>
          <p:nvPr/>
        </p:nvSpPr>
        <p:spPr>
          <a:xfrm>
            <a:off x="2534285" y="497205"/>
            <a:ext cx="3769995" cy="583565"/>
          </a:xfrm>
          <a:prstGeom prst="rect">
            <a:avLst/>
          </a:prstGeom>
          <a:noFill/>
        </p:spPr>
        <p:txBody>
          <a:bodyPr wrap="none" rtlCol="0">
            <a:spAutoFit/>
          </a:bodyPr>
          <a:p>
            <a:r>
              <a:rPr lang="en-US" altLang="zh-CN" sz="3200">
                <a:latin typeface="+mn-ea"/>
                <a:cs typeface="+mn-ea"/>
              </a:rPr>
              <a:t>3.</a:t>
            </a:r>
            <a:r>
              <a:rPr lang="zh-CN" altLang="en-US" sz="3200">
                <a:latin typeface="+mn-ea"/>
                <a:cs typeface="+mn-ea"/>
              </a:rPr>
              <a:t>主运算</a:t>
            </a:r>
            <a:r>
              <a:rPr lang="zh-CN" altLang="en-US" sz="3200">
                <a:latin typeface="+mn-ea"/>
                <a:cs typeface="+mn-ea"/>
              </a:rPr>
              <a:t>放大器电路</a:t>
            </a:r>
            <a:endParaRPr lang="zh-CN" altLang="en-US" sz="3200">
              <a:latin typeface="+mn-ea"/>
              <a:cs typeface="+mn-ea"/>
            </a:endParaRPr>
          </a:p>
        </p:txBody>
      </p:sp>
      <p:pic>
        <p:nvPicPr>
          <p:cNvPr id="5" name="图片 4"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5175" y="1363345"/>
            <a:ext cx="9375140" cy="4523105"/>
          </a:xfrm>
          <a:prstGeom prst="rect">
            <a:avLst/>
          </a:prstGeom>
          <a:noFill/>
        </p:spPr>
        <p:txBody>
          <a:bodyPr wrap="square" rtlCol="0">
            <a:spAutoFit/>
          </a:bodyPr>
          <a:p>
            <a:pPr indent="25400" fontAlgn="auto"/>
            <a:r>
              <a:rPr lang="en-US" altLang="zh-CN" sz="2400">
                <a:latin typeface="+mn-ea"/>
                <a:cs typeface="+mn-ea"/>
              </a:rPr>
              <a:t>      </a:t>
            </a:r>
            <a:r>
              <a:rPr lang="zh-CN" altLang="en-US" sz="2400">
                <a:latin typeface="+mn-ea"/>
                <a:cs typeface="+mn-ea"/>
              </a:rPr>
              <a:t>首先将输入管选为PMOS，P/N选取为4/1。</a:t>
            </a:r>
            <a:endParaRPr lang="zh-CN" altLang="en-US" sz="2400">
              <a:latin typeface="+mn-ea"/>
              <a:cs typeface="+mn-ea"/>
            </a:endParaRPr>
          </a:p>
          <a:p>
            <a:pPr indent="25400" fontAlgn="auto"/>
            <a:r>
              <a:rPr lang="en-US" altLang="zh-CN" sz="2400">
                <a:latin typeface="+mn-ea"/>
                <a:cs typeface="+mn-ea"/>
              </a:rPr>
              <a:t>      </a:t>
            </a:r>
            <a:r>
              <a:rPr lang="zh-CN" altLang="en-US" sz="2400">
                <a:latin typeface="+mn-ea"/>
                <a:cs typeface="+mn-ea"/>
              </a:rPr>
              <a:t>考虑到稳定性，相位裕度需要尽可能大于60度，所以需要调整主极点、次极点的频率大小。根据公式5-5知道主极点取决于OTA的输出电阻与负载电容，又因为本文设计的负载电容为5，相对较大会导致主极点频率较低，所以如果要通过提高主极点频率来增加带宽，只能减小输出电阻，但这样做会使增益变小。最终本文选择通过提高次极点的频率来提升带宽、提升相位稳定裕度——尽量减少共栅极源极处的电容和增加共栅极的跨导来提高次极点频率。</a:t>
            </a:r>
            <a:endParaRPr lang="zh-CN" altLang="en-US" sz="2400">
              <a:latin typeface="+mn-ea"/>
              <a:cs typeface="+mn-ea"/>
            </a:endParaRPr>
          </a:p>
          <a:p>
            <a:pPr indent="25400" fontAlgn="auto"/>
            <a:r>
              <a:rPr lang="en-US" altLang="zh-CN" sz="2400">
                <a:latin typeface="+mn-ea"/>
                <a:cs typeface="+mn-ea"/>
              </a:rPr>
              <a:t>     </a:t>
            </a:r>
            <a:r>
              <a:rPr lang="zh-CN" altLang="en-US" sz="2400">
                <a:latin typeface="+mn-ea"/>
                <a:cs typeface="+mn-ea"/>
              </a:rPr>
              <a:t>又因为共栅极源极处的电容电容值和管子的有关，综合考虑先假设最大的L值为3，再对L值进行仿真设计，找到一个最合理的L值。</a:t>
            </a:r>
            <a:endParaRPr lang="zh-CN" altLang="en-US" sz="2400">
              <a:latin typeface="+mn-ea"/>
              <a:cs typeface="+mn-ea"/>
            </a:endParaRPr>
          </a:p>
          <a:p>
            <a:pPr indent="25400" fontAlgn="auto"/>
            <a:r>
              <a:rPr lang="en-US" altLang="zh-CN" sz="2400">
                <a:latin typeface="+mn-ea"/>
                <a:cs typeface="+mn-ea"/>
              </a:rPr>
              <a:t>      </a:t>
            </a:r>
            <a:r>
              <a:rPr lang="zh-CN" altLang="en-US" sz="2400">
                <a:latin typeface="+mn-ea"/>
                <a:cs typeface="+mn-ea"/>
              </a:rPr>
              <a:t>然后考虑电流源支路的最大W值——W值越大，跨导越大、电路面积越小，这里假设其支路最大W=10，</a:t>
            </a:r>
            <a:endParaRPr lang="zh-CN" altLang="en-US" sz="2400">
              <a:latin typeface="+mn-ea"/>
              <a:cs typeface="+mn-ea"/>
            </a:endParaRPr>
          </a:p>
        </p:txBody>
      </p:sp>
      <p:sp>
        <p:nvSpPr>
          <p:cNvPr id="4" name="文本框 3"/>
          <p:cNvSpPr txBox="1"/>
          <p:nvPr/>
        </p:nvSpPr>
        <p:spPr>
          <a:xfrm>
            <a:off x="2767330" y="535940"/>
            <a:ext cx="3027680" cy="583565"/>
          </a:xfrm>
          <a:prstGeom prst="rect">
            <a:avLst/>
          </a:prstGeom>
          <a:noFill/>
        </p:spPr>
        <p:txBody>
          <a:bodyPr wrap="none" rtlCol="0">
            <a:spAutoFit/>
          </a:bodyPr>
          <a:p>
            <a:r>
              <a:rPr lang="zh-CN" altLang="en-US" sz="3200">
                <a:latin typeface="微软雅黑" panose="020B0503020204020204" pitchFamily="34" charset="-122"/>
                <a:ea typeface="微软雅黑" panose="020B0503020204020204" pitchFamily="34" charset="-122"/>
              </a:rPr>
              <a:t>放大器设计方法</a:t>
            </a:r>
            <a:endParaRPr lang="zh-CN" altLang="en-US" sz="3200">
              <a:latin typeface="微软雅黑" panose="020B0503020204020204" pitchFamily="34" charset="-122"/>
              <a:ea typeface="微软雅黑" panose="020B0503020204020204" pitchFamily="34" charset="-122"/>
            </a:endParaRPr>
          </a:p>
        </p:txBody>
      </p:sp>
      <p:pic>
        <p:nvPicPr>
          <p:cNvPr id="5" name="图片 4" descr="集创赛LOGO+不带字"/>
          <p:cNvPicPr>
            <a:picLocks noChangeAspect="1"/>
          </p:cNvPicPr>
          <p:nvPr/>
        </p:nvPicPr>
        <p:blipFill>
          <a:blip r:embed="rId1"/>
          <a:stretch>
            <a:fillRect/>
          </a:stretch>
        </p:blipFill>
        <p:spPr>
          <a:xfrm>
            <a:off x="0" y="86360"/>
            <a:ext cx="1852930" cy="1356360"/>
          </a:xfrm>
          <a:prstGeom prst="rect">
            <a:avLst/>
          </a:prstGeom>
          <a:solidFill>
            <a:schemeClr val="bg1"/>
          </a:solid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607"/>
          <p:cNvGraphicFramePr>
            <a:graphicFrameLocks noChangeAspect="1"/>
          </p:cNvGraphicFramePr>
          <p:nvPr/>
        </p:nvGraphicFramePr>
        <p:xfrm>
          <a:off x="2108200" y="2127250"/>
          <a:ext cx="5133340" cy="2850515"/>
        </p:xfrm>
        <a:graphic>
          <a:graphicData uri="http://schemas.openxmlformats.org/presentationml/2006/ole">
            <mc:AlternateContent xmlns:mc="http://schemas.openxmlformats.org/markup-compatibility/2006">
              <mc:Choice xmlns:v="urn:schemas-microsoft-com:vml" Requires="v">
                <p:oleObj spid="_x0000_s3076" name="" r:id="rId1" imgW="5451475" imgH="2893695" progId="Visio.Drawing.15">
                  <p:embed/>
                </p:oleObj>
              </mc:Choice>
              <mc:Fallback>
                <p:oleObj name="" r:id="rId1" imgW="5451475" imgH="2893695" progId="Visio.Drawing.15">
                  <p:embed/>
                  <p:pic>
                    <p:nvPicPr>
                      <p:cNvPr id="0" name="图片 3075"/>
                      <p:cNvPicPr/>
                      <p:nvPr/>
                    </p:nvPicPr>
                    <p:blipFill>
                      <a:blip r:embed="rId2"/>
                      <a:stretch>
                        <a:fillRect/>
                      </a:stretch>
                    </p:blipFill>
                    <p:spPr>
                      <a:xfrm>
                        <a:off x="2108200" y="2127250"/>
                        <a:ext cx="5133340" cy="2850515"/>
                      </a:xfrm>
                      <a:prstGeom prst="rect">
                        <a:avLst/>
                      </a:prstGeom>
                      <a:noFill/>
                      <a:ln w="38100">
                        <a:noFill/>
                        <a:miter/>
                      </a:ln>
                    </p:spPr>
                  </p:pic>
                </p:oleObj>
              </mc:Fallback>
            </mc:AlternateContent>
          </a:graphicData>
        </a:graphic>
      </p:graphicFrame>
      <p:sp>
        <p:nvSpPr>
          <p:cNvPr id="101" name="文本框 100"/>
          <p:cNvSpPr txBox="1"/>
          <p:nvPr/>
        </p:nvSpPr>
        <p:spPr>
          <a:xfrm>
            <a:off x="2649855" y="5592445"/>
            <a:ext cx="5080000" cy="368300"/>
          </a:xfrm>
          <a:prstGeom prst="rect">
            <a:avLst/>
          </a:prstGeom>
          <a:noFill/>
          <a:ln w="9525">
            <a:noFill/>
          </a:ln>
        </p:spPr>
        <p:txBody>
          <a:bodyPr>
            <a:spAutoFit/>
          </a:bodyPr>
          <a:p>
            <a:pPr indent="0"/>
            <a:r>
              <a:rPr lang="zh-CN" b="0">
                <a:solidFill>
                  <a:srgbClr val="000000"/>
                </a:solidFill>
                <a:latin typeface="微软雅黑" panose="020B0503020204020204" pitchFamily="34" charset="-122"/>
                <a:ea typeface="微软雅黑" panose="020B0503020204020204" pitchFamily="34" charset="-122"/>
              </a:rPr>
              <a:t>低频增益、相位裕度的测试电路</a:t>
            </a: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7388225" y="2127250"/>
            <a:ext cx="4702175" cy="3784600"/>
          </a:xfrm>
          <a:prstGeom prst="rect">
            <a:avLst/>
          </a:prstGeom>
          <a:noFill/>
          <a:ln w="9525">
            <a:noFill/>
          </a:ln>
        </p:spPr>
        <p:txBody>
          <a:bodyPr wrap="square">
            <a:spAutoFit/>
          </a:bodyPr>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改变</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数，改变静态电流在电路中的分配情况，减少负载支路电流，提高信号支路电流，提高输入管跨导进而提高</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GBW</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尝试更改</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P/N</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比，整体会有不一样的情况；</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 </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换成</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NMOS</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差分输入对，同尺寸</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NMOS</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的跨导比</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PMOS</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大很多，这样能明显提高所需指标，但是这也导致相位裕度比较差。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05" name="Content Placeholder 2"/>
              <p:cNvSpPr txBox="1"/>
              <p:nvPr/>
            </p:nvSpPr>
            <p:spPr>
              <a:xfrm>
                <a:off x="2538730" y="509905"/>
                <a:ext cx="8362315" cy="32321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适当减小负载支路（也就是共栅那块）的m数，可以增大相位稳定裕度，但会降低一点增益；增大输入管的m数会降低相位裕度</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2. P/N</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比减小。增益提升，相位稳定裕度变小，</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NMOS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做输入管，增益能大大提升，但相位稳定裕度，也大大减小</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4.</a:t>
                </a:r>
                <a14:m>
                  <m:oMath xmlns:m="http://schemas.openxmlformats.org/officeDocument/2006/math">
                    <m:sSub>
                      <m:sSubPr>
                        <m:ctrlPr>
                          <a:rPr lang="en-US" altLang="zh-CN" sz="20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ctrlPr>
                      </m:sSubPr>
                      <m:e>
                        <m:r>
                          <a:rPr lang="en-US" altLang="zh-CN" sz="20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 </m:t>
                        </m:r>
                        <m:r>
                          <a:rPr lang="en-US" altLang="zh-CN" sz="20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𝑉</m:t>
                        </m:r>
                      </m:e>
                      <m:sub>
                        <m:r>
                          <a:rPr lang="en-US" altLang="zh-CN" sz="20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𝐷</m:t>
                        </m:r>
                      </m:sub>
                    </m:sSub>
                  </m:oMath>
                </a14:m>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越大，所有</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MOS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越容易处在饱和区，高压电源时，增益稳定；但输出摆幅会降低。</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05" name="Content Placeholder 2"/>
              <p:cNvSpPr txBox="1">
                <a:spLocks noRot="1" noChangeAspect="1" noMove="1" noResize="1" noEditPoints="1" noAdjustHandles="1" noChangeArrowheads="1" noChangeShapeType="1" noTextEdit="1"/>
              </p:cNvSpPr>
              <p:nvPr/>
            </p:nvSpPr>
            <p:spPr>
              <a:xfrm>
                <a:off x="2538730" y="509905"/>
                <a:ext cx="8362315" cy="3232150"/>
              </a:xfrm>
              <a:prstGeom prst="rect">
                <a:avLst/>
              </a:prstGeom>
              <a:blipFill rotWithShape="1">
                <a:blip r:embed="rId1"/>
                <a:stretch>
                  <a:fillRect r="-1511"/>
                </a:stretch>
              </a:blipFill>
            </p:spPr>
            <p:txBody>
              <a:bodyPr/>
              <a:lstStyle/>
              <a:p>
                <a:r>
                  <a:rPr lang="zh-CN" altLang="en-US">
                    <a:noFill/>
                  </a:rPr>
                  <a:t> </a:t>
                </a:r>
              </a:p>
            </p:txBody>
          </p:sp>
        </mc:Fallback>
      </mc:AlternateContent>
      <p:pic>
        <p:nvPicPr>
          <p:cNvPr id="2" name="图片 101"/>
          <p:cNvPicPr>
            <a:picLocks noChangeAspect="1"/>
          </p:cNvPicPr>
          <p:nvPr/>
        </p:nvPicPr>
        <p:blipFill>
          <a:blip r:embed="rId2"/>
          <a:stretch>
            <a:fillRect/>
          </a:stretch>
        </p:blipFill>
        <p:spPr>
          <a:xfrm>
            <a:off x="5659120" y="3068320"/>
            <a:ext cx="6445250" cy="2645410"/>
          </a:xfrm>
          <a:prstGeom prst="rect">
            <a:avLst/>
          </a:prstGeom>
        </p:spPr>
      </p:pic>
      <p:pic>
        <p:nvPicPr>
          <p:cNvPr id="101" name="图片 101"/>
          <p:cNvPicPr>
            <a:picLocks noChangeAspect="1"/>
          </p:cNvPicPr>
          <p:nvPr/>
        </p:nvPicPr>
        <p:blipFill>
          <a:blip r:embed="rId2"/>
          <a:stretch>
            <a:fillRect/>
          </a:stretch>
        </p:blipFill>
        <p:spPr>
          <a:xfrm>
            <a:off x="1810385" y="4132580"/>
            <a:ext cx="6398895" cy="2626360"/>
          </a:xfrm>
          <a:prstGeom prst="rect">
            <a:avLst/>
          </a:prstGeom>
        </p:spPr>
      </p:pic>
      <p:pic>
        <p:nvPicPr>
          <p:cNvPr id="4" name="图片 3"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500" fill="hold"/>
                                        <p:tgtEl>
                                          <p:spTgt spid="105"/>
                                        </p:tgtEl>
                                        <p:attrNameLst>
                                          <p:attrName>ppt_x</p:attrName>
                                        </p:attrNameLst>
                                      </p:cBhvr>
                                      <p:tavLst>
                                        <p:tav tm="0">
                                          <p:val>
                                            <p:strVal val="1+#ppt_w/2"/>
                                          </p:val>
                                        </p:tav>
                                        <p:tav tm="100000">
                                          <p:val>
                                            <p:strVal val="#ppt_x"/>
                                          </p:val>
                                        </p:tav>
                                      </p:tavLst>
                                    </p:anim>
                                    <p:anim calcmode="lin" valueType="num">
                                      <p:cBhvr additive="base">
                                        <p:cTn id="8"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606"/>
          <p:cNvGraphicFramePr>
            <a:graphicFrameLocks noChangeAspect="1"/>
          </p:cNvGraphicFramePr>
          <p:nvPr/>
        </p:nvGraphicFramePr>
        <p:xfrm>
          <a:off x="1968500" y="1526540"/>
          <a:ext cx="9717405" cy="4211955"/>
        </p:xfrm>
        <a:graphic>
          <a:graphicData uri="http://schemas.openxmlformats.org/presentationml/2006/ole">
            <mc:AlternateContent xmlns:mc="http://schemas.openxmlformats.org/markup-compatibility/2006">
              <mc:Choice xmlns:v="urn:schemas-microsoft-com:vml" Requires="v">
                <p:oleObj spid="_x0000_s3076" name="" r:id="rId1" imgW="19404965" imgH="6163310" progId="Visio.Drawing.15">
                  <p:embed/>
                </p:oleObj>
              </mc:Choice>
              <mc:Fallback>
                <p:oleObj name="" r:id="rId1" imgW="19404965" imgH="6163310" progId="Visio.Drawing.15">
                  <p:embed/>
                  <p:pic>
                    <p:nvPicPr>
                      <p:cNvPr id="0" name="图片 3075"/>
                      <p:cNvPicPr/>
                      <p:nvPr/>
                    </p:nvPicPr>
                    <p:blipFill>
                      <a:blip r:embed="rId2"/>
                      <a:stretch>
                        <a:fillRect/>
                      </a:stretch>
                    </p:blipFill>
                    <p:spPr>
                      <a:xfrm>
                        <a:off x="1968500" y="1526540"/>
                        <a:ext cx="9717405" cy="4211955"/>
                      </a:xfrm>
                      <a:prstGeom prst="rect">
                        <a:avLst/>
                      </a:prstGeom>
                      <a:noFill/>
                      <a:ln w="38100">
                        <a:noFill/>
                        <a:miter/>
                      </a:ln>
                    </p:spPr>
                  </p:pic>
                </p:oleObj>
              </mc:Fallback>
            </mc:AlternateContent>
          </a:graphicData>
        </a:graphic>
      </p:graphicFrame>
      <p:sp>
        <p:nvSpPr>
          <p:cNvPr id="107" name="文本框 106"/>
          <p:cNvSpPr txBox="1"/>
          <p:nvPr/>
        </p:nvSpPr>
        <p:spPr>
          <a:xfrm>
            <a:off x="4055110" y="5904865"/>
            <a:ext cx="5080000" cy="460375"/>
          </a:xfrm>
          <a:prstGeom prst="rect">
            <a:avLst/>
          </a:prstGeom>
          <a:noFill/>
          <a:ln w="9525">
            <a:noFill/>
          </a:ln>
        </p:spPr>
        <p:txBody>
          <a:bodyPr>
            <a:spAutoFit/>
          </a:bodyPr>
          <a:p>
            <a:pPr indent="0" algn="ctr"/>
            <a:r>
              <a:rPr lang="zh-CN" sz="2400" b="0">
                <a:latin typeface="微软雅黑" panose="020B0503020204020204" pitchFamily="34" charset="-122"/>
                <a:ea typeface="微软雅黑" panose="020B0503020204020204" pitchFamily="34" charset="-122"/>
                <a:cs typeface="微软雅黑" panose="020B0503020204020204" pitchFamily="34" charset="-122"/>
              </a:rPr>
              <a:t>本文最终设计的全差分</a:t>
            </a:r>
            <a:r>
              <a:rPr lang="en-US" sz="2400" b="0">
                <a:latin typeface="微软雅黑" panose="020B0503020204020204" pitchFamily="34" charset="-122"/>
                <a:ea typeface="微软雅黑" panose="020B0503020204020204" pitchFamily="34" charset="-122"/>
                <a:cs typeface="微软雅黑" panose="020B0503020204020204" pitchFamily="34" charset="-122"/>
              </a:rPr>
              <a:t>OTA</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823720" y="1299845"/>
            <a:ext cx="10263505" cy="4521200"/>
          </a:xfrm>
          <a:prstGeom prst="rect">
            <a:avLst/>
          </a:prstGeom>
        </p:spPr>
      </p:pic>
      <p:sp>
        <p:nvSpPr>
          <p:cNvPr id="2" name="文本框 1"/>
          <p:cNvSpPr txBox="1"/>
          <p:nvPr/>
        </p:nvSpPr>
        <p:spPr>
          <a:xfrm>
            <a:off x="5044440" y="6081395"/>
            <a:ext cx="3828415" cy="460375"/>
          </a:xfrm>
          <a:prstGeom prst="rect">
            <a:avLst/>
          </a:prstGeom>
          <a:noFill/>
        </p:spPr>
        <p:txBody>
          <a:bodyPr wrap="none" rtlCol="0" anchor="t">
            <a:spAutoFit/>
          </a:bodyPr>
          <a:p>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本文最终设计的全差分</a:t>
            </a:r>
            <a:r>
              <a:rPr lang="en-US" sz="2400">
                <a:latin typeface="微软雅黑" panose="020B0503020204020204" pitchFamily="34" charset="-122"/>
                <a:ea typeface="微软雅黑" panose="020B0503020204020204" pitchFamily="34" charset="-122"/>
                <a:cs typeface="微软雅黑" panose="020B0503020204020204" pitchFamily="34" charset="-122"/>
                <a:sym typeface="+mn-ea"/>
              </a:rPr>
              <a:t>OTA</a:t>
            </a:r>
            <a:endParaRPr lang="zh-CN" altLang="en-US" sz="2400"/>
          </a:p>
        </p:txBody>
      </p:sp>
      <p:pic>
        <p:nvPicPr>
          <p:cNvPr id="5" name="图片 4" descr="集创赛LOGO+不带字"/>
          <p:cNvPicPr>
            <a:picLocks noChangeAspect="1"/>
          </p:cNvPicPr>
          <p:nvPr/>
        </p:nvPicPr>
        <p:blipFill>
          <a:blip r:embed="rId2"/>
          <a:stretch>
            <a:fillRect/>
          </a:stretch>
        </p:blipFill>
        <p:spPr>
          <a:xfrm>
            <a:off x="0" y="86360"/>
            <a:ext cx="1852930" cy="1356360"/>
          </a:xfrm>
          <a:prstGeom prst="rect">
            <a:avLst/>
          </a:prstGeom>
          <a:solidFill>
            <a:schemeClr val="bg1"/>
          </a:solid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103753" y="2982389"/>
            <a:ext cx="4241084" cy="769441"/>
          </a:xfrm>
          <a:prstGeom prst="rect">
            <a:avLst/>
          </a:prstGeom>
        </p:spPr>
        <p:txBody>
          <a:bodyPr wrap="square">
            <a:spAutoFit/>
          </a:bodyPr>
          <a:lstStyle/>
          <a:p>
            <a:pPr algn="ctr">
              <a:defRPr/>
            </a:pPr>
            <a:r>
              <a:rPr lang="zh-CN" altLang="en-US" sz="4400" kern="100" dirty="0" smtClean="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rPr>
              <a:t>研究成果与应用</a:t>
            </a:r>
            <a:endParaRPr lang="zh-CN" altLang="en-US" sz="4400" kern="100" dirty="0" smtClean="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sp>
        <p:nvSpPr>
          <p:cNvPr id="8" name="文本框 7"/>
          <p:cNvSpPr txBox="1"/>
          <p:nvPr/>
        </p:nvSpPr>
        <p:spPr>
          <a:xfrm>
            <a:off x="5203190" y="3957320"/>
            <a:ext cx="2042160" cy="203009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研究目标</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成果形式</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应用前景</a:t>
            </a:r>
            <a:endParaRPr lang="zh-CN" altLang="en-US" sz="2800" dirty="0" smtClean="0">
              <a:solidFill>
                <a:schemeClr val="tx1"/>
              </a:solidFill>
              <a:latin typeface="方正兰亭细黑_GBK" panose="02000000000000000000" pitchFamily="2" charset="-122"/>
              <a:ea typeface="方正兰亭细黑_GBK" panose="02000000000000000000" pitchFamily="2" charset="-122"/>
            </a:endParaRPr>
          </a:p>
        </p:txBody>
      </p:sp>
      <p:cxnSp>
        <p:nvCxnSpPr>
          <p:cNvPr id="11" name="直接连接符 10"/>
          <p:cNvCxnSpPr/>
          <p:nvPr/>
        </p:nvCxnSpPr>
        <p:spPr>
          <a:xfrm>
            <a:off x="4100295" y="3854495"/>
            <a:ext cx="42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p:cNvGrpSpPr>
            <a:grpSpLocks noChangeAspect="1"/>
          </p:cNvGrpSpPr>
          <p:nvPr/>
        </p:nvGrpSpPr>
        <p:grpSpPr>
          <a:xfrm rot="0">
            <a:off x="5722620" y="1856105"/>
            <a:ext cx="1007745" cy="685800"/>
            <a:chOff x="3897313" y="2016126"/>
            <a:chExt cx="749300" cy="509588"/>
          </a:xfrm>
          <a:gradFill>
            <a:gsLst>
              <a:gs pos="0">
                <a:srgbClr val="FE4444"/>
              </a:gs>
              <a:gs pos="100000">
                <a:srgbClr val="832B2B"/>
              </a:gs>
            </a:gsLst>
            <a:lin ang="5400000" scaled="0"/>
          </a:gradFill>
        </p:grpSpPr>
        <p:sp>
          <p:nvSpPr>
            <p:cNvPr id="12"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13"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14"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15"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16"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17"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18"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19"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20"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21"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22"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vert="horz" wrap="square" lIns="91440" tIns="45720" rIns="91440" bIns="45720" numCol="1" anchor="t" anchorCtr="0" compatLnSpc="1"/>
            <a:lstStyle/>
            <a:p>
              <a:endParaRPr lang="zh-CN" altLang="en-US" sz="24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文本框 40"/>
          <p:cNvSpPr txBox="1"/>
          <p:nvPr/>
        </p:nvSpPr>
        <p:spPr>
          <a:xfrm>
            <a:off x="2210764" y="520172"/>
            <a:ext cx="2407920" cy="583565"/>
          </a:xfrm>
          <a:prstGeom prst="rect">
            <a:avLst/>
          </a:prstGeom>
          <a:noFill/>
        </p:spPr>
        <p:txBody>
          <a:bodyPr wrap="none" rtlCol="0">
            <a:spAutoFit/>
          </a:bodyPr>
          <a:p>
            <a:r>
              <a:rPr lang="en-US" altLang="zh-CN" sz="3200" b="0" dirty="0">
                <a:latin typeface="微软雅黑" panose="020B0503020204020204" pitchFamily="34" charset="-122"/>
                <a:ea typeface="微软雅黑" panose="020B0503020204020204" pitchFamily="34" charset="-122"/>
                <a:cs typeface="微软雅黑" panose="020B0503020204020204" pitchFamily="34" charset="-122"/>
              </a:rPr>
              <a:t>HSPICE</a:t>
            </a:r>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语句</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 name="直接连接符 2"/>
          <p:cNvCxnSpPr/>
          <p:nvPr/>
        </p:nvCxnSpPr>
        <p:spPr>
          <a:xfrm>
            <a:off x="6736165" y="1765968"/>
            <a:ext cx="0" cy="4185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6288191" y="3220687"/>
            <a:ext cx="895948" cy="8959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chemeClr val="bg1"/>
                </a:solidFill>
                <a:ea typeface="微软雅黑" panose="020B0503020204020204" pitchFamily="34" charset="-122"/>
              </a:rPr>
              <a:t>和</a:t>
            </a:r>
            <a:endParaRPr lang="zh-CN" altLang="en-US" sz="2400" b="1" dirty="0">
              <a:solidFill>
                <a:schemeClr val="bg1"/>
              </a:solidFill>
              <a:ea typeface="微软雅黑" panose="020B0503020204020204" pitchFamily="34" charset="-122"/>
            </a:endParaRPr>
          </a:p>
        </p:txBody>
      </p:sp>
      <p:sp>
        <p:nvSpPr>
          <p:cNvPr id="6" name="TextBox 12"/>
          <p:cNvSpPr txBox="1"/>
          <p:nvPr/>
        </p:nvSpPr>
        <p:spPr>
          <a:xfrm>
            <a:off x="1939925" y="2547620"/>
            <a:ext cx="4251325" cy="2306955"/>
          </a:xfrm>
          <a:prstGeom prst="rect">
            <a:avLst/>
          </a:prstGeom>
          <a:noFill/>
        </p:spPr>
        <p:txBody>
          <a:bodyPr wrap="square" rtlCol="0">
            <a:spAutoFit/>
          </a:bodyPr>
          <a:p>
            <a:pPr defTabSz="683895">
              <a:lnSpc>
                <a:spcPct val="150000"/>
              </a:lnSpc>
            </a:pPr>
            <a:r>
              <a:rPr lang="zh-CN" altLang="en-US" sz="1600" dirty="0">
                <a:latin typeface="微软雅黑" panose="020B0503020204020204" pitchFamily="34" charset="-122"/>
                <a:ea typeface="微软雅黑" panose="020B0503020204020204" pitchFamily="34" charset="-122"/>
              </a:rPr>
              <a:t>.meas ac VMAXDB MAX vdb(vo+) from=1 to=1k</a:t>
            </a:r>
            <a:endParaRPr lang="zh-CN" altLang="en-US" sz="1600" dirty="0">
              <a:latin typeface="微软雅黑" panose="020B0503020204020204" pitchFamily="34" charset="-122"/>
              <a:ea typeface="微软雅黑" panose="020B0503020204020204" pitchFamily="34" charset="-122"/>
            </a:endParaRPr>
          </a:p>
          <a:p>
            <a:pPr defTabSz="683895">
              <a:lnSpc>
                <a:spcPct val="150000"/>
              </a:lnSpc>
            </a:pPr>
            <a:r>
              <a:rPr lang="zh-CN" altLang="en-US" sz="1600" dirty="0">
                <a:latin typeface="微软雅黑" panose="020B0503020204020204" pitchFamily="34" charset="-122"/>
                <a:ea typeface="微软雅黑" panose="020B0503020204020204" pitchFamily="34" charset="-122"/>
              </a:rPr>
              <a:t>.meas ac XAG find vdb(vo+) at 1k</a:t>
            </a:r>
            <a:endParaRPr lang="zh-CN" altLang="en-US" sz="1600" dirty="0">
              <a:latin typeface="微软雅黑" panose="020B0503020204020204" pitchFamily="34" charset="-122"/>
              <a:ea typeface="微软雅黑" panose="020B0503020204020204" pitchFamily="34" charset="-122"/>
            </a:endParaRPr>
          </a:p>
          <a:p>
            <a:pPr defTabSz="683895">
              <a:lnSpc>
                <a:spcPct val="150000"/>
              </a:lnSpc>
            </a:pPr>
            <a:r>
              <a:rPr lang="zh-CN" altLang="en-US" sz="1600" dirty="0">
                <a:latin typeface="微软雅黑" panose="020B0503020204020204" pitchFamily="34" charset="-122"/>
                <a:ea typeface="微软雅黑" panose="020B0503020204020204" pitchFamily="34" charset="-122"/>
              </a:rPr>
              <a:t>.meas ac GBW when vdb(vo+)=0 fall=1</a:t>
            </a:r>
            <a:endParaRPr lang="zh-CN" altLang="en-US" sz="1600" dirty="0">
              <a:latin typeface="微软雅黑" panose="020B0503020204020204" pitchFamily="34" charset="-122"/>
              <a:ea typeface="微软雅黑" panose="020B0503020204020204" pitchFamily="34" charset="-122"/>
            </a:endParaRPr>
          </a:p>
          <a:p>
            <a:pPr defTabSz="683895">
              <a:lnSpc>
                <a:spcPct val="150000"/>
              </a:lnSpc>
            </a:pPr>
            <a:r>
              <a:rPr lang="zh-CN" altLang="en-US" sz="1600" dirty="0">
                <a:latin typeface="微软雅黑" panose="020B0503020204020204" pitchFamily="34" charset="-122"/>
                <a:ea typeface="微软雅黑" panose="020B0503020204020204" pitchFamily="34" charset="-122"/>
              </a:rPr>
              <a:t>.meas ac KEEP find vp(vo+) at 'GBW' //180°减KEEP等于相位稳定裕度；</a:t>
            </a:r>
            <a:endParaRPr lang="zh-CN" altLang="en-US" sz="1600" dirty="0">
              <a:latin typeface="微软雅黑" panose="020B0503020204020204" pitchFamily="34" charset="-122"/>
              <a:ea typeface="微软雅黑" panose="020B0503020204020204" pitchFamily="34" charset="-122"/>
            </a:endParaRPr>
          </a:p>
        </p:txBody>
      </p:sp>
      <p:sp>
        <p:nvSpPr>
          <p:cNvPr id="10" name="TextBox 15"/>
          <p:cNvSpPr txBox="1"/>
          <p:nvPr/>
        </p:nvSpPr>
        <p:spPr>
          <a:xfrm>
            <a:off x="7309485" y="2575560"/>
            <a:ext cx="4153535" cy="1938020"/>
          </a:xfrm>
          <a:prstGeom prst="rect">
            <a:avLst/>
          </a:prstGeom>
          <a:noFill/>
        </p:spPr>
        <p:txBody>
          <a:bodyPr wrap="square" rtlCol="0">
            <a:spAutoFit/>
          </a:bodyPr>
          <a:p>
            <a:pPr defTabSz="683895">
              <a:lnSpc>
                <a:spcPct val="150000"/>
              </a:lnSpc>
            </a:pPr>
            <a:r>
              <a:rPr lang="zh-CN" altLang="en-US" sz="2000" dirty="0">
                <a:latin typeface="微软雅黑" panose="020B0503020204020204" pitchFamily="34" charset="-122"/>
                <a:ea typeface="微软雅黑" panose="020B0503020204020204" pitchFamily="34" charset="-122"/>
              </a:rPr>
              <a:t>.alter tt2</a:t>
            </a:r>
            <a:endParaRPr lang="zh-CN" altLang="en-US" sz="2000" dirty="0">
              <a:latin typeface="微软雅黑" panose="020B0503020204020204" pitchFamily="34" charset="-122"/>
              <a:ea typeface="微软雅黑" panose="020B0503020204020204" pitchFamily="34" charset="-122"/>
            </a:endParaRPr>
          </a:p>
          <a:p>
            <a:pPr defTabSz="683895">
              <a:lnSpc>
                <a:spcPct val="150000"/>
              </a:lnSpc>
            </a:pPr>
            <a:r>
              <a:rPr lang="zh-CN" altLang="en-US" sz="2000" dirty="0">
                <a:latin typeface="微软雅黑" panose="020B0503020204020204" pitchFamily="34" charset="-122"/>
                <a:ea typeface="微软雅黑" panose="020B0503020204020204" pitchFamily="34" charset="-122"/>
              </a:rPr>
              <a:t>.temp -40</a:t>
            </a:r>
            <a:endParaRPr lang="zh-CN" altLang="en-US" sz="2000" dirty="0">
              <a:latin typeface="微软雅黑" panose="020B0503020204020204" pitchFamily="34" charset="-122"/>
              <a:ea typeface="微软雅黑" panose="020B0503020204020204" pitchFamily="34" charset="-122"/>
            </a:endParaRPr>
          </a:p>
          <a:p>
            <a:pPr defTabSz="683895">
              <a:lnSpc>
                <a:spcPct val="150000"/>
              </a:lnSpc>
            </a:pPr>
            <a:r>
              <a:rPr lang="zh-CN" altLang="en-US" sz="2000" dirty="0">
                <a:latin typeface="微软雅黑" panose="020B0503020204020204" pitchFamily="34" charset="-122"/>
                <a:ea typeface="微软雅黑" panose="020B0503020204020204" pitchFamily="34" charset="-122"/>
              </a:rPr>
              <a:t>.param vabc = 3</a:t>
            </a:r>
            <a:endParaRPr lang="zh-CN" altLang="en-US" sz="2000" dirty="0">
              <a:latin typeface="微软雅黑" panose="020B0503020204020204" pitchFamily="34" charset="-122"/>
              <a:ea typeface="微软雅黑" panose="020B0503020204020204" pitchFamily="34" charset="-122"/>
            </a:endParaRPr>
          </a:p>
          <a:p>
            <a:pPr defTabSz="683895">
              <a:lnSpc>
                <a:spcPct val="150000"/>
              </a:lnSpc>
            </a:pPr>
            <a:r>
              <a:rPr lang="zh-CN" altLang="en-US" sz="2000" dirty="0">
                <a:latin typeface="微软雅黑" panose="020B0503020204020204" pitchFamily="34" charset="-122"/>
                <a:ea typeface="微软雅黑" panose="020B0503020204020204" pitchFamily="34" charset="-122"/>
              </a:rPr>
              <a:t>.lib "cmn018_assp_v1d2.l" tt_3v</a:t>
            </a:r>
            <a:endParaRPr lang="zh-CN" altLang="en-US" sz="2000" dirty="0">
              <a:latin typeface="微软雅黑" panose="020B0503020204020204" pitchFamily="34" charset="-122"/>
              <a:ea typeface="微软雅黑" panose="020B0503020204020204" pitchFamily="34" charset="-122"/>
            </a:endParaRPr>
          </a:p>
        </p:txBody>
      </p:sp>
      <p:pic>
        <p:nvPicPr>
          <p:cNvPr id="5" name="图片 4" descr="集创赛LOGO+不带字"/>
          <p:cNvPicPr>
            <a:picLocks noChangeAspect="1"/>
          </p:cNvPicPr>
          <p:nvPr/>
        </p:nvPicPr>
        <p:blipFill>
          <a:blip r:embed="rId1"/>
          <a:stretch>
            <a:fillRect/>
          </a:stretch>
        </p:blipFill>
        <p:spPr>
          <a:xfrm>
            <a:off x="0" y="86360"/>
            <a:ext cx="1852930" cy="1356360"/>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Freeform 11"/>
          <p:cNvSpPr/>
          <p:nvPr/>
        </p:nvSpPr>
        <p:spPr bwMode="auto">
          <a:xfrm>
            <a:off x="5327650" y="1460500"/>
            <a:ext cx="1298575" cy="715645"/>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gradFill>
            <a:gsLst>
              <a:gs pos="0">
                <a:srgbClr val="E30000"/>
              </a:gs>
              <a:gs pos="100000">
                <a:srgbClr val="760303"/>
              </a:gs>
            </a:gsLst>
            <a:lin scaled="0"/>
          </a:gradFill>
          <a:ln>
            <a:noFill/>
          </a:ln>
        </p:spPr>
        <p:txBody>
          <a:bodyPr vert="horz" wrap="square" lIns="91440" tIns="45720" rIns="91440" bIns="45720" numCol="1" anchor="t" anchorCtr="0" compatLnSpc="1"/>
          <a:lstStyle/>
          <a:p>
            <a:endParaRPr lang="zh-CN" altLang="en-US" sz="2400">
              <a:solidFill>
                <a:schemeClr val="tx1"/>
              </a:solidFill>
            </a:endParaRPr>
          </a:p>
        </p:txBody>
      </p:sp>
      <p:sp>
        <p:nvSpPr>
          <p:cNvPr id="6" name="矩形 5"/>
          <p:cNvSpPr/>
          <p:nvPr/>
        </p:nvSpPr>
        <p:spPr>
          <a:xfrm>
            <a:off x="5192374" y="2643364"/>
            <a:ext cx="1569660" cy="923330"/>
          </a:xfrm>
          <a:prstGeom prst="rect">
            <a:avLst/>
          </a:prstGeom>
        </p:spPr>
        <p:txBody>
          <a:bodyPr wrap="none">
            <a:spAutoFit/>
          </a:bodyPr>
          <a:lstStyle/>
          <a:p>
            <a:pPr>
              <a:defRPr/>
            </a:pPr>
            <a:r>
              <a:rPr lang="zh-CN" altLang="en-US" sz="5400" kern="100" dirty="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rPr>
              <a:t>绪论</a:t>
            </a:r>
            <a:endParaRPr lang="zh-CN" altLang="en-US" sz="5400" kern="100" dirty="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sp>
        <p:nvSpPr>
          <p:cNvPr id="8" name="文本框 7"/>
          <p:cNvSpPr txBox="1"/>
          <p:nvPr/>
        </p:nvSpPr>
        <p:spPr>
          <a:xfrm>
            <a:off x="3882390" y="3830955"/>
            <a:ext cx="3939540" cy="2030095"/>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选题背景</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marL="285750" indent="-285750" algn="ctr">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研究意义</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indent="0">
              <a:lnSpc>
                <a:spcPct val="150000"/>
              </a:lnSpc>
              <a:buFont typeface="Wingdings" panose="05000000000000000000" pitchFamily="2" charset="2"/>
              <a:buNone/>
            </a:pPr>
            <a:endParaRPr lang="zh-CN" altLang="en-US" sz="2800" dirty="0" smtClean="0">
              <a:solidFill>
                <a:schemeClr val="tx1"/>
              </a:solidFill>
              <a:latin typeface="方正兰亭细黑_GBK" panose="02000000000000000000" pitchFamily="2" charset="-122"/>
              <a:ea typeface="方正兰亭细黑_GBK" panose="02000000000000000000" pitchFamily="2" charset="-122"/>
            </a:endParaRPr>
          </a:p>
        </p:txBody>
      </p:sp>
      <p:cxnSp>
        <p:nvCxnSpPr>
          <p:cNvPr id="11" name="直接连接符 10"/>
          <p:cNvCxnSpPr/>
          <p:nvPr/>
        </p:nvCxnSpPr>
        <p:spPr>
          <a:xfrm>
            <a:off x="3882413" y="3699047"/>
            <a:ext cx="42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093720" y="207010"/>
            <a:ext cx="4969510" cy="2853055"/>
          </a:xfrm>
          <a:prstGeom prst="rect">
            <a:avLst/>
          </a:prstGeom>
        </p:spPr>
      </p:pic>
      <p:pic>
        <p:nvPicPr>
          <p:cNvPr id="4"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415" y="3060065"/>
            <a:ext cx="8546465" cy="3669665"/>
          </a:xfrm>
          <a:prstGeom prst="rect">
            <a:avLst/>
          </a:prstGeom>
        </p:spPr>
      </p:pic>
      <p:pic>
        <p:nvPicPr>
          <p:cNvPr id="5" name="图片 4"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3"/>
          <p:cNvPicPr>
            <a:picLocks noChangeAspect="1"/>
          </p:cNvPicPr>
          <p:nvPr/>
        </p:nvPicPr>
        <p:blipFill>
          <a:blip r:embed="rId1"/>
          <a:stretch>
            <a:fillRect/>
          </a:stretch>
        </p:blipFill>
        <p:spPr>
          <a:xfrm>
            <a:off x="1798955" y="2490470"/>
            <a:ext cx="4256405" cy="1393825"/>
          </a:xfrm>
          <a:prstGeom prst="rect">
            <a:avLst/>
          </a:prstGeom>
        </p:spPr>
      </p:pic>
      <p:pic>
        <p:nvPicPr>
          <p:cNvPr id="12" name="图片 12"/>
          <p:cNvPicPr>
            <a:picLocks noChangeAspect="1"/>
          </p:cNvPicPr>
          <p:nvPr/>
        </p:nvPicPr>
        <p:blipFill>
          <a:blip r:embed="rId2"/>
          <a:stretch>
            <a:fillRect/>
          </a:stretch>
        </p:blipFill>
        <p:spPr>
          <a:xfrm>
            <a:off x="6188075" y="823595"/>
            <a:ext cx="4772660" cy="1945640"/>
          </a:xfrm>
          <a:prstGeom prst="rect">
            <a:avLst/>
          </a:prstGeom>
        </p:spPr>
      </p:pic>
      <p:pic>
        <p:nvPicPr>
          <p:cNvPr id="10"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015" y="3645853"/>
            <a:ext cx="4970780" cy="2134235"/>
          </a:xfrm>
          <a:prstGeom prst="rect">
            <a:avLst/>
          </a:prstGeom>
        </p:spPr>
      </p:pic>
      <p:sp>
        <p:nvSpPr>
          <p:cNvPr id="41" name="文本框 40"/>
          <p:cNvSpPr txBox="1"/>
          <p:nvPr/>
        </p:nvSpPr>
        <p:spPr>
          <a:xfrm>
            <a:off x="2210764" y="520172"/>
            <a:ext cx="2621280" cy="583565"/>
          </a:xfrm>
          <a:prstGeom prst="rect">
            <a:avLst/>
          </a:prstGeom>
          <a:noFill/>
        </p:spPr>
        <p:txBody>
          <a:bodyPr wrap="none" rtlCol="0">
            <a:spAutoFit/>
          </a:bodyPr>
          <a:p>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建立时间</a:t>
            </a:r>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分析</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集创赛LOGO+不带字"/>
          <p:cNvPicPr>
            <a:picLocks noChangeAspect="1"/>
          </p:cNvPicPr>
          <p:nvPr/>
        </p:nvPicPr>
        <p:blipFill>
          <a:blip r:embed="rId4"/>
          <a:stretch>
            <a:fillRect/>
          </a:stretch>
        </p:blipFill>
        <p:spPr>
          <a:xfrm>
            <a:off x="0" y="86360"/>
            <a:ext cx="1852930" cy="1356360"/>
          </a:xfrm>
          <a:prstGeom prst="rect">
            <a:avLst/>
          </a:prstGeom>
          <a:solidFill>
            <a:schemeClr val="bg1"/>
          </a:solid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19550" y="3597275"/>
            <a:ext cx="7452360" cy="3199130"/>
          </a:xfrm>
          <a:prstGeom prst="rect">
            <a:avLst/>
          </a:prstGeom>
        </p:spPr>
      </p:pic>
      <p:pic>
        <p:nvPicPr>
          <p:cNvPr id="17"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560" y="1363345"/>
            <a:ext cx="7470775" cy="3008630"/>
          </a:xfrm>
          <a:prstGeom prst="rect">
            <a:avLst/>
          </a:prstGeom>
        </p:spPr>
      </p:pic>
      <p:sp>
        <p:nvSpPr>
          <p:cNvPr id="41" name="文本框 40"/>
          <p:cNvSpPr txBox="1"/>
          <p:nvPr/>
        </p:nvSpPr>
        <p:spPr>
          <a:xfrm>
            <a:off x="2210764" y="520172"/>
            <a:ext cx="3840480" cy="583565"/>
          </a:xfrm>
          <a:prstGeom prst="rect">
            <a:avLst/>
          </a:prstGeom>
          <a:noFill/>
        </p:spPr>
        <p:txBody>
          <a:bodyPr wrap="none" rtlCol="0">
            <a:spAutoFit/>
          </a:bodyPr>
          <a:p>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失调电压与</a:t>
            </a:r>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静态电流</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90695" y="3896995"/>
            <a:ext cx="7266305" cy="2961005"/>
          </a:xfrm>
          <a:prstGeom prst="rect">
            <a:avLst/>
          </a:prstGeom>
        </p:spPr>
      </p:pic>
      <p:sp>
        <p:nvSpPr>
          <p:cNvPr id="41" name="文本框 40"/>
          <p:cNvSpPr txBox="1"/>
          <p:nvPr/>
        </p:nvSpPr>
        <p:spPr>
          <a:xfrm>
            <a:off x="2210764" y="520172"/>
            <a:ext cx="3027680" cy="583565"/>
          </a:xfrm>
          <a:prstGeom prst="rect">
            <a:avLst/>
          </a:prstGeom>
          <a:noFill/>
        </p:spPr>
        <p:txBody>
          <a:bodyPr wrap="none" rtlCol="0">
            <a:spAutoFit/>
          </a:bodyPr>
          <a:p>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共模电压</a:t>
            </a:r>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抑制比</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对象 -2147482600"/>
          <p:cNvGraphicFramePr>
            <a:graphicFrameLocks noChangeAspect="1"/>
          </p:cNvGraphicFramePr>
          <p:nvPr/>
        </p:nvGraphicFramePr>
        <p:xfrm>
          <a:off x="1989455" y="1169670"/>
          <a:ext cx="5574665" cy="2661285"/>
        </p:xfrm>
        <a:graphic>
          <a:graphicData uri="http://schemas.openxmlformats.org/presentationml/2006/ole">
            <mc:AlternateContent xmlns:mc="http://schemas.openxmlformats.org/markup-compatibility/2006">
              <mc:Choice xmlns:v="urn:schemas-microsoft-com:vml" Requires="v">
                <p:oleObj spid="_x0000_s3076" name="" r:id="rId2" imgW="5989955" imgH="2858770" progId="Visio.Drawing.15">
                  <p:embed/>
                </p:oleObj>
              </mc:Choice>
              <mc:Fallback>
                <p:oleObj name="" r:id="rId2" imgW="5989955" imgH="2858770" progId="Visio.Drawing.15">
                  <p:embed/>
                  <p:pic>
                    <p:nvPicPr>
                      <p:cNvPr id="0" name="图片 3075"/>
                      <p:cNvPicPr/>
                      <p:nvPr/>
                    </p:nvPicPr>
                    <p:blipFill>
                      <a:blip r:embed="rId3"/>
                      <a:stretch>
                        <a:fillRect/>
                      </a:stretch>
                    </p:blipFill>
                    <p:spPr>
                      <a:xfrm>
                        <a:off x="1989455" y="1169670"/>
                        <a:ext cx="5574665" cy="2661285"/>
                      </a:xfrm>
                      <a:prstGeom prst="rect">
                        <a:avLst/>
                      </a:prstGeom>
                      <a:noFill/>
                      <a:ln w="38100">
                        <a:noFill/>
                        <a:miter/>
                      </a:ln>
                    </p:spPr>
                  </p:pic>
                </p:oleObj>
              </mc:Fallback>
            </mc:AlternateContent>
          </a:graphicData>
        </a:graphic>
      </p:graphicFrame>
      <p:pic>
        <p:nvPicPr>
          <p:cNvPr id="4" name="图片 3" descr="集创赛LOGO+不带字"/>
          <p:cNvPicPr>
            <a:picLocks noChangeAspect="1"/>
          </p:cNvPicPr>
          <p:nvPr/>
        </p:nvPicPr>
        <p:blipFill>
          <a:blip r:embed="rId4"/>
          <a:stretch>
            <a:fillRect/>
          </a:stretch>
        </p:blipFill>
        <p:spPr>
          <a:xfrm>
            <a:off x="0" y="86360"/>
            <a:ext cx="1852930" cy="1356360"/>
          </a:xfrm>
          <a:prstGeom prst="rect">
            <a:avLst/>
          </a:prstGeom>
          <a:solidFill>
            <a:schemeClr val="bg1"/>
          </a:solid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21"/>
          <p:cNvPicPr>
            <a:picLocks noChangeAspect="1"/>
          </p:cNvPicPr>
          <p:nvPr/>
        </p:nvPicPr>
        <p:blipFill>
          <a:blip r:embed="rId1"/>
          <a:stretch>
            <a:fillRect/>
          </a:stretch>
        </p:blipFill>
        <p:spPr>
          <a:xfrm>
            <a:off x="1885950" y="4211955"/>
            <a:ext cx="5274310" cy="2562225"/>
          </a:xfrm>
          <a:prstGeom prst="rect">
            <a:avLst/>
          </a:prstGeom>
        </p:spPr>
      </p:pic>
      <p:graphicFrame>
        <p:nvGraphicFramePr>
          <p:cNvPr id="2" name="对象 -2147482602"/>
          <p:cNvGraphicFramePr>
            <a:graphicFrameLocks noChangeAspect="1"/>
          </p:cNvGraphicFramePr>
          <p:nvPr/>
        </p:nvGraphicFramePr>
        <p:xfrm>
          <a:off x="1986915" y="1306830"/>
          <a:ext cx="5073015" cy="2375535"/>
        </p:xfrm>
        <a:graphic>
          <a:graphicData uri="http://schemas.openxmlformats.org/presentationml/2006/ole">
            <mc:AlternateContent xmlns:mc="http://schemas.openxmlformats.org/markup-compatibility/2006">
              <mc:Choice xmlns:v="urn:schemas-microsoft-com:vml" Requires="v">
                <p:oleObj spid="_x0000_s3076" name="" r:id="rId2" imgW="6042025" imgH="2858770" progId="Visio.Drawing.15">
                  <p:embed/>
                </p:oleObj>
              </mc:Choice>
              <mc:Fallback>
                <p:oleObj name="" r:id="rId2" imgW="6042025" imgH="2858770" progId="Visio.Drawing.15">
                  <p:embed/>
                  <p:pic>
                    <p:nvPicPr>
                      <p:cNvPr id="0" name="图片 3075"/>
                      <p:cNvPicPr/>
                      <p:nvPr/>
                    </p:nvPicPr>
                    <p:blipFill>
                      <a:blip r:embed="rId3"/>
                      <a:stretch>
                        <a:fillRect/>
                      </a:stretch>
                    </p:blipFill>
                    <p:spPr>
                      <a:xfrm>
                        <a:off x="1986915" y="1306830"/>
                        <a:ext cx="5073015" cy="2375535"/>
                      </a:xfrm>
                      <a:prstGeom prst="rect">
                        <a:avLst/>
                      </a:prstGeom>
                      <a:noFill/>
                      <a:ln w="38100">
                        <a:noFill/>
                        <a:miter/>
                      </a:ln>
                    </p:spPr>
                  </p:pic>
                </p:oleObj>
              </mc:Fallback>
            </mc:AlternateContent>
          </a:graphicData>
        </a:graphic>
      </p:graphicFrame>
      <p:pic>
        <p:nvPicPr>
          <p:cNvPr id="19"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7215" y="3009265"/>
            <a:ext cx="5177155" cy="2734945"/>
          </a:xfrm>
          <a:prstGeom prst="rect">
            <a:avLst/>
          </a:prstGeom>
        </p:spPr>
      </p:pic>
      <p:sp>
        <p:nvSpPr>
          <p:cNvPr id="41" name="文本框 40"/>
          <p:cNvSpPr txBox="1"/>
          <p:nvPr/>
        </p:nvSpPr>
        <p:spPr>
          <a:xfrm>
            <a:off x="2210764" y="520172"/>
            <a:ext cx="3027680" cy="583565"/>
          </a:xfrm>
          <a:prstGeom prst="rect">
            <a:avLst/>
          </a:prstGeom>
          <a:noFill/>
        </p:spPr>
        <p:txBody>
          <a:bodyPr wrap="none" rtlCol="0">
            <a:spAutoFit/>
          </a:bodyPr>
          <a:p>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电源电压抑制比</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集创赛LOGO+不带字"/>
          <p:cNvPicPr>
            <a:picLocks noChangeAspect="1"/>
          </p:cNvPicPr>
          <p:nvPr/>
        </p:nvPicPr>
        <p:blipFill>
          <a:blip r:embed="rId5"/>
          <a:stretch>
            <a:fillRect/>
          </a:stretch>
        </p:blipFill>
        <p:spPr>
          <a:xfrm>
            <a:off x="0" y="86360"/>
            <a:ext cx="1852930" cy="1356360"/>
          </a:xfrm>
          <a:prstGeom prst="rect">
            <a:avLst/>
          </a:prstGeom>
          <a:solidFill>
            <a:schemeClr val="bg1"/>
          </a:solid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601"/>
          <p:cNvGraphicFramePr>
            <a:graphicFrameLocks noChangeAspect="1"/>
          </p:cNvGraphicFramePr>
          <p:nvPr/>
        </p:nvGraphicFramePr>
        <p:xfrm>
          <a:off x="1924050" y="2285365"/>
          <a:ext cx="5080635" cy="2436495"/>
        </p:xfrm>
        <a:graphic>
          <a:graphicData uri="http://schemas.openxmlformats.org/presentationml/2006/ole">
            <mc:AlternateContent xmlns:mc="http://schemas.openxmlformats.org/markup-compatibility/2006">
              <mc:Choice xmlns:v="urn:schemas-microsoft-com:vml" Requires="v">
                <p:oleObj spid="_x0000_s3076" name="" r:id="rId1" imgW="6018530" imgH="2858770" progId="Visio.Drawing.15">
                  <p:embed/>
                </p:oleObj>
              </mc:Choice>
              <mc:Fallback>
                <p:oleObj name="" r:id="rId1" imgW="6018530" imgH="2858770" progId="Visio.Drawing.15">
                  <p:embed/>
                  <p:pic>
                    <p:nvPicPr>
                      <p:cNvPr id="0" name="图片 3075"/>
                      <p:cNvPicPr/>
                      <p:nvPr/>
                    </p:nvPicPr>
                    <p:blipFill>
                      <a:blip r:embed="rId2"/>
                      <a:stretch>
                        <a:fillRect/>
                      </a:stretch>
                    </p:blipFill>
                    <p:spPr>
                      <a:xfrm>
                        <a:off x="1924050" y="2285365"/>
                        <a:ext cx="5080635" cy="2436495"/>
                      </a:xfrm>
                      <a:prstGeom prst="rect">
                        <a:avLst/>
                      </a:prstGeom>
                      <a:noFill/>
                      <a:ln w="38100">
                        <a:noFill/>
                        <a:miter/>
                      </a:ln>
                    </p:spPr>
                  </p:pic>
                </p:oleObj>
              </mc:Fallback>
            </mc:AlternateContent>
          </a:graphicData>
        </a:graphic>
      </p:graphicFrame>
      <p:pic>
        <p:nvPicPr>
          <p:cNvPr id="23"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505" y="2285365"/>
            <a:ext cx="4307840" cy="2493645"/>
          </a:xfrm>
          <a:prstGeom prst="rect">
            <a:avLst/>
          </a:prstGeom>
        </p:spPr>
      </p:pic>
      <p:sp>
        <p:nvSpPr>
          <p:cNvPr id="41" name="文本框 40"/>
          <p:cNvSpPr txBox="1"/>
          <p:nvPr/>
        </p:nvSpPr>
        <p:spPr>
          <a:xfrm>
            <a:off x="2210764" y="520172"/>
            <a:ext cx="2214880" cy="583565"/>
          </a:xfrm>
          <a:prstGeom prst="rect">
            <a:avLst/>
          </a:prstGeom>
          <a:noFill/>
        </p:spPr>
        <p:txBody>
          <a:bodyPr wrap="none" rtlCol="0">
            <a:spAutoFit/>
          </a:bodyPr>
          <a:p>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总输出</a:t>
            </a:r>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噪声</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集创赛LOGO+不带字"/>
          <p:cNvPicPr>
            <a:picLocks noChangeAspect="1"/>
          </p:cNvPicPr>
          <p:nvPr/>
        </p:nvPicPr>
        <p:blipFill>
          <a:blip r:embed="rId4"/>
          <a:stretch>
            <a:fillRect/>
          </a:stretch>
        </p:blipFill>
        <p:spPr>
          <a:xfrm>
            <a:off x="0" y="86360"/>
            <a:ext cx="1852930" cy="1356360"/>
          </a:xfrm>
          <a:prstGeom prst="rect">
            <a:avLst/>
          </a:prstGeom>
          <a:solidFill>
            <a:schemeClr val="bg1"/>
          </a:solid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6"/>
          <p:cNvPicPr>
            <a:picLocks noChangeAspect="1"/>
          </p:cNvPicPr>
          <p:nvPr/>
        </p:nvPicPr>
        <p:blipFill>
          <a:blip r:embed="rId1"/>
          <a:stretch>
            <a:fillRect/>
          </a:stretch>
        </p:blipFill>
        <p:spPr>
          <a:xfrm>
            <a:off x="2357120" y="1343660"/>
            <a:ext cx="3983990" cy="5080000"/>
          </a:xfrm>
          <a:prstGeom prst="rect">
            <a:avLst/>
          </a:prstGeom>
        </p:spPr>
      </p:pic>
      <p:pic>
        <p:nvPicPr>
          <p:cNvPr id="7" name="图片 7"/>
          <p:cNvPicPr>
            <a:picLocks noChangeAspect="1"/>
          </p:cNvPicPr>
          <p:nvPr/>
        </p:nvPicPr>
        <p:blipFill>
          <a:blip r:embed="rId2"/>
          <a:stretch>
            <a:fillRect/>
          </a:stretch>
        </p:blipFill>
        <p:spPr>
          <a:xfrm>
            <a:off x="7178040" y="1343660"/>
            <a:ext cx="3829685" cy="5106670"/>
          </a:xfrm>
          <a:prstGeom prst="rect">
            <a:avLst/>
          </a:prstGeom>
        </p:spPr>
      </p:pic>
      <p:sp>
        <p:nvSpPr>
          <p:cNvPr id="41" name="文本框 40"/>
          <p:cNvSpPr txBox="1"/>
          <p:nvPr/>
        </p:nvSpPr>
        <p:spPr>
          <a:xfrm>
            <a:off x="2210764" y="520172"/>
            <a:ext cx="3027680" cy="583565"/>
          </a:xfrm>
          <a:prstGeom prst="rect">
            <a:avLst/>
          </a:prstGeom>
          <a:noFill/>
        </p:spPr>
        <p:txBody>
          <a:bodyPr wrap="none" rtlCol="0">
            <a:spAutoFit/>
          </a:bodyPr>
          <a:p>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辅助运放的</a:t>
            </a:r>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版图</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集创赛LOGO+不带字"/>
          <p:cNvPicPr>
            <a:picLocks noChangeAspect="1"/>
          </p:cNvPicPr>
          <p:nvPr/>
        </p:nvPicPr>
        <p:blipFill>
          <a:blip r:embed="rId3"/>
          <a:stretch>
            <a:fillRect/>
          </a:stretch>
        </p:blipFill>
        <p:spPr>
          <a:xfrm>
            <a:off x="0" y="86360"/>
            <a:ext cx="1852930" cy="1356360"/>
          </a:xfrm>
          <a:prstGeom prst="rect">
            <a:avLst/>
          </a:prstGeom>
          <a:solidFill>
            <a:schemeClr val="bg1"/>
          </a:solid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87220" y="1306830"/>
            <a:ext cx="5223510" cy="5551170"/>
          </a:xfrm>
          <a:prstGeom prst="rect">
            <a:avLst/>
          </a:prstGeom>
        </p:spPr>
      </p:pic>
      <p:sp>
        <p:nvSpPr>
          <p:cNvPr id="100" name="文本框 99"/>
          <p:cNvSpPr txBox="1"/>
          <p:nvPr/>
        </p:nvSpPr>
        <p:spPr>
          <a:xfrm>
            <a:off x="7385050" y="1482090"/>
            <a:ext cx="4407535" cy="4523105"/>
          </a:xfrm>
          <a:prstGeom prst="rect">
            <a:avLst/>
          </a:prstGeom>
          <a:noFill/>
          <a:ln w="9525">
            <a:noFill/>
          </a:ln>
        </p:spPr>
        <p:txBody>
          <a:bodyPr wrap="square">
            <a:spAutoFit/>
          </a:bodyPr>
          <a:p>
            <a:pPr indent="0"/>
            <a:r>
              <a:rPr lang="en-US" alt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进行了几何对称形式排版</a:t>
            </a:r>
            <a:endPar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主运放的差分输入管，m数很大，宽长比也很大，这里采用了对管的叉指画法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选取容值最大的方块电容，使电容匹配能力变强，减小寄生效应的产生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版图形状尽量规整，一般以矩形最好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文本框 40"/>
          <p:cNvSpPr txBox="1"/>
          <p:nvPr/>
        </p:nvSpPr>
        <p:spPr>
          <a:xfrm>
            <a:off x="2210764" y="520172"/>
            <a:ext cx="3027680" cy="583565"/>
          </a:xfrm>
          <a:prstGeom prst="rect">
            <a:avLst/>
          </a:prstGeom>
          <a:noFill/>
        </p:spPr>
        <p:txBody>
          <a:bodyPr wrap="none" rtlCol="0">
            <a:spAutoFit/>
          </a:bodyPr>
          <a:p>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总体电路的</a:t>
            </a:r>
            <a:r>
              <a:rPr lang="zh-CN" altLang="en-US" sz="3200" b="0" dirty="0">
                <a:latin typeface="微软雅黑" panose="020B0503020204020204" pitchFamily="34" charset="-122"/>
                <a:ea typeface="微软雅黑" panose="020B0503020204020204" pitchFamily="34" charset="-122"/>
                <a:cs typeface="微软雅黑" panose="020B0503020204020204" pitchFamily="34" charset="-122"/>
              </a:rPr>
              <a:t>版图</a:t>
            </a:r>
            <a:endParaRPr lang="zh-CN" altLang="en-US" sz="32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集创赛LOGO+不带字"/>
          <p:cNvPicPr>
            <a:picLocks noChangeAspect="1"/>
          </p:cNvPicPr>
          <p:nvPr/>
        </p:nvPicPr>
        <p:blipFill>
          <a:blip r:embed="rId2"/>
          <a:stretch>
            <a:fillRect/>
          </a:stretch>
        </p:blipFill>
        <p:spPr>
          <a:xfrm>
            <a:off x="0" y="86360"/>
            <a:ext cx="1852930" cy="1356360"/>
          </a:xfrm>
          <a:prstGeom prst="rect">
            <a:avLst/>
          </a:prstGeom>
          <a:solidFill>
            <a:schemeClr val="bg1"/>
          </a:solid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9"/>
          <p:cNvPicPr>
            <a:picLocks noChangeAspect="1"/>
          </p:cNvPicPr>
          <p:nvPr/>
        </p:nvPicPr>
        <p:blipFill>
          <a:blip r:embed="rId1"/>
          <a:stretch>
            <a:fillRect/>
          </a:stretch>
        </p:blipFill>
        <p:spPr>
          <a:xfrm>
            <a:off x="2044065" y="1861185"/>
            <a:ext cx="8587105" cy="4290060"/>
          </a:xfrm>
          <a:prstGeom prst="rect">
            <a:avLst/>
          </a:prstGeom>
        </p:spPr>
      </p:pic>
      <p:pic>
        <p:nvPicPr>
          <p:cNvPr id="3" name="图片 2" descr="集创赛LOGO+不带字"/>
          <p:cNvPicPr>
            <a:picLocks noChangeAspect="1"/>
          </p:cNvPicPr>
          <p:nvPr/>
        </p:nvPicPr>
        <p:blipFill>
          <a:blip r:embed="rId2"/>
          <a:stretch>
            <a:fillRect/>
          </a:stretch>
        </p:blipFill>
        <p:spPr>
          <a:xfrm>
            <a:off x="0" y="86360"/>
            <a:ext cx="1852930" cy="1356360"/>
          </a:xfrm>
          <a:prstGeom prst="rect">
            <a:avLst/>
          </a:prstGeom>
          <a:solidFill>
            <a:schemeClr val="bg1"/>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026920" y="1861185"/>
            <a:ext cx="8555355" cy="3449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2800" dirty="0">
                <a:solidFill>
                  <a:sysClr val="windowText" lastClr="000000"/>
                </a:solidFill>
                <a:latin typeface="微软雅黑" panose="020B0503020204020204" pitchFamily="34" charset="-122"/>
                <a:ea typeface="微软雅黑" panose="020B0503020204020204" pitchFamily="34" charset="-122"/>
              </a:rPr>
              <a:t>Sigma-delta ADC采用过采样技术以及噪声整形技术，可实现</a:t>
            </a:r>
            <a:r>
              <a:rPr lang="zh-CN" altLang="en-US" sz="2800" b="1" dirty="0">
                <a:solidFill>
                  <a:sysClr val="windowText" lastClr="000000"/>
                </a:solidFill>
                <a:latin typeface="微软雅黑" panose="020B0503020204020204" pitchFamily="34" charset="-122"/>
                <a:ea typeface="微软雅黑" panose="020B0503020204020204" pitchFamily="34" charset="-122"/>
              </a:rPr>
              <a:t>高转换精度</a:t>
            </a:r>
            <a:r>
              <a:rPr lang="zh-CN" altLang="en-US" sz="2800" dirty="0">
                <a:solidFill>
                  <a:sysClr val="windowText" lastClr="000000"/>
                </a:solidFill>
                <a:latin typeface="微软雅黑" panose="020B0503020204020204" pitchFamily="34" charset="-122"/>
                <a:ea typeface="微软雅黑" panose="020B0503020204020204" pitchFamily="34" charset="-122"/>
              </a:rPr>
              <a:t>，同时避免了对电路器件的过高匹配精度的要求。加上其对抗混叠滤波器的要求不高，无论在工业领域还是在学术领域，许多工程师都将 Sigma-delta ADC 作为设计的首选。</a:t>
            </a:r>
            <a:endParaRPr lang="zh-CN" altLang="en-US" sz="2800" dirty="0">
              <a:solidFill>
                <a:sysClr val="windowText" lastClr="000000"/>
              </a:solidFill>
              <a:latin typeface="微软雅黑" panose="020B0503020204020204" pitchFamily="34" charset="-122"/>
              <a:ea typeface="微软雅黑" panose="020B0503020204020204" pitchFamily="34" charset="-122"/>
            </a:endParaRPr>
          </a:p>
          <a:p>
            <a:pPr>
              <a:lnSpc>
                <a:spcPct val="130000"/>
              </a:lnSpc>
            </a:pPr>
            <a:endParaRPr lang="zh-CN" altLang="en-US" sz="2800" dirty="0">
              <a:solidFill>
                <a:sysClr val="windowText" lastClr="000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221559" y="530967"/>
            <a:ext cx="2214880" cy="706755"/>
          </a:xfrm>
          <a:prstGeom prst="rect">
            <a:avLst/>
          </a:prstGeom>
          <a:noFill/>
        </p:spPr>
        <p:txBody>
          <a:bodyPr wrap="none" rtlCol="0">
            <a:spAutoFit/>
          </a:bodyPr>
          <a:lstStyle/>
          <a:p>
            <a:r>
              <a:rPr lang="zh-CN" altLang="en-US" sz="4000" b="0" dirty="0" smtClean="0">
                <a:latin typeface="黑体" panose="02010609060101010101" charset="-122"/>
                <a:ea typeface="黑体" panose="02010609060101010101" charset="-122"/>
              </a:rPr>
              <a:t>赛题背景</a:t>
            </a:r>
            <a:endParaRPr lang="zh-CN" altLang="en-US" sz="4000" b="0" dirty="0" smtClean="0">
              <a:latin typeface="黑体" panose="02010609060101010101" charset="-122"/>
              <a:ea typeface="黑体" panose="02010609060101010101" charset="-122"/>
            </a:endParaRPr>
          </a:p>
        </p:txBody>
      </p:sp>
      <p:pic>
        <p:nvPicPr>
          <p:cNvPr id="5" name="图片 4" descr="集创赛LOGO+不带字"/>
          <p:cNvPicPr>
            <a:picLocks noChangeAspect="1"/>
          </p:cNvPicPr>
          <p:nvPr/>
        </p:nvPicPr>
        <p:blipFill>
          <a:blip r:embed="rId1"/>
          <a:stretch>
            <a:fillRect/>
          </a:stretch>
        </p:blipFill>
        <p:spPr>
          <a:xfrm>
            <a:off x="0" y="0"/>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文本框 48"/>
          <p:cNvSpPr txBox="1"/>
          <p:nvPr/>
        </p:nvSpPr>
        <p:spPr>
          <a:xfrm>
            <a:off x="2210764" y="520172"/>
            <a:ext cx="1783080" cy="645160"/>
          </a:xfrm>
          <a:prstGeom prst="rect">
            <a:avLst/>
          </a:prstGeom>
          <a:noFill/>
        </p:spPr>
        <p:txBody>
          <a:bodyPr wrap="none" rtlCol="0">
            <a:spAutoFit/>
          </a:bodyPr>
          <a:lstStyle/>
          <a:p>
            <a:r>
              <a:rPr lang="en-US" altLang="zh-CN" sz="3600" b="0" dirty="0">
                <a:latin typeface="黑体" panose="02010609060101010101" charset="-122"/>
                <a:ea typeface="黑体" panose="02010609060101010101" charset="-122"/>
              </a:rPr>
              <a:t>ADC</a:t>
            </a:r>
            <a:r>
              <a:rPr lang="zh-CN" altLang="en-US" sz="3600" b="0" dirty="0">
                <a:latin typeface="黑体" panose="02010609060101010101" charset="-122"/>
                <a:ea typeface="黑体" panose="02010609060101010101" charset="-122"/>
              </a:rPr>
              <a:t>结构</a:t>
            </a:r>
            <a:endParaRPr lang="zh-CN" altLang="en-US" sz="3600" b="0" dirty="0">
              <a:latin typeface="黑体" panose="02010609060101010101" charset="-122"/>
              <a:ea typeface="黑体" panose="02010609060101010101" charset="-122"/>
            </a:endParaRPr>
          </a:p>
        </p:txBody>
      </p:sp>
      <p:graphicFrame>
        <p:nvGraphicFramePr>
          <p:cNvPr id="2" name="对象 -2147482624"/>
          <p:cNvGraphicFramePr>
            <a:graphicFrameLocks noChangeAspect="1"/>
          </p:cNvGraphicFramePr>
          <p:nvPr/>
        </p:nvGraphicFramePr>
        <p:xfrm>
          <a:off x="1802765" y="2374265"/>
          <a:ext cx="9952990" cy="2446655"/>
        </p:xfrm>
        <a:graphic>
          <a:graphicData uri="http://schemas.openxmlformats.org/presentationml/2006/ole">
            <mc:AlternateContent xmlns:mc="http://schemas.openxmlformats.org/markup-compatibility/2006">
              <mc:Choice xmlns:v="urn:schemas-microsoft-com:vml" Requires="v">
                <p:oleObj spid="_x0000_s3076" name="" r:id="rId2" imgW="5943600" imgH="1470025" progId="Visio.Drawing.15">
                  <p:embed/>
                </p:oleObj>
              </mc:Choice>
              <mc:Fallback>
                <p:oleObj name="" r:id="rId2" imgW="5943600" imgH="1470025" progId="Visio.Drawing.15">
                  <p:embed/>
                  <p:pic>
                    <p:nvPicPr>
                      <p:cNvPr id="0" name="图片 3075"/>
                      <p:cNvPicPr/>
                      <p:nvPr/>
                    </p:nvPicPr>
                    <p:blipFill>
                      <a:blip r:embed="rId3"/>
                      <a:stretch>
                        <a:fillRect/>
                      </a:stretch>
                    </p:blipFill>
                    <p:spPr>
                      <a:xfrm>
                        <a:off x="1802765" y="2374265"/>
                        <a:ext cx="9952990" cy="2446655"/>
                      </a:xfrm>
                      <a:prstGeom prst="rect">
                        <a:avLst/>
                      </a:prstGeom>
                      <a:noFill/>
                      <a:ln w="38100">
                        <a:noFill/>
                        <a:miter/>
                      </a:ln>
                    </p:spPr>
                  </p:pic>
                </p:oleObj>
              </mc:Fallback>
            </mc:AlternateContent>
          </a:graphicData>
        </a:graphic>
      </p:graphicFrame>
      <p:sp>
        <p:nvSpPr>
          <p:cNvPr id="5" name="矩形 4"/>
          <p:cNvSpPr/>
          <p:nvPr/>
        </p:nvSpPr>
        <p:spPr>
          <a:xfrm>
            <a:off x="85725" y="86360"/>
            <a:ext cx="1390650" cy="1099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集创赛LOGO+不带字"/>
          <p:cNvPicPr>
            <a:picLocks noChangeAspect="1"/>
          </p:cNvPicPr>
          <p:nvPr/>
        </p:nvPicPr>
        <p:blipFill>
          <a:blip r:embed="rId4"/>
          <a:stretch>
            <a:fillRect/>
          </a:stretch>
        </p:blipFill>
        <p:spPr>
          <a:xfrm>
            <a:off x="0" y="86360"/>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2210764" y="520172"/>
            <a:ext cx="3383280" cy="645160"/>
          </a:xfrm>
          <a:prstGeom prst="rect">
            <a:avLst/>
          </a:prstGeom>
          <a:noFill/>
        </p:spPr>
        <p:txBody>
          <a:bodyPr wrap="none" rtlCol="0">
            <a:spAutoFit/>
          </a:bodyPr>
          <a:lstStyle/>
          <a:p>
            <a:r>
              <a:rPr lang="zh-CN" altLang="en-US" sz="3600" b="0" dirty="0">
                <a:latin typeface="黑体" panose="02010609060101010101" charset="-122"/>
                <a:ea typeface="黑体" panose="02010609060101010101" charset="-122"/>
              </a:rPr>
              <a:t>调制器主要</a:t>
            </a:r>
            <a:r>
              <a:rPr lang="zh-CN" altLang="en-US" sz="3600" b="0" dirty="0">
                <a:latin typeface="黑体" panose="02010609060101010101" charset="-122"/>
                <a:ea typeface="黑体" panose="02010609060101010101" charset="-122"/>
              </a:rPr>
              <a:t>结构</a:t>
            </a:r>
            <a:endParaRPr lang="zh-CN" altLang="en-US" sz="3600" b="0" dirty="0">
              <a:latin typeface="黑体" panose="02010609060101010101" charset="-122"/>
              <a:ea typeface="黑体" panose="02010609060101010101" charset="-122"/>
            </a:endParaRPr>
          </a:p>
        </p:txBody>
      </p:sp>
      <p:graphicFrame>
        <p:nvGraphicFramePr>
          <p:cNvPr id="2" name="对象 -2147482623"/>
          <p:cNvGraphicFramePr>
            <a:graphicFrameLocks noChangeAspect="1"/>
          </p:cNvGraphicFramePr>
          <p:nvPr/>
        </p:nvGraphicFramePr>
        <p:xfrm>
          <a:off x="1803400" y="1568450"/>
          <a:ext cx="10087610" cy="4567555"/>
        </p:xfrm>
        <a:graphic>
          <a:graphicData uri="http://schemas.openxmlformats.org/presentationml/2006/ole">
            <mc:AlternateContent xmlns:mc="http://schemas.openxmlformats.org/markup-compatibility/2006">
              <mc:Choice xmlns:v="urn:schemas-microsoft-com:vml" Requires="v">
                <p:oleObj spid="_x0000_s3076" name="" r:id="rId1" imgW="13357225" imgH="6071235" progId="Visio.Drawing.15">
                  <p:embed/>
                </p:oleObj>
              </mc:Choice>
              <mc:Fallback>
                <p:oleObj name="" r:id="rId1" imgW="13357225" imgH="6071235" progId="Visio.Drawing.15">
                  <p:embed/>
                  <p:pic>
                    <p:nvPicPr>
                      <p:cNvPr id="0" name="图片 3075"/>
                      <p:cNvPicPr/>
                      <p:nvPr/>
                    </p:nvPicPr>
                    <p:blipFill>
                      <a:blip r:embed="rId2"/>
                      <a:stretch>
                        <a:fillRect/>
                      </a:stretch>
                    </p:blipFill>
                    <p:spPr>
                      <a:xfrm>
                        <a:off x="1803400" y="1568450"/>
                        <a:ext cx="10087610" cy="4567555"/>
                      </a:xfrm>
                      <a:prstGeom prst="rect">
                        <a:avLst/>
                      </a:prstGeom>
                      <a:noFill/>
                      <a:ln w="38100">
                        <a:noFill/>
                        <a:miter/>
                      </a:ln>
                    </p:spPr>
                  </p:pic>
                </p:oleObj>
              </mc:Fallback>
            </mc:AlternateContent>
          </a:graphicData>
        </a:graphic>
      </p:graphicFrame>
      <p:sp>
        <p:nvSpPr>
          <p:cNvPr id="3" name="文本框 2"/>
          <p:cNvSpPr txBox="1"/>
          <p:nvPr/>
        </p:nvSpPr>
        <p:spPr>
          <a:xfrm>
            <a:off x="4939665" y="6379845"/>
            <a:ext cx="3045460" cy="368300"/>
          </a:xfrm>
          <a:prstGeom prst="rect">
            <a:avLst/>
          </a:prstGeom>
          <a:noFill/>
        </p:spPr>
        <p:txBody>
          <a:bodyPr wrap="square" rtlCol="0">
            <a:spAutoFit/>
          </a:bodyPr>
          <a:p>
            <a:r>
              <a:rPr lang="zh-CN" altLang="en-US"/>
              <a:t>应用开关电容的调制器</a:t>
            </a:r>
            <a:endParaRPr lang="zh-CN" altLang="en-US"/>
          </a:p>
        </p:txBody>
      </p:sp>
      <p:pic>
        <p:nvPicPr>
          <p:cNvPr id="5" name="图片 4" descr="集创赛LOGO+不带字"/>
          <p:cNvPicPr>
            <a:picLocks noChangeAspect="1"/>
          </p:cNvPicPr>
          <p:nvPr/>
        </p:nvPicPr>
        <p:blipFill>
          <a:blip r:embed="rId3"/>
          <a:stretch>
            <a:fillRect/>
          </a:stretch>
        </p:blipFill>
        <p:spPr>
          <a:xfrm>
            <a:off x="-49530" y="0"/>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2210764" y="520172"/>
            <a:ext cx="2926080" cy="645160"/>
          </a:xfrm>
          <a:prstGeom prst="rect">
            <a:avLst/>
          </a:prstGeom>
          <a:noFill/>
        </p:spPr>
        <p:txBody>
          <a:bodyPr wrap="none" rtlCol="0">
            <a:spAutoFit/>
          </a:bodyPr>
          <a:lstStyle/>
          <a:p>
            <a:r>
              <a:rPr lang="zh-CN" altLang="en-US" sz="3600" dirty="0" smtClean="0">
                <a:latin typeface="黑体" panose="02010609060101010101" charset="-122"/>
                <a:ea typeface="黑体" panose="02010609060101010101" charset="-122"/>
              </a:rPr>
              <a:t>放大器的</a:t>
            </a:r>
            <a:r>
              <a:rPr lang="zh-CN" altLang="en-US" sz="3600" dirty="0" smtClean="0">
                <a:latin typeface="黑体" panose="02010609060101010101" charset="-122"/>
                <a:ea typeface="黑体" panose="02010609060101010101" charset="-122"/>
              </a:rPr>
              <a:t>影响</a:t>
            </a:r>
            <a:endParaRPr lang="zh-CN" altLang="en-US" sz="3600" dirty="0" smtClean="0">
              <a:latin typeface="黑体" panose="02010609060101010101" charset="-122"/>
              <a:ea typeface="黑体" panose="02010609060101010101" charset="-122"/>
            </a:endParaRPr>
          </a:p>
        </p:txBody>
      </p:sp>
      <p:sp>
        <p:nvSpPr>
          <p:cNvPr id="6" name="任意多边形 5"/>
          <p:cNvSpPr/>
          <p:nvPr/>
        </p:nvSpPr>
        <p:spPr>
          <a:xfrm>
            <a:off x="2357755" y="3451860"/>
            <a:ext cx="2541270" cy="1200150"/>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1"/>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66228" tIns="49083" rIns="66228" bIns="49083" numCol="1" spcCol="1270" anchor="ctr" anchorCtr="0">
            <a:noAutofit/>
          </a:bodyPr>
          <a:lstStyle/>
          <a:p>
            <a:pPr algn="ctr" defTabSz="1200150">
              <a:lnSpc>
                <a:spcPct val="90000"/>
              </a:lnSpc>
              <a:spcBef>
                <a:spcPct val="0"/>
              </a:spcBef>
              <a:spcAft>
                <a:spcPct val="35000"/>
              </a:spcAft>
            </a:pPr>
            <a:r>
              <a:rPr lang="zh-CN" altLang="en-US" sz="2000" b="1" dirty="0" smtClean="0"/>
              <a:t>OTA的有限增益的影响</a:t>
            </a:r>
            <a:endParaRPr lang="zh-CN" altLang="en-US" sz="2000" b="1" dirty="0" smtClean="0"/>
          </a:p>
        </p:txBody>
      </p:sp>
      <p:sp>
        <p:nvSpPr>
          <p:cNvPr id="7" name="环形箭头 6"/>
          <p:cNvSpPr/>
          <p:nvPr/>
        </p:nvSpPr>
        <p:spPr>
          <a:xfrm>
            <a:off x="7532161" y="2112722"/>
            <a:ext cx="2001675" cy="2001675"/>
          </a:xfrm>
          <a:prstGeom prst="circularArrow">
            <a:avLst>
              <a:gd name="adj1" fmla="val 5456"/>
              <a:gd name="adj2" fmla="val 307384"/>
              <a:gd name="adj3" fmla="val 18272183"/>
              <a:gd name="adj4" fmla="val 13248524"/>
              <a:gd name="adj5" fmla="val 2728"/>
            </a:avLst>
          </a:prstGeom>
          <a:solidFill>
            <a:srgbClr val="404040"/>
          </a:solidFill>
          <a:ln>
            <a:solidFill>
              <a:schemeClr val="accent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9" name="组合 8"/>
          <p:cNvGrpSpPr/>
          <p:nvPr/>
        </p:nvGrpSpPr>
        <p:grpSpPr>
          <a:xfrm>
            <a:off x="9150901" y="1615185"/>
            <a:ext cx="2952751" cy="3145155"/>
            <a:chOff x="4199536" y="1106788"/>
            <a:chExt cx="2521816" cy="2686143"/>
          </a:xfrm>
        </p:grpSpPr>
        <p:sp>
          <p:nvSpPr>
            <p:cNvPr id="10" name="任意多边形 9"/>
            <p:cNvSpPr/>
            <p:nvPr/>
          </p:nvSpPr>
          <p:spPr>
            <a:xfrm>
              <a:off x="4199536" y="1106788"/>
              <a:ext cx="2521816" cy="1783711"/>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2840" tIns="72840" rIns="72840" bIns="325372" numCol="1" spcCol="1270" anchor="t" anchorCtr="0">
              <a:noAutofit/>
            </a:bodyPr>
            <a:lstStyle/>
            <a:p>
              <a:pPr marL="0" lvl="1" algn="ctr" defTabSz="1066800">
                <a:lnSpc>
                  <a:spcPct val="150000"/>
                </a:lnSpc>
                <a:spcBef>
                  <a:spcPct val="0"/>
                </a:spcBef>
                <a:spcAft>
                  <a:spcPct val="15000"/>
                </a:spcAft>
              </a:pPr>
              <a:r>
                <a:rPr lang="zh-CN" altLang="en-US" dirty="0">
                  <a:latin typeface="微软雅黑" panose="020B0503020204020204" pitchFamily="34" charset="-122"/>
                  <a:ea typeface="微软雅黑" panose="020B0503020204020204" pitchFamily="34" charset="-122"/>
                </a:rPr>
                <a:t>放大器的输出摆幅小于所需要的输出信号幅值，那么dc增益会有一定程度的下降，可能会导致谐波产生。</a:t>
              </a:r>
              <a:endParaRPr lang="zh-CN" altLang="en-US"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4280885" y="2683873"/>
              <a:ext cx="2278853" cy="1109058"/>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1"/>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00150">
                <a:lnSpc>
                  <a:spcPct val="90000"/>
                </a:lnSpc>
                <a:spcBef>
                  <a:spcPct val="0"/>
                </a:spcBef>
                <a:spcAft>
                  <a:spcPct val="35000"/>
                </a:spcAft>
              </a:pPr>
              <a:r>
                <a:rPr lang="zh-CN" altLang="en-US" sz="2000" b="1" dirty="0"/>
                <a:t>有限输出摆幅的影响</a:t>
              </a:r>
              <a:endParaRPr lang="zh-CN" altLang="en-US" sz="2000" b="1" dirty="0"/>
            </a:p>
          </p:txBody>
        </p:sp>
      </p:grpSp>
      <p:sp>
        <p:nvSpPr>
          <p:cNvPr id="35" name="任意多边形 34"/>
          <p:cNvSpPr/>
          <p:nvPr/>
        </p:nvSpPr>
        <p:spPr>
          <a:xfrm>
            <a:off x="5645785" y="3451860"/>
            <a:ext cx="2853690" cy="1298575"/>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tx1">
              <a:lumMod val="50000"/>
              <a:lumOff val="50000"/>
            </a:schemeClr>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00150">
              <a:lnSpc>
                <a:spcPct val="90000"/>
              </a:lnSpc>
              <a:spcBef>
                <a:spcPct val="0"/>
              </a:spcBef>
              <a:spcAft>
                <a:spcPct val="35000"/>
              </a:spcAft>
            </a:pPr>
            <a:r>
              <a:rPr lang="zh-CN" altLang="en-US" sz="2000" b="1" dirty="0" smtClean="0"/>
              <a:t>单位增益带宽的影响</a:t>
            </a:r>
            <a:endParaRPr lang="zh-CN" altLang="en-US" sz="2000" b="1" dirty="0" smtClean="0"/>
          </a:p>
        </p:txBody>
      </p:sp>
      <p:pic>
        <p:nvPicPr>
          <p:cNvPr id="2" name="图片 1"/>
          <p:cNvPicPr>
            <a:picLocks noChangeAspect="1"/>
          </p:cNvPicPr>
          <p:nvPr/>
        </p:nvPicPr>
        <p:blipFill>
          <a:blip r:embed="rId1" cstate="print">
            <a:extLst>
              <a:ext uri="{BEBA8EAE-BF5A-486C-A8C5-ECC9F3942E4B}">
                <a14:imgProps xmlns:a14="http://schemas.microsoft.com/office/drawing/2010/main">
                  <a14:imgLayer r:embed="rId2">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pic>
        <p:nvPicPr>
          <p:cNvPr id="18" name="图片 17"/>
          <p:cNvPicPr>
            <a:picLocks noChangeAspect="1"/>
          </p:cNvPicPr>
          <p:nvPr/>
        </p:nvPicPr>
        <p:blipFill>
          <a:blip r:embed="rId3"/>
          <a:stretch>
            <a:fillRect/>
          </a:stretch>
        </p:blipFill>
        <p:spPr>
          <a:xfrm>
            <a:off x="1812290" y="2050415"/>
            <a:ext cx="3314065" cy="522605"/>
          </a:xfrm>
          <a:prstGeom prst="rect">
            <a:avLst/>
          </a:prstGeom>
        </p:spPr>
      </p:pic>
      <p:pic>
        <p:nvPicPr>
          <p:cNvPr id="22" name="图片 21"/>
          <p:cNvPicPr>
            <a:picLocks noChangeAspect="1"/>
          </p:cNvPicPr>
          <p:nvPr/>
        </p:nvPicPr>
        <p:blipFill>
          <a:blip r:embed="rId4"/>
          <a:stretch>
            <a:fillRect/>
          </a:stretch>
        </p:blipFill>
        <p:spPr>
          <a:xfrm>
            <a:off x="1812290" y="2573020"/>
            <a:ext cx="6482080" cy="555625"/>
          </a:xfrm>
          <a:prstGeom prst="rect">
            <a:avLst/>
          </a:prstGeom>
        </p:spPr>
      </p:pic>
      <p:pic>
        <p:nvPicPr>
          <p:cNvPr id="23" name="图片 22"/>
          <p:cNvPicPr>
            <a:picLocks noChangeAspect="1"/>
          </p:cNvPicPr>
          <p:nvPr/>
        </p:nvPicPr>
        <p:blipFill>
          <a:blip r:embed="rId5"/>
          <a:stretch>
            <a:fillRect/>
          </a:stretch>
        </p:blipFill>
        <p:spPr>
          <a:xfrm>
            <a:off x="5585460" y="4893945"/>
            <a:ext cx="2390140" cy="535305"/>
          </a:xfrm>
          <a:prstGeom prst="rect">
            <a:avLst/>
          </a:prstGeom>
        </p:spPr>
      </p:pic>
      <p:pic>
        <p:nvPicPr>
          <p:cNvPr id="27" name="图片 26"/>
          <p:cNvPicPr>
            <a:picLocks noChangeAspect="1"/>
          </p:cNvPicPr>
          <p:nvPr/>
        </p:nvPicPr>
        <p:blipFill>
          <a:blip r:embed="rId6"/>
          <a:stretch>
            <a:fillRect/>
          </a:stretch>
        </p:blipFill>
        <p:spPr>
          <a:xfrm>
            <a:off x="5492115" y="5429250"/>
            <a:ext cx="3101975" cy="662940"/>
          </a:xfrm>
          <a:prstGeom prst="rect">
            <a:avLst/>
          </a:prstGeom>
        </p:spPr>
      </p:pic>
      <p:sp>
        <p:nvSpPr>
          <p:cNvPr id="45" name="形状 44"/>
          <p:cNvSpPr/>
          <p:nvPr/>
        </p:nvSpPr>
        <p:spPr>
          <a:xfrm>
            <a:off x="3980087" y="3654875"/>
            <a:ext cx="1787905" cy="1787905"/>
          </a:xfrm>
          <a:prstGeom prst="leftCircularArrow">
            <a:avLst>
              <a:gd name="adj1" fmla="val 6620"/>
              <a:gd name="adj2" fmla="val -371967"/>
              <a:gd name="adj3" fmla="val 3502215"/>
              <a:gd name="adj4" fmla="val 9024489"/>
              <a:gd name="adj5" fmla="val 3310"/>
            </a:avLst>
          </a:prstGeom>
          <a:solidFill>
            <a:srgbClr val="404040"/>
          </a:solidFill>
          <a:ln>
            <a:solidFill>
              <a:schemeClr val="accent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pic>
        <p:nvPicPr>
          <p:cNvPr id="3" name="图片 2" descr="集创赛LOGO+不带字"/>
          <p:cNvPicPr>
            <a:picLocks noChangeAspect="1"/>
          </p:cNvPicPr>
          <p:nvPr/>
        </p:nvPicPr>
        <p:blipFill>
          <a:blip r:embed="rId7"/>
          <a:stretch>
            <a:fillRect/>
          </a:stretch>
        </p:blipFill>
        <p:spPr>
          <a:xfrm>
            <a:off x="-40640" y="0"/>
            <a:ext cx="1852930" cy="1356360"/>
          </a:xfrm>
          <a:prstGeom prst="rect">
            <a:avLst/>
          </a:prstGeom>
          <a:solidFill>
            <a:schemeClr val="bg1"/>
          </a:solidFill>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103753" y="2982389"/>
            <a:ext cx="4241084" cy="768350"/>
          </a:xfrm>
          <a:prstGeom prst="rect">
            <a:avLst/>
          </a:prstGeom>
        </p:spPr>
        <p:txBody>
          <a:bodyPr wrap="square">
            <a:spAutoFit/>
          </a:bodyPr>
          <a:lstStyle/>
          <a:p>
            <a:pPr algn="ctr">
              <a:defRPr/>
            </a:pPr>
            <a:r>
              <a:rPr lang="zh-CN" altLang="en-US" sz="4400" kern="100" dirty="0" smtClean="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rPr>
              <a:t>研究方法与</a:t>
            </a:r>
            <a:r>
              <a:rPr lang="zh-CN" altLang="en-US" sz="4400" kern="100" dirty="0" smtClean="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rPr>
              <a:t>思路</a:t>
            </a:r>
            <a:endParaRPr lang="zh-CN" altLang="en-US" sz="4400" kern="100" dirty="0" smtClean="0">
              <a:solidFill>
                <a:schemeClr val="tx1"/>
              </a:solidFill>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sp>
        <p:nvSpPr>
          <p:cNvPr id="8" name="文本框 7"/>
          <p:cNvSpPr txBox="1"/>
          <p:nvPr/>
        </p:nvSpPr>
        <p:spPr>
          <a:xfrm>
            <a:off x="5106035" y="3957320"/>
            <a:ext cx="2236470" cy="203009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研究思路</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marL="285750" indent="-285750">
              <a:lnSpc>
                <a:spcPct val="150000"/>
              </a:lnSpc>
              <a:buFont typeface="Wingdings" panose="05000000000000000000" pitchFamily="2" charset="2"/>
              <a:buChar char="ü"/>
            </a:pPr>
            <a:r>
              <a:rPr lang="zh-CN" altLang="en-US" sz="2800" dirty="0" smtClean="0">
                <a:solidFill>
                  <a:schemeClr val="tx1"/>
                </a:solidFill>
                <a:latin typeface="方正兰亭细黑_GBK" panose="02000000000000000000" pitchFamily="2" charset="-122"/>
                <a:ea typeface="方正兰亭细黑_GBK" panose="02000000000000000000" pitchFamily="2" charset="-122"/>
              </a:rPr>
              <a:t>研究方案</a:t>
            </a:r>
            <a:endParaRPr lang="en-US" altLang="zh-CN" sz="2800" dirty="0" smtClean="0">
              <a:solidFill>
                <a:schemeClr val="tx1"/>
              </a:solidFill>
              <a:latin typeface="方正兰亭细黑_GBK" panose="02000000000000000000" pitchFamily="2" charset="-122"/>
              <a:ea typeface="方正兰亭细黑_GBK" panose="02000000000000000000" pitchFamily="2" charset="-122"/>
            </a:endParaRPr>
          </a:p>
          <a:p>
            <a:pPr marL="285750" indent="-285750">
              <a:lnSpc>
                <a:spcPct val="150000"/>
              </a:lnSpc>
              <a:buFont typeface="Wingdings" panose="05000000000000000000" pitchFamily="2" charset="2"/>
              <a:buChar char="ü"/>
            </a:pPr>
            <a:endParaRPr lang="zh-CN" altLang="en-US" sz="2800" dirty="0" smtClean="0">
              <a:solidFill>
                <a:schemeClr val="tx1"/>
              </a:solidFill>
              <a:latin typeface="方正兰亭细黑_GBK" panose="02000000000000000000" pitchFamily="2" charset="-122"/>
              <a:ea typeface="方正兰亭细黑_GBK" panose="02000000000000000000" pitchFamily="2" charset="-122"/>
            </a:endParaRPr>
          </a:p>
        </p:txBody>
      </p:sp>
      <p:cxnSp>
        <p:nvCxnSpPr>
          <p:cNvPr id="11" name="直接连接符 10"/>
          <p:cNvCxnSpPr/>
          <p:nvPr/>
        </p:nvCxnSpPr>
        <p:spPr>
          <a:xfrm>
            <a:off x="4100295" y="3854495"/>
            <a:ext cx="42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reeform 7"/>
          <p:cNvSpPr>
            <a:spLocks noEditPoints="1"/>
          </p:cNvSpPr>
          <p:nvPr/>
        </p:nvSpPr>
        <p:spPr bwMode="auto">
          <a:xfrm>
            <a:off x="5683885" y="1658620"/>
            <a:ext cx="1080770" cy="885190"/>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gradFill>
            <a:gsLst>
              <a:gs pos="0">
                <a:srgbClr val="FE4444"/>
              </a:gs>
              <a:gs pos="100000">
                <a:srgbClr val="832B2B"/>
              </a:gs>
            </a:gsLst>
            <a:lin ang="0" scaled="0"/>
          </a:gradFill>
          <a:ln>
            <a:noFill/>
          </a:ln>
        </p:spPr>
        <p:txBody>
          <a:bodyPr vert="horz" wrap="square" lIns="91440" tIns="45720" rIns="91440" bIns="45720" numCol="1" anchor="t" anchorCtr="0" compatLnSpc="1"/>
          <a:lstStyle/>
          <a:p>
            <a:endParaRPr lang="zh-CN" altLang="en-US" sz="2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901190" y="1974215"/>
            <a:ext cx="9728835" cy="3538220"/>
          </a:xfrm>
          <a:prstGeom prst="rect">
            <a:avLst/>
          </a:prstGeom>
          <a:noFill/>
          <a:ln w="9525">
            <a:noFill/>
          </a:ln>
        </p:spPr>
        <p:txBody>
          <a:bodyPr wrap="square">
            <a:spAutoFit/>
          </a:bodyPr>
          <a:p>
            <a:pPr indent="304800"/>
            <a:r>
              <a:rPr lang="zh-CN" sz="28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8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8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）开环增益</a:t>
            </a:r>
            <a:endParaRPr lang="zh-CN" sz="28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altLang="en-US" sz="2800">
                <a:latin typeface="微软雅黑" panose="020B0503020204020204" pitchFamily="34" charset="-122"/>
                <a:ea typeface="微软雅黑" panose="020B0503020204020204" pitchFamily="34" charset="-122"/>
                <a:cs typeface="微软雅黑" panose="020B0503020204020204" pitchFamily="34" charset="-122"/>
              </a:rPr>
              <a:t>（2）小信号增益带宽积</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GBW</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altLang="en-US" sz="2800">
                <a:latin typeface="微软雅黑" panose="020B0503020204020204" pitchFamily="34" charset="-122"/>
                <a:ea typeface="微软雅黑" panose="020B0503020204020204" pitchFamily="34" charset="-122"/>
                <a:cs typeface="微软雅黑" panose="020B0503020204020204" pitchFamily="34" charset="-122"/>
              </a:rPr>
              <a:t>（3）输入和输出电压范围</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altLang="en-US" sz="2800">
                <a:latin typeface="微软雅黑" panose="020B0503020204020204" pitchFamily="34" charset="-122"/>
                <a:ea typeface="微软雅黑" panose="020B0503020204020204" pitchFamily="34" charset="-122"/>
                <a:cs typeface="微软雅黑" panose="020B0503020204020204" pitchFamily="34" charset="-122"/>
              </a:rPr>
              <a:t>（4）失调电压（offset）和噪声</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altLang="en-US" sz="2800">
                <a:latin typeface="微软雅黑" panose="020B0503020204020204" pitchFamily="34" charset="-122"/>
                <a:ea typeface="微软雅黑" panose="020B0503020204020204" pitchFamily="34" charset="-122"/>
                <a:cs typeface="微软雅黑" panose="020B0503020204020204" pitchFamily="34" charset="-122"/>
              </a:rPr>
              <a:t>（5）共模抑制比</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altLang="en-US" sz="2800">
                <a:latin typeface="微软雅黑" panose="020B0503020204020204" pitchFamily="34" charset="-122"/>
                <a:ea typeface="微软雅黑" panose="020B0503020204020204" pitchFamily="34" charset="-122"/>
                <a:cs typeface="微软雅黑" panose="020B0503020204020204" pitchFamily="34" charset="-122"/>
              </a:rPr>
              <a:t>（6）电源抑制比PSRR</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indent="304800"/>
            <a:r>
              <a:rPr lang="zh-CN" altLang="en-US" sz="2800">
                <a:latin typeface="微软雅黑" panose="020B0503020204020204" pitchFamily="34" charset="-122"/>
                <a:ea typeface="微软雅黑" panose="020B0503020204020204" pitchFamily="34" charset="-122"/>
                <a:cs typeface="微软雅黑" panose="020B0503020204020204" pitchFamily="34" charset="-122"/>
              </a:rPr>
              <a:t>（7）压摆率SR和建立时间</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indent="304800"/>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cstate="print">
            <a:extLst>
              <a:ext uri="{BEBA8EAE-BF5A-486C-A8C5-ECC9F3942E4B}">
                <a14:imgProps xmlns:a14="http://schemas.microsoft.com/office/drawing/2010/main">
                  <a14:imgLayer r:embed="rId2">
                    <a14:imgEffect>
                      <a14:backgroundRemoval t="1014" b="97973" l="2365" r="97973">
                        <a14:foregroundMark x1="22635" y1="18243" x2="80068" y2="72973"/>
                        <a14:foregroundMark x1="50338" y1="11824" x2="9122" y2="44595"/>
                        <a14:foregroundMark x1="7770" y1="31419" x2="5068" y2="37162"/>
                        <a14:foregroundMark x1="11149" y1="33446" x2="89527" y2="50676"/>
                        <a14:foregroundMark x1="34122" y1="14189" x2="71284" y2="48986"/>
                        <a14:foregroundMark x1="48649" y1="11149" x2="80068" y2="22973"/>
                        <a14:foregroundMark x1="45270" y1="10473" x2="15203" y2="24324"/>
                        <a14:foregroundMark x1="13176" y1="38514" x2="15878" y2="73311"/>
                        <a14:foregroundMark x1="15203" y1="72297" x2="55068" y2="91216"/>
                        <a14:foregroundMark x1="48649" y1="57432" x2="66216" y2="84797"/>
                        <a14:foregroundMark x1="38176" y1="66554" x2="64865" y2="88851"/>
                        <a14:foregroundMark x1="64189" y1="10811" x2="90541" y2="44932"/>
                        <a14:foregroundMark x1="8446" y1="41554" x2="9797" y2="65203"/>
                        <a14:foregroundMark x1="17568" y1="75338" x2="46284" y2="91216"/>
                        <a14:foregroundMark x1="86824" y1="58784" x2="54730" y2="90541"/>
                        <a14:foregroundMark x1="25676" y1="14865" x2="60135" y2="7432"/>
                        <a14:foregroundMark x1="59122" y1="8108" x2="84797" y2="28716"/>
                        <a14:foregroundMark x1="85473" y1="30068" x2="88851" y2="40203"/>
                        <a14:foregroundMark x1="65878" y1="11486" x2="78041" y2="18243"/>
                        <a14:foregroundMark x1="22973" y1="26014" x2="13176" y2="37162"/>
                        <a14:foregroundMark x1="31419" y1="65541" x2="39865" y2="76014"/>
                        <a14:foregroundMark x1="88851" y1="61824" x2="70270" y2="86149"/>
                        <a14:foregroundMark x1="91216" y1="59459" x2="88176" y2="69595"/>
                      </a14:backgroundRemoval>
                    </a14:imgEffect>
                  </a14:imgLayer>
                </a14:imgProps>
              </a:ext>
              <a:ext uri="{28A0092B-C50C-407E-A947-70E740481C1C}">
                <a14:useLocalDpi xmlns:a14="http://schemas.microsoft.com/office/drawing/2010/main" val="0"/>
              </a:ext>
            </a:extLst>
          </a:blip>
          <a:stretch>
            <a:fillRect/>
          </a:stretch>
        </p:blipFill>
        <p:spPr>
          <a:xfrm>
            <a:off x="89535" y="0"/>
            <a:ext cx="1363345" cy="1363345"/>
          </a:xfrm>
          <a:prstGeom prst="rect">
            <a:avLst/>
          </a:prstGeom>
        </p:spPr>
      </p:pic>
      <p:sp>
        <p:nvSpPr>
          <p:cNvPr id="3" name="文本框 2"/>
          <p:cNvSpPr txBox="1"/>
          <p:nvPr/>
        </p:nvSpPr>
        <p:spPr>
          <a:xfrm>
            <a:off x="2533650" y="460375"/>
            <a:ext cx="3383280" cy="645160"/>
          </a:xfrm>
          <a:prstGeom prst="rect">
            <a:avLst/>
          </a:prstGeom>
          <a:noFill/>
        </p:spPr>
        <p:txBody>
          <a:bodyPr wrap="none" rtlCol="0">
            <a:spAutoFit/>
          </a:bodyPr>
          <a:p>
            <a:r>
              <a:rPr lang="zh-CN" altLang="en-US" sz="3600"/>
              <a:t>放大器设计指标</a:t>
            </a:r>
            <a:endParaRPr lang="zh-CN" altLang="en-US" sz="3600"/>
          </a:p>
        </p:txBody>
      </p:sp>
      <p:pic>
        <p:nvPicPr>
          <p:cNvPr id="4" name="图片 3" descr="集创赛LOGO+不带字"/>
          <p:cNvPicPr>
            <a:picLocks noChangeAspect="1"/>
          </p:cNvPicPr>
          <p:nvPr/>
        </p:nvPicPr>
        <p:blipFill>
          <a:blip r:embed="rId3"/>
          <a:stretch>
            <a:fillRect/>
          </a:stretch>
        </p:blipFill>
        <p:spPr>
          <a:xfrm>
            <a:off x="-74930" y="0"/>
            <a:ext cx="1852930" cy="1356360"/>
          </a:xfrm>
          <a:prstGeom prst="rect">
            <a:avLst/>
          </a:prstGeom>
          <a:solidFill>
            <a:schemeClr val="bg1"/>
          </a:solidFill>
        </p:spPr>
      </p:pic>
    </p:spTree>
  </p:cSld>
  <p:clrMapOvr>
    <a:masterClrMapping/>
  </p:clrMapOvr>
</p:sld>
</file>

<file path=ppt/tags/tag1.xml><?xml version="1.0" encoding="utf-8"?>
<p:tagLst xmlns:p="http://schemas.openxmlformats.org/presentationml/2006/main">
  <p:tag name="MH" val="20151008135141"/>
  <p:tag name="MH_LIBRARY" val="GRAPHIC"/>
  <p:tag name="MH_TYPE" val="SubTitle"/>
  <p:tag name="MH_ORDER" val="2"/>
</p:tagLst>
</file>

<file path=ppt/tags/tag2.xml><?xml version="1.0" encoding="utf-8"?>
<p:tagLst xmlns:p="http://schemas.openxmlformats.org/presentationml/2006/main">
  <p:tag name="MH" val="20151008135141"/>
  <p:tag name="MH_LIBRARY" val="GRAPHIC"/>
  <p:tag name="MH_TYPE" val="SubTitle"/>
  <p:tag name="MH_ORDER" val="3"/>
</p:tagLst>
</file>

<file path=ppt/tags/tag3.xml><?xml version="1.0" encoding="utf-8"?>
<p:tagLst xmlns:p="http://schemas.openxmlformats.org/presentationml/2006/main">
  <p:tag name="MH" val="20151008135141"/>
  <p:tag name="MH_LIBRARY" val="GRAPHIC"/>
  <p:tag name="MH_TYPE" val="SubTitle"/>
  <p:tag name="MH_ORDER" val="1"/>
</p:tagLst>
</file>

<file path=ppt/tags/tag4.xml><?xml version="1.0" encoding="utf-8"?>
<p:tagLst xmlns:p="http://schemas.openxmlformats.org/presentationml/2006/main">
  <p:tag name="MH" val="20151008135141"/>
  <p:tag name="MH_LIBRARY" val="GRAPHIC"/>
  <p:tag name="MH_TYPE" val="Other"/>
  <p:tag name="MH_ORDER" val="1"/>
</p:tagLst>
</file>

<file path=ppt/tags/tag5.xml><?xml version="1.0" encoding="utf-8"?>
<p:tagLst xmlns:p="http://schemas.openxmlformats.org/presentationml/2006/main">
  <p:tag name="MH" val="20151008135141"/>
  <p:tag name="MH_LIBRARY" val="GRAPHIC"/>
  <p:tag name="MH_TYPE" val="Other"/>
  <p:tag name="MH_ORDER" val="3"/>
</p:tagLst>
</file>

<file path=ppt/tags/tag6.xml><?xml version="1.0" encoding="utf-8"?>
<p:tagLst xmlns:p="http://schemas.openxmlformats.org/presentationml/2006/main">
  <p:tag name="COMMONDATA" val="eyJoZGlkIjoiYTk0MjVkM2U5MTEzZjIwODI0YjUyYjEwZWEzYWNlZjUifQ=="/>
</p:tagLst>
</file>

<file path=ppt/theme/theme1.xml><?xml version="1.0" encoding="utf-8"?>
<a:theme xmlns:a="http://schemas.openxmlformats.org/drawingml/2006/main" name="夏雨家 https://xnwe.taobao.com/">
  <a:themeElements>
    <a:clrScheme name="达芬奇的左手">
      <a:dk1>
        <a:srgbClr val="000000"/>
      </a:dk1>
      <a:lt1>
        <a:srgbClr val="FFFFFF"/>
      </a:lt1>
      <a:dk2>
        <a:srgbClr val="44546A"/>
      </a:dk2>
      <a:lt2>
        <a:srgbClr val="E7E6E6"/>
      </a:lt2>
      <a:accent1>
        <a:srgbClr val="2A3D52"/>
      </a:accent1>
      <a:accent2>
        <a:srgbClr val="C4AF99"/>
      </a:accent2>
      <a:accent3>
        <a:srgbClr val="5B6C83"/>
      </a:accent3>
      <a:accent4>
        <a:srgbClr val="D7CCB8"/>
      </a:accent4>
      <a:accent5>
        <a:srgbClr val="38526E"/>
      </a:accent5>
      <a:accent6>
        <a:srgbClr val="BFBFBF"/>
      </a:accent6>
      <a:hlink>
        <a:srgbClr val="2A3D52"/>
      </a:hlink>
      <a:folHlink>
        <a:srgbClr val="C4AF99"/>
      </a:folHlink>
    </a:clrScheme>
    <a:fontScheme name="Lao UI">
      <a:majorFont>
        <a:latin typeface="Lao UI"/>
        <a:ea typeface="微软雅黑"/>
        <a:cs typeface=""/>
      </a:majorFont>
      <a:minorFont>
        <a:latin typeface="Lao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2560</Words>
  <Application>WPS 演示</Application>
  <PresentationFormat>自定义</PresentationFormat>
  <Paragraphs>207</Paragraphs>
  <Slides>38</Slides>
  <Notes>29</Notes>
  <HiddenSlides>0</HiddenSlides>
  <MMClips>1</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17</vt:i4>
      </vt:variant>
      <vt:variant>
        <vt:lpstr>幻灯片标题</vt:lpstr>
      </vt:variant>
      <vt:variant>
        <vt:i4>38</vt:i4>
      </vt:variant>
    </vt:vector>
  </HeadingPairs>
  <TitlesOfParts>
    <vt:vector size="71" baseType="lpstr">
      <vt:lpstr>Arial</vt:lpstr>
      <vt:lpstr>宋体</vt:lpstr>
      <vt:lpstr>Wingdings</vt:lpstr>
      <vt:lpstr>Arial Unicode MS</vt:lpstr>
      <vt:lpstr>Calibri</vt:lpstr>
      <vt:lpstr>微软雅黑</vt:lpstr>
      <vt:lpstr>Nexa Light</vt:lpstr>
      <vt:lpstr>Segoe Print</vt:lpstr>
      <vt:lpstr>方正大标宋简体</vt:lpstr>
      <vt:lpstr>Times New Roman</vt:lpstr>
      <vt:lpstr>方正兰亭细黑_GBK</vt:lpstr>
      <vt:lpstr>黑体</vt:lpstr>
      <vt:lpstr>Arial Unicode MS</vt:lpstr>
      <vt:lpstr>Lao UI</vt:lpstr>
      <vt:lpstr>Cambria Math</vt:lpstr>
      <vt:lpstr>夏雨家 https://xnwe.taobao.com/</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Penelope</dc:creator>
  <cp:lastModifiedBy>老炮</cp:lastModifiedBy>
  <cp:revision>278</cp:revision>
  <dcterms:created xsi:type="dcterms:W3CDTF">2018-11-08T00:30:00Z</dcterms:created>
  <dcterms:modified xsi:type="dcterms:W3CDTF">2022-05-31T11:12:02Z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83A521B016D6476FA3C72CB4D4FED487</vt:lpwstr>
  </property>
</Properties>
</file>