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97" r:id="rId2"/>
    <p:sldId id="298" r:id="rId3"/>
    <p:sldId id="310" r:id="rId4"/>
    <p:sldId id="292" r:id="rId5"/>
    <p:sldId id="311" r:id="rId6"/>
    <p:sldId id="294" r:id="rId7"/>
    <p:sldId id="295" r:id="rId8"/>
    <p:sldId id="296" r:id="rId9"/>
    <p:sldId id="286" r:id="rId10"/>
    <p:sldId id="287" r:id="rId11"/>
    <p:sldId id="288" r:id="rId12"/>
    <p:sldId id="289" r:id="rId13"/>
    <p:sldId id="290" r:id="rId14"/>
    <p:sldId id="291" r:id="rId15"/>
    <p:sldId id="308" r:id="rId16"/>
    <p:sldId id="299" r:id="rId17"/>
    <p:sldId id="300" r:id="rId18"/>
    <p:sldId id="301" r:id="rId19"/>
    <p:sldId id="303" r:id="rId20"/>
    <p:sldId id="307" r:id="rId21"/>
    <p:sldId id="306" r:id="rId22"/>
    <p:sldId id="305" r:id="rId23"/>
    <p:sldId id="304" r:id="rId24"/>
    <p:sldId id="302" r:id="rId25"/>
    <p:sldId id="30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 文格" initials="黄" lastIdx="1" clrIdx="0">
    <p:extLst>
      <p:ext uri="{19B8F6BF-5375-455C-9EA6-DF929625EA0E}">
        <p15:presenceInfo xmlns:p15="http://schemas.microsoft.com/office/powerpoint/2012/main" userId="00bf4ce0fee6e1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7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E772F-1DCF-4F89-A4F2-828AD27CBBD1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F58CB-B724-47DA-8012-87763BBA7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556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rgbClr val="5D0013"/>
            </a:gs>
            <a:gs pos="100000">
              <a:srgbClr val="A5002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" y="4799013"/>
            <a:ext cx="12187767" cy="2057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5" name="Picture 8" descr="vt_logo_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152401"/>
            <a:ext cx="25400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1" y="4799013"/>
            <a:ext cx="12187767" cy="2057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363200" y="444500"/>
            <a:ext cx="1625600" cy="152400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124201"/>
            <a:ext cx="9347200" cy="3198813"/>
          </a:xfrm>
        </p:spPr>
        <p:txBody>
          <a:bodyPr/>
          <a:lstStyle>
            <a:lvl1pPr marL="0" indent="0">
              <a:buClr>
                <a:schemeClr val="bg1"/>
              </a:buClr>
              <a:buFont typeface="Wingdings 2" pitchFamily="18" charset="2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mtClean="0">
                <a:solidFill>
                  <a:srgbClr val="C0000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rgbClr val="C00000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4A4B79-EC5A-4FE7-B838-9B2338D44E55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47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1B1147-1192-44D0-A83A-2239815BD6B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67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6117" y="0"/>
            <a:ext cx="3045883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4" y="0"/>
            <a:ext cx="8938684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9DB0F1-09A3-4D14-98CB-76DF24DCDAA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76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139" y="0"/>
            <a:ext cx="1225296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663680" y="6477000"/>
            <a:ext cx="731520" cy="274320"/>
          </a:xfrm>
          <a:prstGeom prst="rect">
            <a:avLst/>
          </a:prstGeom>
          <a:ln/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623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64EA4D-D42B-4D1F-960B-FB16CE181B66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662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838200"/>
            <a:ext cx="5232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8200"/>
            <a:ext cx="5232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98D775-9E94-4FEF-9C37-FACB818B29FB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11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306B79-A0BC-4649-B70D-21D406CC347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38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38A3FE-702A-441B-99F4-65EB1F61C33A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768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3EAA89-1C46-4305-9DE7-E36F4CE5077E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04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AB69C0-ACAD-43A2-9AC7-B942D71CBB9A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46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C9C276-B601-4B33-B1C9-82EEB8A03A1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271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34" y="0"/>
            <a:ext cx="12187767" cy="685800"/>
          </a:xfrm>
          <a:prstGeom prst="rect">
            <a:avLst/>
          </a:prstGeom>
          <a:gradFill rotWithShape="1">
            <a:gsLst>
              <a:gs pos="0">
                <a:srgbClr val="7D0019"/>
              </a:gs>
              <a:gs pos="100000">
                <a:srgbClr val="A5002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838200"/>
            <a:ext cx="10668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-25996" y="6310314"/>
            <a:ext cx="12252960" cy="547687"/>
          </a:xfrm>
          <a:prstGeom prst="rect">
            <a:avLst/>
          </a:prstGeom>
          <a:gradFill rotWithShape="1">
            <a:gsLst>
              <a:gs pos="0">
                <a:srgbClr val="A50021">
                  <a:gamma/>
                  <a:shade val="65882"/>
                  <a:invGamma/>
                </a:srgbClr>
              </a:gs>
              <a:gs pos="100000">
                <a:srgbClr val="A5002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891213" indent="-11747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6005513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6119813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6234113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6348413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680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726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7720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8177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2843213" marR="0" lvl="0" indent="-117475" algn="l" defTabSz="914400" rtl="0" eaLnBrk="1" fontAlgn="base" latinLnBrk="0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sm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 pitchFamily="18" charset="0"/>
              <a:ea typeface="+mn-ea"/>
              <a:cs typeface="Times New Roman" pitchFamily="18" charset="0"/>
            </a:endParaRPr>
          </a:p>
          <a:p>
            <a:pPr marL="2447925" marR="0" lvl="0" indent="-117475" algn="l" defTabSz="914400" rtl="0" eaLnBrk="1" fontAlgn="base" latinLnBrk="0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sto MT" pitchFamily="18" charset="0"/>
                <a:ea typeface="+mn-ea"/>
                <a:cs typeface="Times New Roman" pitchFamily="18" charset="0"/>
              </a:rPr>
              <a:t>                                                                                          Fluid Physics Laboratory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 pitchFamily="18" charset="0"/>
              <a:ea typeface="+mn-ea"/>
              <a:cs typeface="+mn-cs"/>
            </a:endParaRPr>
          </a:p>
          <a:p>
            <a:pPr marL="5891213" marR="0" lvl="0" indent="-117475" algn="l" defTabSz="914400" rtl="0" eaLnBrk="1" fontAlgn="base" latinLnBrk="0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 pitchFamily="18" charset="0"/>
              <a:ea typeface="+mn-ea"/>
              <a:cs typeface="+mn-cs"/>
            </a:endParaRPr>
          </a:p>
          <a:p>
            <a:pPr marL="5891213" marR="0" lvl="0" indent="-117475" algn="l" defTabSz="914400" rtl="0" eaLnBrk="1" fontAlgn="base" latinLnBrk="0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sto MT" pitchFamily="18" charset="0"/>
                <a:ea typeface="+mn-ea"/>
                <a:cs typeface="+mn-cs"/>
              </a:rPr>
              <a:t>Department of Mechanical Engineering</a:t>
            </a:r>
          </a:p>
        </p:txBody>
      </p:sp>
      <p:pic>
        <p:nvPicPr>
          <p:cNvPr id="1032" name="Picture 8" descr="vt_logo_scre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435726"/>
            <a:ext cx="18288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582400" y="6345237"/>
            <a:ext cx="609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18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2pPr>
      <a:lvl3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3pPr>
      <a:lvl4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4pPr>
      <a:lvl5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5pPr>
      <a:lvl6pPr marL="457200"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6pPr>
      <a:lvl7pPr marL="914400"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7pPr>
      <a:lvl8pPr marL="1371600"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8pPr>
      <a:lvl9pPr marL="1828800"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9pPr>
    </p:titleStyle>
    <p:bodyStyle>
      <a:lvl1pPr marL="469900" indent="-469900" algn="l" rtl="0" eaLnBrk="1" fontAlgn="base" hangingPunct="1">
        <a:lnSpc>
          <a:spcPct val="85000"/>
        </a:lnSpc>
        <a:spcBef>
          <a:spcPct val="50000"/>
        </a:spcBef>
        <a:spcAft>
          <a:spcPct val="0"/>
        </a:spcAft>
        <a:buClr>
          <a:srgbClr val="A50021"/>
        </a:buClr>
        <a:buSzPct val="90000"/>
        <a:buFont typeface="Wingdings 2" pitchFamily="18" charset="2"/>
        <a:buChar char="¿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A50021"/>
        </a:buClr>
        <a:buSzPct val="85000"/>
        <a:buFont typeface="Wingdings 2" pitchFamily="18" charset="2"/>
        <a:buChar char="¯"/>
        <a:defRPr sz="2400">
          <a:solidFill>
            <a:schemeClr val="tx1"/>
          </a:solidFill>
          <a:latin typeface="+mn-lt"/>
        </a:defRPr>
      </a:lvl2pPr>
      <a:lvl3pPr marL="1304925" indent="-395288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A50021"/>
        </a:buClr>
        <a:buFont typeface="Wingdings 2" pitchFamily="18" charset="2"/>
        <a:buChar char="¿"/>
        <a:defRPr sz="2000">
          <a:solidFill>
            <a:schemeClr val="tx1"/>
          </a:solidFill>
          <a:latin typeface="+mn-lt"/>
        </a:defRPr>
      </a:lvl3pPr>
      <a:lvl4pPr marL="1693863" indent="-38735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A50021"/>
        </a:buClr>
        <a:buSzPct val="80000"/>
        <a:buFont typeface="Wingdings 2" pitchFamily="18" charset="2"/>
        <a:buChar char="¯"/>
        <a:defRPr>
          <a:solidFill>
            <a:schemeClr val="tx1"/>
          </a:solidFill>
          <a:latin typeface="+mn-lt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E7E7B-A773-46B1-AB92-0DDF3D68E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126957-1956-4AED-B5D5-8E88E2CBB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60" y="2753139"/>
            <a:ext cx="11926680" cy="993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3200" dirty="0"/>
              <a:t>Droplet evaporation rate analysis on hot superhydrophobic surface</a:t>
            </a:r>
            <a:endParaRPr lang="zh-CN" altLang="en-US" sz="3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D10B68-688D-460A-98BA-BF29097F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013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88C21-56BD-4BCF-AAEF-A6584115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20um diameter 60um periodicity 40um micropillar height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090F73-E476-46A0-9E64-5B67807C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06789F-D9A9-4157-B591-017C4116A629}"/>
              </a:ext>
            </a:extLst>
          </p:cNvPr>
          <p:cNvSpPr txBox="1"/>
          <p:nvPr/>
        </p:nvSpPr>
        <p:spPr>
          <a:xfrm>
            <a:off x="7768605" y="2217107"/>
            <a:ext cx="3615092" cy="1495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100C° hot plate --- 80C° droplet </a:t>
            </a:r>
          </a:p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110C° hot plate --- 85C° droplet </a:t>
            </a:r>
          </a:p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120C° hot plate --- 90C° droplet </a:t>
            </a:r>
          </a:p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130C° hot plate --- 94C° droplet 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128EBDE-3375-414F-A193-13F37D872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80" y="685800"/>
            <a:ext cx="7130339" cy="5486400"/>
          </a:xfrm>
        </p:spPr>
      </p:pic>
    </p:spTree>
    <p:extLst>
      <p:ext uri="{BB962C8B-B14F-4D97-AF65-F5344CB8AC3E}">
        <p14:creationId xmlns:p14="http://schemas.microsoft.com/office/powerpoint/2010/main" val="3774849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40575-80A9-4579-A1BF-CD8C67C82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20um diameter 50um periodicity 20um micropillar height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EFCFEB-BFF1-4B6C-9F95-C708BA7B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3E3F0E-6A10-4FB3-A18E-C57445F99137}"/>
              </a:ext>
            </a:extLst>
          </p:cNvPr>
          <p:cNvSpPr txBox="1"/>
          <p:nvPr/>
        </p:nvSpPr>
        <p:spPr>
          <a:xfrm>
            <a:off x="7768605" y="2217107"/>
            <a:ext cx="3615092" cy="1495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100C° hot plate --- 87C° droplet </a:t>
            </a:r>
          </a:p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110C° hot plate --- 94C° droplet </a:t>
            </a:r>
          </a:p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120C° hot plate --- 100C° droplet </a:t>
            </a:r>
          </a:p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130C° hot plate --- 100C° droplet 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E0C68EB-6946-4C9B-8A81-D3E52B52D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985" y="787400"/>
            <a:ext cx="7175530" cy="5486400"/>
          </a:xfrm>
        </p:spPr>
      </p:pic>
    </p:spTree>
    <p:extLst>
      <p:ext uri="{BB962C8B-B14F-4D97-AF65-F5344CB8AC3E}">
        <p14:creationId xmlns:p14="http://schemas.microsoft.com/office/powerpoint/2010/main" val="175368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80A03-8BE4-4356-936C-4032B8B6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20um diameter 50um periodicity 40um micropillar height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455CA5-318A-41D8-8EE0-4EC85824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35DD64-1457-4A4B-8898-13DB41769E89}"/>
              </a:ext>
            </a:extLst>
          </p:cNvPr>
          <p:cNvSpPr txBox="1"/>
          <p:nvPr/>
        </p:nvSpPr>
        <p:spPr>
          <a:xfrm>
            <a:off x="7806183" y="2492679"/>
            <a:ext cx="3615092" cy="1495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100C° hot plate --- 87C° droplet </a:t>
            </a:r>
          </a:p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110C° hot plate --- 94C° droplet </a:t>
            </a:r>
          </a:p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120C° hot plate --- 100C° droplet </a:t>
            </a:r>
          </a:p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130C° hot plate --- 100C° droplet 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657C5958-FE84-423C-920E-5C3320C19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65" y="685800"/>
            <a:ext cx="7166569" cy="5486400"/>
          </a:xfrm>
        </p:spPr>
      </p:pic>
    </p:spTree>
    <p:extLst>
      <p:ext uri="{BB962C8B-B14F-4D97-AF65-F5344CB8AC3E}">
        <p14:creationId xmlns:p14="http://schemas.microsoft.com/office/powerpoint/2010/main" val="4237306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E7242-2111-468C-9101-B88BE458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20um diameter 40um periodicity 40um micropillar height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C09945-0605-4685-A863-5C49AA81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510989-208C-46C7-92A6-6FF9586BA2AA}"/>
              </a:ext>
            </a:extLst>
          </p:cNvPr>
          <p:cNvSpPr txBox="1"/>
          <p:nvPr/>
        </p:nvSpPr>
        <p:spPr>
          <a:xfrm>
            <a:off x="7768605" y="2217107"/>
            <a:ext cx="3615092" cy="1495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100C° hot plate --- 92C° droplet </a:t>
            </a:r>
          </a:p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110C° hot plate --- 99C° droplet </a:t>
            </a:r>
          </a:p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120C° hot plate --- 100C° droplet </a:t>
            </a:r>
          </a:p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130C° hot plate --- 100C° droplet 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D7FE916-82AF-4A96-BE41-F126A3CB0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13" y="685800"/>
            <a:ext cx="7199673" cy="5486400"/>
          </a:xfrm>
        </p:spPr>
      </p:pic>
    </p:spTree>
    <p:extLst>
      <p:ext uri="{BB962C8B-B14F-4D97-AF65-F5344CB8AC3E}">
        <p14:creationId xmlns:p14="http://schemas.microsoft.com/office/powerpoint/2010/main" val="1999001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B74F9-0138-4DFE-A443-86AF29F80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20um diameter 40um periodicity 40um micropillar height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DC45EB-D022-41C0-B43D-FF80E00A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A77D57-9CFE-483B-9DA0-F2BB11DD3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85" y="685800"/>
            <a:ext cx="7122344" cy="5486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7C76157-5B71-4AC4-AC3F-CCCA7521B1AA}"/>
              </a:ext>
            </a:extLst>
          </p:cNvPr>
          <p:cNvSpPr txBox="1"/>
          <p:nvPr/>
        </p:nvSpPr>
        <p:spPr>
          <a:xfrm>
            <a:off x="7756079" y="2653916"/>
            <a:ext cx="3615092" cy="775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120C° hot plate --- 105C° droplet </a:t>
            </a:r>
          </a:p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130C° hot plate --- 110C° droplet </a:t>
            </a:r>
          </a:p>
        </p:txBody>
      </p:sp>
    </p:spTree>
    <p:extLst>
      <p:ext uri="{BB962C8B-B14F-4D97-AF65-F5344CB8AC3E}">
        <p14:creationId xmlns:p14="http://schemas.microsoft.com/office/powerpoint/2010/main" val="120220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40C04-BAD2-4396-9BA3-220290A5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Mask design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708F3A8-D07A-43B0-BEDB-5DBBDFDE1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722" y="1456053"/>
            <a:ext cx="3790950" cy="3438525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833AB-4766-49DD-B7C5-F271786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B9D103-0F2D-4825-AB73-63B554A9999B}"/>
              </a:ext>
            </a:extLst>
          </p:cNvPr>
          <p:cNvSpPr txBox="1"/>
          <p:nvPr/>
        </p:nvSpPr>
        <p:spPr>
          <a:xfrm>
            <a:off x="1754177" y="1772550"/>
            <a:ext cx="412292" cy="665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D60125-9E07-4658-826E-089C425E3270}"/>
              </a:ext>
            </a:extLst>
          </p:cNvPr>
          <p:cNvSpPr txBox="1"/>
          <p:nvPr/>
        </p:nvSpPr>
        <p:spPr>
          <a:xfrm>
            <a:off x="2740248" y="1772550"/>
            <a:ext cx="510947" cy="665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6D30E2-187C-4C4A-8C99-61A38E649F86}"/>
              </a:ext>
            </a:extLst>
          </p:cNvPr>
          <p:cNvSpPr txBox="1"/>
          <p:nvPr/>
        </p:nvSpPr>
        <p:spPr>
          <a:xfrm>
            <a:off x="3755034" y="1772550"/>
            <a:ext cx="510947" cy="665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90F2F3-CBB0-45D6-B0E8-FC92607A0DF9}"/>
              </a:ext>
            </a:extLst>
          </p:cNvPr>
          <p:cNvSpPr txBox="1"/>
          <p:nvPr/>
        </p:nvSpPr>
        <p:spPr>
          <a:xfrm>
            <a:off x="1754177" y="2768356"/>
            <a:ext cx="412292" cy="665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341E820-012F-4DCD-B2F1-0D898858A790}"/>
              </a:ext>
            </a:extLst>
          </p:cNvPr>
          <p:cNvSpPr txBox="1"/>
          <p:nvPr/>
        </p:nvSpPr>
        <p:spPr>
          <a:xfrm>
            <a:off x="2740248" y="2768356"/>
            <a:ext cx="510947" cy="665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3196A4-BF23-4A13-9712-E027D105D53F}"/>
              </a:ext>
            </a:extLst>
          </p:cNvPr>
          <p:cNvSpPr txBox="1"/>
          <p:nvPr/>
        </p:nvSpPr>
        <p:spPr>
          <a:xfrm>
            <a:off x="3755034" y="2768356"/>
            <a:ext cx="510947" cy="665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E73EA00-B516-46E5-9E8B-72A928063CC5}"/>
              </a:ext>
            </a:extLst>
          </p:cNvPr>
          <p:cNvSpPr txBox="1"/>
          <p:nvPr/>
        </p:nvSpPr>
        <p:spPr>
          <a:xfrm>
            <a:off x="1754177" y="3691279"/>
            <a:ext cx="412292" cy="665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C11C671-0149-4CFE-811B-2E47F33FAF2B}"/>
              </a:ext>
            </a:extLst>
          </p:cNvPr>
          <p:cNvSpPr txBox="1"/>
          <p:nvPr/>
        </p:nvSpPr>
        <p:spPr>
          <a:xfrm>
            <a:off x="2740248" y="3691279"/>
            <a:ext cx="510947" cy="665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1AA19EB-CE56-455B-8F35-841CFEA387D9}"/>
              </a:ext>
            </a:extLst>
          </p:cNvPr>
          <p:cNvSpPr txBox="1"/>
          <p:nvPr/>
        </p:nvSpPr>
        <p:spPr>
          <a:xfrm>
            <a:off x="3755034" y="3691279"/>
            <a:ext cx="510947" cy="665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EADBEBA-78AD-4149-AF6C-940D670E3B93}"/>
              </a:ext>
            </a:extLst>
          </p:cNvPr>
          <p:cNvSpPr txBox="1"/>
          <p:nvPr/>
        </p:nvSpPr>
        <p:spPr>
          <a:xfrm>
            <a:off x="6641348" y="1610216"/>
            <a:ext cx="3903697" cy="414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#1 20um diameter, 70um periodicity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9487123-1E29-4D56-8ABA-FBAFE229073B}"/>
              </a:ext>
            </a:extLst>
          </p:cNvPr>
          <p:cNvSpPr txBox="1"/>
          <p:nvPr/>
        </p:nvSpPr>
        <p:spPr>
          <a:xfrm>
            <a:off x="6641347" y="1950599"/>
            <a:ext cx="3903697" cy="414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#2 20um diameter, 80um periodicity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F600670-07A5-436C-BD7D-64C29205DEE5}"/>
              </a:ext>
            </a:extLst>
          </p:cNvPr>
          <p:cNvSpPr txBox="1"/>
          <p:nvPr/>
        </p:nvSpPr>
        <p:spPr>
          <a:xfrm>
            <a:off x="6641347" y="2289020"/>
            <a:ext cx="3903697" cy="414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#3 20um diameter, 90um periodicity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CD31669-C046-4051-93E4-3546172EE667}"/>
              </a:ext>
            </a:extLst>
          </p:cNvPr>
          <p:cNvSpPr txBox="1"/>
          <p:nvPr/>
        </p:nvSpPr>
        <p:spPr>
          <a:xfrm>
            <a:off x="6650895" y="2629403"/>
            <a:ext cx="4031938" cy="414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#4 20um diameter, 100um periodicity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FC14493-0C69-4899-B22B-4658AB5946FA}"/>
              </a:ext>
            </a:extLst>
          </p:cNvPr>
          <p:cNvSpPr txBox="1"/>
          <p:nvPr/>
        </p:nvSpPr>
        <p:spPr>
          <a:xfrm>
            <a:off x="6641347" y="2967824"/>
            <a:ext cx="4014817" cy="414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#5 20um diameter, 110um periodicity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AC1F60B-2888-42B9-8AEA-FCFE98F9F932}"/>
              </a:ext>
            </a:extLst>
          </p:cNvPr>
          <p:cNvSpPr txBox="1"/>
          <p:nvPr/>
        </p:nvSpPr>
        <p:spPr>
          <a:xfrm>
            <a:off x="6650895" y="3319997"/>
            <a:ext cx="4031938" cy="414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#6 20um diameter, 120um periodicity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EFE7562-7326-4EBD-BE9D-D7A023354CAB}"/>
              </a:ext>
            </a:extLst>
          </p:cNvPr>
          <p:cNvSpPr txBox="1"/>
          <p:nvPr/>
        </p:nvSpPr>
        <p:spPr>
          <a:xfrm>
            <a:off x="6650895" y="3646628"/>
            <a:ext cx="3903697" cy="414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#7 16um diameter, 80um periodicity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18F8050-22B5-4FE7-A0C3-BA06BE85F628}"/>
              </a:ext>
            </a:extLst>
          </p:cNvPr>
          <p:cNvSpPr txBox="1"/>
          <p:nvPr/>
        </p:nvSpPr>
        <p:spPr>
          <a:xfrm>
            <a:off x="6650895" y="3980998"/>
            <a:ext cx="4031938" cy="414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#8 16um diameter, 100um periodicity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20304C0-5B53-4D0B-9CE6-48C1DBD951CB}"/>
              </a:ext>
            </a:extLst>
          </p:cNvPr>
          <p:cNvSpPr txBox="1"/>
          <p:nvPr/>
        </p:nvSpPr>
        <p:spPr>
          <a:xfrm>
            <a:off x="6650895" y="4307629"/>
            <a:ext cx="4031938" cy="414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#9 16um diameter, 120um periodicity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916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74B48-BFDB-4DCD-8D48-9D721B8B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Mask design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6D59CE-4BE2-435E-B967-1B8EB39E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9417E683-77AF-47A7-91F0-DDEC94525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44" y="1033610"/>
            <a:ext cx="10668000" cy="4118547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4CFFFD9-8448-48B7-922E-A6E14DF65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7475" y="743818"/>
            <a:ext cx="19145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43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74B48-BFDB-4DCD-8D48-9D721B8B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Mask design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6D59CE-4BE2-435E-B967-1B8EB39E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F9E69F0-52E2-4D16-B66A-F554EF2BB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82675"/>
            <a:ext cx="10668000" cy="4169902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4A12180-00EA-4D51-9F9D-5BDB07AB7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0" y="685800"/>
            <a:ext cx="18288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72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74B48-BFDB-4DCD-8D48-9D721B8B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Mask design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6D59CE-4BE2-435E-B967-1B8EB39E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2B7099C-60A8-46DD-BDB0-94A69BF6C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49054"/>
            <a:ext cx="10668000" cy="4168172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96CC380-D2BF-4366-851D-C918B18B0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975" y="757825"/>
            <a:ext cx="21050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22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74B48-BFDB-4DCD-8D48-9D721B8B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Mask design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6D59CE-4BE2-435E-B967-1B8EB39E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5A873BE-BB0C-4081-AA5A-4FB3A6E04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99" y="964609"/>
            <a:ext cx="10668000" cy="4202272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BB48502-38F9-4CF8-9DA7-DA676D970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0" y="795769"/>
            <a:ext cx="18097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1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E7E81-3069-4A51-BF93-9A83928A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Snapshot of water droplet on substrate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DE623D2-35F0-4312-BF00-9551B0A85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044" y="1495425"/>
            <a:ext cx="4648200" cy="386715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C6BBD0-E686-4300-9AFD-8C8D7464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3DCEE19-1FF1-4D20-9B4B-2D9CD4123DD3}"/>
              </a:ext>
            </a:extLst>
          </p:cNvPr>
          <p:cNvCxnSpPr/>
          <p:nvPr/>
        </p:nvCxnSpPr>
        <p:spPr bwMode="auto">
          <a:xfrm>
            <a:off x="4113712" y="1922929"/>
            <a:ext cx="74067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52DBC1B-C896-430B-A8FC-0188F06F1DE5}"/>
              </a:ext>
            </a:extLst>
          </p:cNvPr>
          <p:cNvSpPr txBox="1"/>
          <p:nvPr/>
        </p:nvSpPr>
        <p:spPr>
          <a:xfrm>
            <a:off x="4039056" y="1990637"/>
            <a:ext cx="889987" cy="414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0.6mm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C7D29E-BDA4-4ECD-A095-E1A2D94B78E4}"/>
              </a:ext>
            </a:extLst>
          </p:cNvPr>
          <p:cNvSpPr txBox="1"/>
          <p:nvPr/>
        </p:nvSpPr>
        <p:spPr>
          <a:xfrm>
            <a:off x="6446032" y="4809007"/>
            <a:ext cx="4762842" cy="414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It looks like Cassie state from side view point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965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74B48-BFDB-4DCD-8D48-9D721B8B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Mask design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6D59CE-4BE2-435E-B967-1B8EB39E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735C8D3-B43B-4D43-B2F0-857BD3689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92" y="937857"/>
            <a:ext cx="10668000" cy="4234899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0545B2-0EEE-49DB-9886-929B60A99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150" y="813706"/>
            <a:ext cx="18478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96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74B48-BFDB-4DCD-8D48-9D721B8B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Mask design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6D59CE-4BE2-435E-B967-1B8EB39E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362830E2-E74A-4ECA-9A70-D0221376E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18" y="918537"/>
            <a:ext cx="10668000" cy="44697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341A753-6CC2-4C55-9F09-06075F309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6529" y="685800"/>
            <a:ext cx="16287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84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5A3A7BA-57D2-46E6-B4F6-62A396FA9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081413"/>
            <a:ext cx="11468100" cy="44196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5E74B48-BFDB-4DCD-8D48-9D721B8B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Mask design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6D59CE-4BE2-435E-B967-1B8EB39E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1EDE1A5-44A9-4D44-964D-B770BCD0A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96550" y="685800"/>
            <a:ext cx="1695450" cy="1647825"/>
          </a:xfrm>
        </p:spPr>
      </p:pic>
    </p:spTree>
    <p:extLst>
      <p:ext uri="{BB962C8B-B14F-4D97-AF65-F5344CB8AC3E}">
        <p14:creationId xmlns:p14="http://schemas.microsoft.com/office/powerpoint/2010/main" val="1323929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185DDD2-2CB8-4400-AABF-65E795E47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90" y="1462087"/>
            <a:ext cx="11449050" cy="42386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5E74B48-BFDB-4DCD-8D48-9D721B8B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Mask design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6D59CE-4BE2-435E-B967-1B8EB39E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836B7AE-CD99-4240-A3DF-BC3A9B0DD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10800000">
            <a:off x="10200640" y="685799"/>
            <a:ext cx="18288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88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CFE825B-4A23-4FC4-AEE2-3909C83E1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98" y="1190625"/>
            <a:ext cx="10372725" cy="44767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5E74B48-BFDB-4DCD-8D48-9D721B8B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Mask design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6D59CE-4BE2-435E-B967-1B8EB39E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4EE0178-5D6F-4466-88C7-95337F0CB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10800000">
            <a:off x="10277475" y="685800"/>
            <a:ext cx="19145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48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E8FB8-447B-4BEC-B1D4-5AA976AFD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Critical contact angle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CE62DD-7C9D-424A-AAF2-676493C8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85FCFE2D-8D42-42C1-A52E-9AAC4DE73B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462604"/>
              </p:ext>
            </p:extLst>
          </p:nvPr>
        </p:nvGraphicFramePr>
        <p:xfrm>
          <a:off x="887260" y="1104898"/>
          <a:ext cx="10668000" cy="4648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102">
                  <a:extLst>
                    <a:ext uri="{9D8B030D-6E8A-4147-A177-3AD203B41FA5}">
                      <a16:colId xmlns:a16="http://schemas.microsoft.com/office/drawing/2014/main" val="3686476052"/>
                    </a:ext>
                  </a:extLst>
                </a:gridCol>
                <a:gridCol w="1741117">
                  <a:extLst>
                    <a:ext uri="{9D8B030D-6E8A-4147-A177-3AD203B41FA5}">
                      <a16:colId xmlns:a16="http://schemas.microsoft.com/office/drawing/2014/main" val="3694115871"/>
                    </a:ext>
                  </a:extLst>
                </a:gridCol>
                <a:gridCol w="3356976">
                  <a:extLst>
                    <a:ext uri="{9D8B030D-6E8A-4147-A177-3AD203B41FA5}">
                      <a16:colId xmlns:a16="http://schemas.microsoft.com/office/drawing/2014/main" val="1947051595"/>
                    </a:ext>
                  </a:extLst>
                </a:gridCol>
                <a:gridCol w="3876805">
                  <a:extLst>
                    <a:ext uri="{9D8B030D-6E8A-4147-A177-3AD203B41FA5}">
                      <a16:colId xmlns:a16="http://schemas.microsoft.com/office/drawing/2014/main" val="1580952756"/>
                    </a:ext>
                  </a:extLst>
                </a:gridCol>
              </a:tblGrid>
              <a:tr h="422564">
                <a:tc>
                  <a:txBody>
                    <a:bodyPr/>
                    <a:lstStyle/>
                    <a:p>
                      <a:r>
                        <a:rPr lang="en-US" altLang="zh-CN" dirty="0"/>
                        <a:t>Diameter (um)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Periodicity (um)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Critical CA with 40um height (°)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Critical CA with 20 um height (°)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463705"/>
                  </a:ext>
                </a:extLst>
              </a:tr>
              <a:tr h="422564"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555291"/>
                  </a:ext>
                </a:extLst>
              </a:tr>
              <a:tr h="422564"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229004"/>
                  </a:ext>
                </a:extLst>
              </a:tr>
              <a:tr h="422564"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109530"/>
                  </a:ext>
                </a:extLst>
              </a:tr>
              <a:tr h="422564"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05615"/>
                  </a:ext>
                </a:extLst>
              </a:tr>
              <a:tr h="422564"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049234"/>
                  </a:ext>
                </a:extLst>
              </a:tr>
              <a:tr h="422564"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721478"/>
                  </a:ext>
                </a:extLst>
              </a:tr>
              <a:tr h="422564"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629521"/>
                  </a:ext>
                </a:extLst>
              </a:tr>
              <a:tr h="422564"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381987"/>
                  </a:ext>
                </a:extLst>
              </a:tr>
              <a:tr h="422564"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80096"/>
                  </a:ext>
                </a:extLst>
              </a:tr>
              <a:tr h="422564"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01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30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B2F72-B9A8-4132-A8AB-AF3540BF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Large sliding angle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B3AC8A6-0107-48D5-A847-82338E8DA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8" y="2330450"/>
            <a:ext cx="5145016" cy="236855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1D00F7-A120-4C35-A6E8-DD57D80F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D2BF178-1728-4902-9829-36EE07184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881" y="685800"/>
            <a:ext cx="3834624" cy="17653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D10C6D7-22D5-40B0-8AE8-33EF934F1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882" y="2349500"/>
            <a:ext cx="3834623" cy="17653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F2D1485-E565-498B-B706-0262C1FCCB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881" y="4406901"/>
            <a:ext cx="4000146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3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15777-D6FC-4A1C-859C-88BF5D18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Energy balance during the evaporation process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98FF57-28DC-48A2-B775-A78014CB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0335453-1BC2-4566-B23D-CBC87C6BA9EE}"/>
              </a:ext>
            </a:extLst>
          </p:cNvPr>
          <p:cNvSpPr txBox="1"/>
          <p:nvPr/>
        </p:nvSpPr>
        <p:spPr>
          <a:xfrm>
            <a:off x="4737531" y="3669448"/>
            <a:ext cx="7291909" cy="165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dirty="0">
                <a:cs typeface="Arial" panose="020B0604020202020204" pitchFamily="34" charset="0"/>
              </a:rPr>
              <a:t>       Heat transfers from the hot substrate into the water droplet,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dirty="0">
                <a:cs typeface="Arial" panose="020B0604020202020204" pitchFamily="34" charset="0"/>
              </a:rPr>
              <a:t>leading to the temperature increase of the water droplet. The heat is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dirty="0">
                <a:cs typeface="Arial" panose="020B0604020202020204" pitchFamily="34" charset="0"/>
              </a:rPr>
              <a:t>released to the  ambient by means of convection, radiation and evaporation.</a:t>
            </a:r>
          </a:p>
        </p:txBody>
      </p:sp>
      <p:pic>
        <p:nvPicPr>
          <p:cNvPr id="24" name="内容占位符 23">
            <a:extLst>
              <a:ext uri="{FF2B5EF4-FFF2-40B4-BE49-F238E27FC236}">
                <a16:creationId xmlns:a16="http://schemas.microsoft.com/office/drawing/2014/main" id="{67A1C5C0-431A-42EF-B275-3167D2396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127" y="749310"/>
            <a:ext cx="5227511" cy="5134035"/>
          </a:xfr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ED4B951-D6D8-472F-867C-AD592E578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724" y="1047819"/>
            <a:ext cx="5029200" cy="6000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D8AB7CC-1B47-4384-9107-25B0B8F09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724" y="1710899"/>
            <a:ext cx="2505075" cy="933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DB0F4CD-BDA3-4BE6-92F2-B6B002AECB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885" y="1938213"/>
            <a:ext cx="3028950" cy="533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FC3C915-C5ED-4959-9D52-AFFC50A39E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8724" y="2796059"/>
            <a:ext cx="3219450" cy="5619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F31603-AA05-4D3D-97FA-558B17F3C4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5178" y="2582312"/>
            <a:ext cx="2047875" cy="914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B08B90F-1257-45B6-9A94-15D9D325C7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2611" y="5199734"/>
            <a:ext cx="37623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1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8ADBC-1299-44DD-941C-EE709801A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641A25-464C-4AB3-BB70-3AF62736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2168F8-6188-48DE-9D87-913CBD06E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425" y="4186237"/>
            <a:ext cx="5086350" cy="819150"/>
          </a:xfrm>
          <a:prstGeom prst="rect">
            <a:avLst/>
          </a:prstGeom>
        </p:spPr>
      </p:pic>
      <p:sp>
        <p:nvSpPr>
          <p:cNvPr id="9" name="内容占位符 8">
            <a:extLst>
              <a:ext uri="{FF2B5EF4-FFF2-40B4-BE49-F238E27FC236}">
                <a16:creationId xmlns:a16="http://schemas.microsoft.com/office/drawing/2014/main" id="{6611141C-C657-4453-A075-F3124E7B5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838200"/>
            <a:ext cx="10668000" cy="5486400"/>
          </a:xfrm>
        </p:spPr>
        <p:txBody>
          <a:bodyPr/>
          <a:lstStyle/>
          <a:p>
            <a:r>
              <a:rPr lang="en-US" altLang="zh-CN" dirty="0"/>
              <a:t>Abdullah A, </a:t>
            </a:r>
            <a:r>
              <a:rPr lang="en-US" altLang="zh-CN" dirty="0" err="1"/>
              <a:t>Berkir</a:t>
            </a:r>
            <a:r>
              <a:rPr lang="en-US" altLang="zh-CN" dirty="0"/>
              <a:t> S, Haider A, Droplet Heat transfer on </a:t>
            </a:r>
            <a:r>
              <a:rPr lang="en-US" altLang="zh-CN" dirty="0" err="1"/>
              <a:t>Micropost</a:t>
            </a:r>
            <a:r>
              <a:rPr lang="en-US" altLang="zh-CN" dirty="0"/>
              <a:t> Arrays With Hydrophobic and Hydrophilic Characteristics. Journal of Heat Transfer. Vol. </a:t>
            </a:r>
            <a:r>
              <a:rPr lang="en-US" altLang="zh-CN"/>
              <a:t>140/ 072402-1.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83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0D59B-5D9B-43FE-955B-65DDF96A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Thermal resistance of the substrate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385DB89-2B54-4190-B23B-92011E368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25" y="1003673"/>
            <a:ext cx="7013575" cy="3993565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674F4C-705A-4D09-9197-F35C3AEF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159F3D-81CE-4083-B17C-23A4A6E13441}"/>
              </a:ext>
            </a:extLst>
          </p:cNvPr>
          <p:cNvSpPr txBox="1"/>
          <p:nvPr/>
        </p:nvSpPr>
        <p:spPr>
          <a:xfrm>
            <a:off x="7714411" y="2176285"/>
            <a:ext cx="3779089" cy="1252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dirty="0">
                <a:cs typeface="Arial" panose="020B0604020202020204" pitchFamily="34" charset="0"/>
              </a:rPr>
              <a:t>       Thermal resistance of water vaper is much larger than all the others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0D8633-D19D-4B35-A874-E5824E8A0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753" y="5273302"/>
            <a:ext cx="63531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3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B21C1-AA20-4EA8-AC43-4DC463B5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Thermal constriction/spreading resistance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953A5B5-0B4C-469B-BF4C-596598896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575" y="1466655"/>
            <a:ext cx="4324350" cy="304800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937379-FBDF-453C-955E-F529424D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4581EA-A209-4EF3-89EB-FD00731DEB27}"/>
              </a:ext>
            </a:extLst>
          </p:cNvPr>
          <p:cNvSpPr txBox="1"/>
          <p:nvPr/>
        </p:nvSpPr>
        <p:spPr>
          <a:xfrm>
            <a:off x="5052491" y="1466655"/>
            <a:ext cx="6611189" cy="244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400" b="1" dirty="0">
                <a:cs typeface="Arial" panose="020B0604020202020204" pitchFamily="34" charset="0"/>
              </a:rPr>
              <a:t>Thermal constriction resistance </a:t>
            </a:r>
            <a:r>
              <a:rPr lang="en-US" altLang="zh-CN" sz="2400" dirty="0">
                <a:cs typeface="Arial" panose="020B0604020202020204" pitchFamily="34" charset="0"/>
              </a:rPr>
              <a:t>exists when heat flows from a large region into a narrower region. </a:t>
            </a:r>
          </a:p>
          <a:p>
            <a:pPr algn="just">
              <a:lnSpc>
                <a:spcPct val="130000"/>
              </a:lnSpc>
            </a:pPr>
            <a:r>
              <a:rPr lang="en-US" altLang="zh-CN" sz="2400" b="1" dirty="0">
                <a:cs typeface="Arial" panose="020B0604020202020204" pitchFamily="34" charset="0"/>
              </a:rPr>
              <a:t>Thermal spreading resistance </a:t>
            </a:r>
            <a:r>
              <a:rPr lang="en-US" altLang="zh-CN" sz="2400" dirty="0">
                <a:cs typeface="Arial" panose="020B0604020202020204" pitchFamily="34" charset="0"/>
              </a:rPr>
              <a:t>exists when heat flows from a narrow region into a larger cross sectional area.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DAF9E6-821C-4078-AA58-7B1FE794B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059" y="4257870"/>
            <a:ext cx="16764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80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80378-F82D-42F9-B7F9-AFBD3325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Water droplet evaporation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8D7D957-224B-4CB4-AD7E-EEF5A08CA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6011" y="3429000"/>
            <a:ext cx="3343275" cy="98107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8024AF-B04E-4CEC-A103-2A8CEBE7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CAA46F-6906-4517-BA90-8663784ED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63" y="1231899"/>
            <a:ext cx="5930538" cy="49434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BD3F23D-F7C4-4920-B786-C1141036F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499" y="2454088"/>
            <a:ext cx="16383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8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42773-3FFD-469C-A2BB-A145DC91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16um diameter 40um periodicity 20um micropillar height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72F60B-FA39-45CA-9BA6-125D9A58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63A84DC-05F7-466E-AFE5-3073840D3075}"/>
              </a:ext>
            </a:extLst>
          </p:cNvPr>
          <p:cNvSpPr txBox="1"/>
          <p:nvPr/>
        </p:nvSpPr>
        <p:spPr>
          <a:xfrm>
            <a:off x="8062002" y="2458407"/>
            <a:ext cx="3615092" cy="1495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100C° hot plate --- 89C° droplet </a:t>
            </a:r>
          </a:p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110C° hot plate --- 96C° droplet </a:t>
            </a:r>
          </a:p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120C° hot plate --- 100C° droplet </a:t>
            </a:r>
          </a:p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130C° hot plate --- 100C° droplet 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7E5A7D8D-00E2-46D8-87B3-C241A4505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19" y="685800"/>
            <a:ext cx="7328262" cy="5486400"/>
          </a:xfrm>
        </p:spPr>
      </p:pic>
    </p:spTree>
    <p:extLst>
      <p:ext uri="{BB962C8B-B14F-4D97-AF65-F5344CB8AC3E}">
        <p14:creationId xmlns:p14="http://schemas.microsoft.com/office/powerpoint/2010/main" val="2711103402"/>
      </p:ext>
    </p:extLst>
  </p:cSld>
  <p:clrMapOvr>
    <a:masterClrMapping/>
  </p:clrMapOvr>
</p:sld>
</file>

<file path=ppt/theme/theme1.xml><?xml version="1.0" encoding="utf-8"?>
<a:theme xmlns:a="http://schemas.openxmlformats.org/drawingml/2006/main" name="VT_conferences_CREST">
  <a:themeElements>
    <a:clrScheme name="VT_conference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lnSpc>
            <a:spcPct val="130000"/>
          </a:lnSpc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VT_conference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_conference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9781</TotalTime>
  <Words>587</Words>
  <Application>Microsoft Office PowerPoint</Application>
  <PresentationFormat>宽屏</PresentationFormat>
  <Paragraphs>142</Paragraphs>
  <Slides>25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 Unicode MS</vt:lpstr>
      <vt:lpstr>等线</vt:lpstr>
      <vt:lpstr>Arial</vt:lpstr>
      <vt:lpstr>Calisto MT</vt:lpstr>
      <vt:lpstr>Times New Roman</vt:lpstr>
      <vt:lpstr>Verdana</vt:lpstr>
      <vt:lpstr>Wingdings</vt:lpstr>
      <vt:lpstr>Wingdings 2</vt:lpstr>
      <vt:lpstr>VT_conferences_CREST</vt:lpstr>
      <vt:lpstr>PowerPoint 演示文稿</vt:lpstr>
      <vt:lpstr>Snapshot of water droplet on substrate</vt:lpstr>
      <vt:lpstr>Large sliding angle</vt:lpstr>
      <vt:lpstr>Energy balance during the evaporation process</vt:lpstr>
      <vt:lpstr>PowerPoint 演示文稿</vt:lpstr>
      <vt:lpstr>Thermal resistance of the substrate</vt:lpstr>
      <vt:lpstr>Thermal constriction/spreading resistance</vt:lpstr>
      <vt:lpstr>Water droplet evaporation</vt:lpstr>
      <vt:lpstr>16um diameter 40um periodicity 20um micropillar height</vt:lpstr>
      <vt:lpstr>20um diameter 60um periodicity 40um micropillar height</vt:lpstr>
      <vt:lpstr>20um diameter 50um periodicity 20um micropillar height</vt:lpstr>
      <vt:lpstr>20um diameter 50um periodicity 40um micropillar height</vt:lpstr>
      <vt:lpstr>20um diameter 40um periodicity 40um micropillar height</vt:lpstr>
      <vt:lpstr>20um diameter 40um periodicity 40um micropillar height</vt:lpstr>
      <vt:lpstr>Mask design</vt:lpstr>
      <vt:lpstr>Mask design</vt:lpstr>
      <vt:lpstr>Mask design</vt:lpstr>
      <vt:lpstr>Mask design</vt:lpstr>
      <vt:lpstr>Mask design</vt:lpstr>
      <vt:lpstr>Mask design</vt:lpstr>
      <vt:lpstr>Mask design</vt:lpstr>
      <vt:lpstr>Mask design</vt:lpstr>
      <vt:lpstr>Mask design</vt:lpstr>
      <vt:lpstr>Mask design</vt:lpstr>
      <vt:lpstr>Critical contact angle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黄文格</dc:creator>
  <cp:lastModifiedBy>黄 文格</cp:lastModifiedBy>
  <cp:revision>174</cp:revision>
  <dcterms:created xsi:type="dcterms:W3CDTF">2020-07-04T15:19:12Z</dcterms:created>
  <dcterms:modified xsi:type="dcterms:W3CDTF">2021-01-23T16:59:30Z</dcterms:modified>
</cp:coreProperties>
</file>