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0" r:id="rId2"/>
    <p:sldId id="331" r:id="rId3"/>
    <p:sldId id="332" r:id="rId4"/>
    <p:sldId id="323" r:id="rId5"/>
    <p:sldId id="324" r:id="rId6"/>
    <p:sldId id="325" r:id="rId7"/>
    <p:sldId id="326" r:id="rId8"/>
    <p:sldId id="334" r:id="rId9"/>
    <p:sldId id="335" r:id="rId10"/>
    <p:sldId id="329" r:id="rId11"/>
    <p:sldId id="336" r:id="rId12"/>
    <p:sldId id="338" r:id="rId13"/>
    <p:sldId id="341" r:id="rId14"/>
    <p:sldId id="34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5D0013"/>
            </a:gs>
            <a:gs pos="100000">
              <a:srgbClr val="A50021"/>
            </a:gs>
          </a:gsLst>
          <a:lin ang="0" scaled="1"/>
        </a:gradFill>
        <a:effectLst/>
      </p:bgPr>
    </p:bg>
    <p:spTree>
      <p:nvGrpSpPr>
        <p:cNvPr id="1" name=""/>
        <p:cNvGrpSpPr/>
        <p:nvPr/>
      </p:nvGrpSpPr>
      <p:grpSpPr>
        <a:xfrm>
          <a:off x="0" y="0"/>
          <a:ext cx="0" cy="0"/>
          <a:chOff x="0" y="0"/>
          <a:chExt cx="0" cy="0"/>
        </a:xfrm>
      </p:grpSpPr>
      <p:sp>
        <p:nvSpPr>
          <p:cNvPr id="4" name="Rectangle 7"/>
          <p:cNvSpPr>
            <a:spLocks noChangeArrowheads="1"/>
          </p:cNvSpPr>
          <p:nvPr/>
        </p:nvSpPr>
        <p:spPr bwMode="auto">
          <a:xfrm>
            <a:off x="1" y="4799013"/>
            <a:ext cx="12187767" cy="2057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pic>
        <p:nvPicPr>
          <p:cNvPr id="5" name="Picture 8" descr="vt_logo_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7200" y="152401"/>
            <a:ext cx="2540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p:cNvSpPr>
            <a:spLocks noChangeArrowheads="1"/>
          </p:cNvSpPr>
          <p:nvPr/>
        </p:nvSpPr>
        <p:spPr bwMode="auto">
          <a:xfrm>
            <a:off x="1" y="4799013"/>
            <a:ext cx="12187767" cy="2057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7" name="Rectangle 10"/>
          <p:cNvSpPr>
            <a:spLocks noChangeArrowheads="1"/>
          </p:cNvSpPr>
          <p:nvPr/>
        </p:nvSpPr>
        <p:spPr bwMode="auto">
          <a:xfrm>
            <a:off x="10363200" y="444500"/>
            <a:ext cx="1625600" cy="152400"/>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A50021"/>
              </a:solidFill>
              <a:effectLst/>
              <a:uLnTx/>
              <a:uFillTx/>
              <a:latin typeface="Verdana" pitchFamily="34" charset="0"/>
              <a:ea typeface="+mn-ea"/>
              <a:cs typeface="+mn-cs"/>
            </a:endParaRPr>
          </a:p>
        </p:txBody>
      </p:sp>
      <p:sp>
        <p:nvSpPr>
          <p:cNvPr id="77826" name="Rectangle 2"/>
          <p:cNvSpPr>
            <a:spLocks noGrp="1" noChangeArrowheads="1"/>
          </p:cNvSpPr>
          <p:nvPr>
            <p:ph type="ctrTitle"/>
          </p:nvPr>
        </p:nvSpPr>
        <p:spPr>
          <a:xfrm>
            <a:off x="914400" y="990600"/>
            <a:ext cx="10363200" cy="1371600"/>
          </a:xfrm>
          <a:noFill/>
          <a:extLst>
            <a:ext uri="{909E8E84-426E-40DD-AFC4-6F175D3DCCD1}">
              <a14:hiddenFill xmlns:a14="http://schemas.microsoft.com/office/drawing/2010/main">
                <a:solidFill>
                  <a:schemeClr val="accent1"/>
                </a:solidFill>
              </a14:hiddenFill>
            </a:ext>
          </a:extLst>
        </p:spPr>
        <p:txBody>
          <a:bodyPr/>
          <a:lstStyle>
            <a:lvl1pPr>
              <a:defRPr sz="3600"/>
            </a:lvl1pPr>
          </a:lstStyle>
          <a:p>
            <a:pPr lvl="0"/>
            <a:r>
              <a:rPr lang="en-US" noProof="0"/>
              <a:t>Click to edit Master title style</a:t>
            </a:r>
          </a:p>
        </p:txBody>
      </p:sp>
      <p:sp>
        <p:nvSpPr>
          <p:cNvPr id="77827" name="Rectangle 3"/>
          <p:cNvSpPr>
            <a:spLocks noGrp="1" noChangeArrowheads="1"/>
          </p:cNvSpPr>
          <p:nvPr>
            <p:ph type="subTitle" idx="1"/>
          </p:nvPr>
        </p:nvSpPr>
        <p:spPr>
          <a:xfrm>
            <a:off x="1930400" y="3124201"/>
            <a:ext cx="9347200" cy="3198813"/>
          </a:xfrm>
        </p:spPr>
        <p:txBody>
          <a:bodyPr/>
          <a:lstStyle>
            <a:lvl1pPr marL="0" indent="0">
              <a:buClr>
                <a:schemeClr val="bg1"/>
              </a:buClr>
              <a:buFont typeface="Wingdings 2" pitchFamily="18" charset="2"/>
              <a:buNone/>
              <a:defRPr>
                <a:solidFill>
                  <a:schemeClr val="bg1"/>
                </a:solidFill>
              </a:defRPr>
            </a:lvl1pPr>
          </a:lstStyle>
          <a:p>
            <a:pPr lvl="0"/>
            <a:r>
              <a:rPr lang="en-US" noProof="0"/>
              <a:t>Click to edit Master subtitle style</a:t>
            </a:r>
          </a:p>
        </p:txBody>
      </p:sp>
      <p:sp>
        <p:nvSpPr>
          <p:cNvPr id="9" name="Rectangle 5"/>
          <p:cNvSpPr>
            <a:spLocks noGrp="1" noChangeArrowheads="1"/>
          </p:cNvSpPr>
          <p:nvPr>
            <p:ph type="ftr" sz="quarter" idx="11"/>
          </p:nvPr>
        </p:nvSpPr>
        <p:spPr>
          <a:xfrm>
            <a:off x="4165600" y="6248400"/>
            <a:ext cx="3860800" cy="457200"/>
          </a:xfrm>
        </p:spPr>
        <p:txBody>
          <a:bodyPr/>
          <a:lstStyle>
            <a:lvl1pPr>
              <a:defRPr smtClean="0">
                <a:solidFill>
                  <a:srgbClr val="C00000"/>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C00000"/>
              </a:solidFill>
              <a:effectLst/>
              <a:uLnTx/>
              <a:uFillTx/>
              <a:latin typeface="Verdana" pitchFamily="34" charset="0"/>
              <a:ea typeface="+mn-ea"/>
              <a:cs typeface="+mn-cs"/>
            </a:endParaRPr>
          </a:p>
        </p:txBody>
      </p:sp>
      <p:sp>
        <p:nvSpPr>
          <p:cNvPr id="10" name="Rectangle 6"/>
          <p:cNvSpPr>
            <a:spLocks noGrp="1" noChangeArrowheads="1"/>
          </p:cNvSpPr>
          <p:nvPr>
            <p:ph type="sldNum" sz="quarter" idx="12"/>
          </p:nvPr>
        </p:nvSpPr>
        <p:spPr>
          <a:xfrm>
            <a:off x="8737600" y="6248400"/>
            <a:ext cx="2540000" cy="457200"/>
          </a:xfrm>
          <a:prstGeom prst="rect">
            <a:avLst/>
          </a:prstGeom>
        </p:spPr>
        <p:txBody>
          <a:bodyPr/>
          <a:lstStyle>
            <a:lvl1pPr>
              <a:defRPr smtClean="0">
                <a:solidFill>
                  <a:srgbClr val="C00000"/>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64A4B79-EC5A-4FE7-B838-9B2338D44E55}" type="slidenum">
              <a:rPr kumimoji="0" lang="en-US" sz="1800" b="0" i="0" u="none" strike="noStrike" kern="1200" cap="none" spc="0" normalizeH="0" baseline="0" noProof="0" smtClean="0">
                <a:ln>
                  <a:noFill/>
                </a:ln>
                <a:solidFill>
                  <a:srgbClr val="C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dirty="0">
              <a:ln>
                <a:noFill/>
              </a:ln>
              <a:solidFill>
                <a:srgbClr val="C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4290347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6"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A1B1147-1192-44D0-A83A-2239815BD6B1}"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202405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6117" y="0"/>
            <a:ext cx="3045883"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34" y="0"/>
            <a:ext cx="8938684"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6"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09DB0F1-09A3-4D14-98CB-76DF24DCDAA8}"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31071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139" y="0"/>
            <a:ext cx="12252960" cy="6858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Rectangle 6"/>
          <p:cNvSpPr>
            <a:spLocks noGrp="1" noChangeArrowheads="1"/>
          </p:cNvSpPr>
          <p:nvPr>
            <p:ph type="sldNum" sz="quarter" idx="12"/>
          </p:nvPr>
        </p:nvSpPr>
        <p:spPr>
          <a:xfrm>
            <a:off x="11663680" y="6477000"/>
            <a:ext cx="731520" cy="274320"/>
          </a:xfrm>
          <a:prstGeom prst="rect">
            <a:avLst/>
          </a:prstGeom>
          <a:ln/>
        </p:spPr>
        <p:txBody>
          <a:bodyPr/>
          <a:lstStyle>
            <a:lvl1pPr>
              <a:defRPr sz="1200">
                <a:solidFill>
                  <a:schemeClr val="bg1"/>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94036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6"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564EA4D-D42B-4D1F-960B-FB16CE181B66}"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258538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755651" y="838200"/>
            <a:ext cx="5232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838200"/>
            <a:ext cx="5232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7" name="Slide Number Placeholder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298D775-9E94-4FEF-9C37-FACB818B29FB}"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102199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9"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B306B79-A0BC-4649-B70D-21D406CC3478}"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39322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5"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238A3FE-702A-441B-99F4-65EB1F61C33A}"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105786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4" name="Rectangle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43EAA89-1C46-4305-9DE7-E36F4CE5077E}"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190336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7" name="Slide Number Placeholder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DAB69C0-ACAD-43A2-9AC7-B942D71CBB9A}"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347767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Verdana" pitchFamily="34" charset="0"/>
              <a:ea typeface="+mn-ea"/>
              <a:cs typeface="+mn-cs"/>
            </a:endParaRPr>
          </a:p>
        </p:txBody>
      </p:sp>
      <p:sp>
        <p:nvSpPr>
          <p:cNvPr id="7" name="Slide Number Placeholder 6"/>
          <p:cNvSpPr>
            <a:spLocks noGrp="1" noChangeArrowheads="1"/>
          </p:cNvSpPr>
          <p:nvPr>
            <p:ph type="sldNum" sz="quarter" idx="12"/>
          </p:nvPr>
        </p:nvSpPr>
        <p:spPr>
          <a:xfrm>
            <a:off x="9448800" y="6324600"/>
            <a:ext cx="2641600" cy="476250"/>
          </a:xfrm>
          <a:prstGeom prst="rect">
            <a:avLst/>
          </a:prstGeom>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0C9C276-B601-4B33-B1C9-82EEB8A03A13}" type="slidenum">
              <a:rPr kumimoji="0" lang="en-US" sz="1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Verdana" pitchFamily="34" charset="0"/>
              <a:ea typeface="+mn-ea"/>
              <a:cs typeface="+mn-cs"/>
            </a:endParaRPr>
          </a:p>
        </p:txBody>
      </p:sp>
    </p:spTree>
    <p:extLst>
      <p:ext uri="{BB962C8B-B14F-4D97-AF65-F5344CB8AC3E}">
        <p14:creationId xmlns:p14="http://schemas.microsoft.com/office/powerpoint/2010/main" val="237409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34" y="0"/>
            <a:ext cx="12187767" cy="685800"/>
          </a:xfrm>
          <a:prstGeom prst="rect">
            <a:avLst/>
          </a:prstGeom>
          <a:gradFill rotWithShape="1">
            <a:gsLst>
              <a:gs pos="0">
                <a:srgbClr val="7D0019"/>
              </a:gs>
              <a:gs pos="100000">
                <a:srgbClr val="A5002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755651" y="838200"/>
            <a:ext cx="10668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76804" name="Rectangle 4"/>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76807" name="Text Box 7"/>
          <p:cNvSpPr txBox="1">
            <a:spLocks noChangeArrowheads="1"/>
          </p:cNvSpPr>
          <p:nvPr/>
        </p:nvSpPr>
        <p:spPr bwMode="auto">
          <a:xfrm>
            <a:off x="-25996" y="6310314"/>
            <a:ext cx="12252960" cy="547687"/>
          </a:xfrm>
          <a:prstGeom prst="rect">
            <a:avLst/>
          </a:prstGeom>
          <a:gradFill rotWithShape="1">
            <a:gsLst>
              <a:gs pos="0">
                <a:srgbClr val="A50021">
                  <a:gamma/>
                  <a:shade val="65882"/>
                  <a:invGamma/>
                </a:srgbClr>
              </a:gs>
              <a:gs pos="100000">
                <a:srgbClr val="A5002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891213" indent="-117475">
              <a:defRPr>
                <a:solidFill>
                  <a:schemeClr val="tx1"/>
                </a:solidFill>
                <a:latin typeface="Verdana" pitchFamily="34" charset="0"/>
              </a:defRPr>
            </a:lvl1pPr>
            <a:lvl2pPr marL="6005513">
              <a:defRPr>
                <a:solidFill>
                  <a:schemeClr val="tx1"/>
                </a:solidFill>
                <a:latin typeface="Verdana" pitchFamily="34" charset="0"/>
              </a:defRPr>
            </a:lvl2pPr>
            <a:lvl3pPr marL="6119813">
              <a:defRPr>
                <a:solidFill>
                  <a:schemeClr val="tx1"/>
                </a:solidFill>
                <a:latin typeface="Verdana" pitchFamily="34" charset="0"/>
              </a:defRPr>
            </a:lvl3pPr>
            <a:lvl4pPr marL="6234113">
              <a:defRPr>
                <a:solidFill>
                  <a:schemeClr val="tx1"/>
                </a:solidFill>
                <a:latin typeface="Verdana" pitchFamily="34" charset="0"/>
              </a:defRPr>
            </a:lvl4pPr>
            <a:lvl5pPr marL="6348413">
              <a:defRPr>
                <a:solidFill>
                  <a:schemeClr val="tx1"/>
                </a:solidFill>
                <a:latin typeface="Verdana" pitchFamily="34" charset="0"/>
              </a:defRPr>
            </a:lvl5pPr>
            <a:lvl6pPr marL="6805613" eaLnBrk="0" fontAlgn="base" hangingPunct="0">
              <a:spcBef>
                <a:spcPct val="0"/>
              </a:spcBef>
              <a:spcAft>
                <a:spcPct val="0"/>
              </a:spcAft>
              <a:defRPr>
                <a:solidFill>
                  <a:schemeClr val="tx1"/>
                </a:solidFill>
                <a:latin typeface="Verdana" pitchFamily="34" charset="0"/>
              </a:defRPr>
            </a:lvl6pPr>
            <a:lvl7pPr marL="7262813" eaLnBrk="0" fontAlgn="base" hangingPunct="0">
              <a:spcBef>
                <a:spcPct val="0"/>
              </a:spcBef>
              <a:spcAft>
                <a:spcPct val="0"/>
              </a:spcAft>
              <a:defRPr>
                <a:solidFill>
                  <a:schemeClr val="tx1"/>
                </a:solidFill>
                <a:latin typeface="Verdana" pitchFamily="34" charset="0"/>
              </a:defRPr>
            </a:lvl7pPr>
            <a:lvl8pPr marL="7720013" eaLnBrk="0" fontAlgn="base" hangingPunct="0">
              <a:spcBef>
                <a:spcPct val="0"/>
              </a:spcBef>
              <a:spcAft>
                <a:spcPct val="0"/>
              </a:spcAft>
              <a:defRPr>
                <a:solidFill>
                  <a:schemeClr val="tx1"/>
                </a:solidFill>
                <a:latin typeface="Verdana" pitchFamily="34" charset="0"/>
              </a:defRPr>
            </a:lvl8pPr>
            <a:lvl9pPr marL="8177213" eaLnBrk="0" fontAlgn="base" hangingPunct="0">
              <a:spcBef>
                <a:spcPct val="0"/>
              </a:spcBef>
              <a:spcAft>
                <a:spcPct val="0"/>
              </a:spcAft>
              <a:defRPr>
                <a:solidFill>
                  <a:schemeClr val="tx1"/>
                </a:solidFill>
                <a:latin typeface="Verdana" pitchFamily="34" charset="0"/>
              </a:defRPr>
            </a:lvl9pPr>
          </a:lstStyle>
          <a:p>
            <a:pPr marL="2843213" marR="0" lvl="0" indent="-117475" algn="l" defTabSz="914400" rtl="0" eaLnBrk="1" fontAlgn="base" latinLnBrk="0" hangingPunct="1">
              <a:lnSpc>
                <a:spcPts val="800"/>
              </a:lnSpc>
              <a:spcBef>
                <a:spcPct val="0"/>
              </a:spcBef>
              <a:spcAft>
                <a:spcPct val="0"/>
              </a:spcAft>
              <a:buClrTx/>
              <a:buSzTx/>
              <a:buFontTx/>
              <a:buNone/>
              <a:tabLst/>
              <a:defRPr/>
            </a:pPr>
            <a:endParaRPr kumimoji="0" lang="en-US" sz="1200" b="1" i="0" u="none" strike="noStrike" kern="1200" cap="small" spc="0" normalizeH="0" baseline="0" noProof="0" dirty="0">
              <a:ln>
                <a:noFill/>
              </a:ln>
              <a:solidFill>
                <a:srgbClr val="FFFFFF"/>
              </a:solidFill>
              <a:effectLst/>
              <a:uLnTx/>
              <a:uFillTx/>
              <a:latin typeface="Calisto MT" pitchFamily="18" charset="0"/>
              <a:ea typeface="+mn-ea"/>
              <a:cs typeface="Times New Roman" pitchFamily="18" charset="0"/>
            </a:endParaRPr>
          </a:p>
          <a:p>
            <a:pPr marL="2447925" marR="0" lvl="0" indent="-117475" algn="l" defTabSz="914400" rtl="0" eaLnBrk="1" fontAlgn="base" latinLnBrk="0" hangingPunct="1">
              <a:lnSpc>
                <a:spcPts val="800"/>
              </a:lnSpc>
              <a:spcBef>
                <a:spcPct val="0"/>
              </a:spcBef>
              <a:spcAft>
                <a:spcPct val="0"/>
              </a:spcAft>
              <a:buClrTx/>
              <a:buSzTx/>
              <a:buFontTx/>
              <a:buNone/>
              <a:tabLst/>
              <a:defRPr/>
            </a:pPr>
            <a:r>
              <a:rPr kumimoji="0" lang="en-US" sz="1200" b="1" i="0" u="none" strike="noStrike" kern="1200" cap="small" spc="0" normalizeH="0" baseline="0" noProof="0" dirty="0">
                <a:ln>
                  <a:noFill/>
                </a:ln>
                <a:solidFill>
                  <a:srgbClr val="FFFFFF"/>
                </a:solidFill>
                <a:effectLst/>
                <a:uLnTx/>
                <a:uFillTx/>
                <a:latin typeface="Calisto MT" pitchFamily="18" charset="0"/>
                <a:ea typeface="+mn-ea"/>
                <a:cs typeface="Times New Roman" pitchFamily="18" charset="0"/>
              </a:rPr>
              <a:t>                                                                                          Fluid Physics Laboratory </a:t>
            </a:r>
            <a:endParaRPr kumimoji="0" lang="en-US" sz="1200" b="1" i="0" u="none" strike="noStrike" kern="1200" cap="none" spc="0" normalizeH="0" baseline="0" noProof="0" dirty="0">
              <a:ln>
                <a:noFill/>
              </a:ln>
              <a:solidFill>
                <a:srgbClr val="000000"/>
              </a:solidFill>
              <a:effectLst/>
              <a:uLnTx/>
              <a:uFillTx/>
              <a:latin typeface="Calisto MT" pitchFamily="18" charset="0"/>
              <a:ea typeface="+mn-ea"/>
              <a:cs typeface="+mn-cs"/>
            </a:endParaRPr>
          </a:p>
          <a:p>
            <a:pPr marL="5891213" marR="0" lvl="0" indent="-117475" algn="l" defTabSz="914400" rtl="0" eaLnBrk="1" fontAlgn="base" latinLnBrk="0" hangingPunct="1">
              <a:lnSpc>
                <a:spcPts val="8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alisto MT" pitchFamily="18" charset="0"/>
              <a:ea typeface="+mn-ea"/>
              <a:cs typeface="+mn-cs"/>
            </a:endParaRPr>
          </a:p>
          <a:p>
            <a:pPr marL="5891213" marR="0" lvl="0" indent="-117475" algn="l" defTabSz="914400" rtl="0" eaLnBrk="1" fontAlgn="base" latinLnBrk="0" hangingPunct="1">
              <a:lnSpc>
                <a:spcPts val="8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sto MT" pitchFamily="18" charset="0"/>
                <a:ea typeface="+mn-ea"/>
                <a:cs typeface="+mn-cs"/>
              </a:rPr>
              <a:t>Department of Mechanical Engineering</a:t>
            </a:r>
          </a:p>
        </p:txBody>
      </p:sp>
      <p:pic>
        <p:nvPicPr>
          <p:cNvPr id="1032" name="Picture 8" descr="vt_logo_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2800" y="6435726"/>
            <a:ext cx="1828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5"/>
          <p:cNvSpPr>
            <a:spLocks noGrp="1" noChangeArrowheads="1"/>
          </p:cNvSpPr>
          <p:nvPr>
            <p:ph type="ftr" sz="quarter" idx="3"/>
          </p:nvPr>
        </p:nvSpPr>
        <p:spPr bwMode="auto">
          <a:xfrm>
            <a:off x="11582400" y="6345237"/>
            <a:ext cx="609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smtClean="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992757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indent="236538" algn="l" rtl="0" eaLnBrk="1" fontAlgn="base" hangingPunct="1">
        <a:spcBef>
          <a:spcPct val="0"/>
        </a:spcBef>
        <a:spcAft>
          <a:spcPct val="0"/>
        </a:spcAft>
        <a:defRPr sz="3200">
          <a:solidFill>
            <a:schemeClr val="bg1"/>
          </a:solidFill>
          <a:latin typeface="+mj-lt"/>
          <a:ea typeface="+mj-ea"/>
          <a:cs typeface="+mj-cs"/>
        </a:defRPr>
      </a:lvl1pPr>
      <a:lvl2pPr indent="236538" algn="l" rtl="0" eaLnBrk="1" fontAlgn="base" hangingPunct="1">
        <a:spcBef>
          <a:spcPct val="0"/>
        </a:spcBef>
        <a:spcAft>
          <a:spcPct val="0"/>
        </a:spcAft>
        <a:defRPr sz="3200">
          <a:solidFill>
            <a:schemeClr val="bg1"/>
          </a:solidFill>
          <a:latin typeface="Arial Unicode MS" pitchFamily="34" charset="-128"/>
        </a:defRPr>
      </a:lvl2pPr>
      <a:lvl3pPr indent="236538" algn="l" rtl="0" eaLnBrk="1" fontAlgn="base" hangingPunct="1">
        <a:spcBef>
          <a:spcPct val="0"/>
        </a:spcBef>
        <a:spcAft>
          <a:spcPct val="0"/>
        </a:spcAft>
        <a:defRPr sz="3200">
          <a:solidFill>
            <a:schemeClr val="bg1"/>
          </a:solidFill>
          <a:latin typeface="Arial Unicode MS" pitchFamily="34" charset="-128"/>
        </a:defRPr>
      </a:lvl3pPr>
      <a:lvl4pPr indent="236538" algn="l" rtl="0" eaLnBrk="1" fontAlgn="base" hangingPunct="1">
        <a:spcBef>
          <a:spcPct val="0"/>
        </a:spcBef>
        <a:spcAft>
          <a:spcPct val="0"/>
        </a:spcAft>
        <a:defRPr sz="3200">
          <a:solidFill>
            <a:schemeClr val="bg1"/>
          </a:solidFill>
          <a:latin typeface="Arial Unicode MS" pitchFamily="34" charset="-128"/>
        </a:defRPr>
      </a:lvl4pPr>
      <a:lvl5pPr indent="236538" algn="l" rtl="0" eaLnBrk="1" fontAlgn="base" hangingPunct="1">
        <a:spcBef>
          <a:spcPct val="0"/>
        </a:spcBef>
        <a:spcAft>
          <a:spcPct val="0"/>
        </a:spcAft>
        <a:defRPr sz="3200">
          <a:solidFill>
            <a:schemeClr val="bg1"/>
          </a:solidFill>
          <a:latin typeface="Arial Unicode MS" pitchFamily="34" charset="-128"/>
        </a:defRPr>
      </a:lvl5pPr>
      <a:lvl6pPr marL="457200" indent="236538" algn="l" rtl="0" eaLnBrk="1" fontAlgn="base" hangingPunct="1">
        <a:spcBef>
          <a:spcPct val="0"/>
        </a:spcBef>
        <a:spcAft>
          <a:spcPct val="0"/>
        </a:spcAft>
        <a:defRPr sz="3200">
          <a:solidFill>
            <a:schemeClr val="bg1"/>
          </a:solidFill>
          <a:latin typeface="Arial Unicode MS" pitchFamily="34" charset="-128"/>
        </a:defRPr>
      </a:lvl6pPr>
      <a:lvl7pPr marL="914400" indent="236538" algn="l" rtl="0" eaLnBrk="1" fontAlgn="base" hangingPunct="1">
        <a:spcBef>
          <a:spcPct val="0"/>
        </a:spcBef>
        <a:spcAft>
          <a:spcPct val="0"/>
        </a:spcAft>
        <a:defRPr sz="3200">
          <a:solidFill>
            <a:schemeClr val="bg1"/>
          </a:solidFill>
          <a:latin typeface="Arial Unicode MS" pitchFamily="34" charset="-128"/>
        </a:defRPr>
      </a:lvl7pPr>
      <a:lvl8pPr marL="1371600" indent="236538" algn="l" rtl="0" eaLnBrk="1" fontAlgn="base" hangingPunct="1">
        <a:spcBef>
          <a:spcPct val="0"/>
        </a:spcBef>
        <a:spcAft>
          <a:spcPct val="0"/>
        </a:spcAft>
        <a:defRPr sz="3200">
          <a:solidFill>
            <a:schemeClr val="bg1"/>
          </a:solidFill>
          <a:latin typeface="Arial Unicode MS" pitchFamily="34" charset="-128"/>
        </a:defRPr>
      </a:lvl8pPr>
      <a:lvl9pPr marL="1828800" indent="236538" algn="l" rtl="0" eaLnBrk="1" fontAlgn="base" hangingPunct="1">
        <a:spcBef>
          <a:spcPct val="0"/>
        </a:spcBef>
        <a:spcAft>
          <a:spcPct val="0"/>
        </a:spcAft>
        <a:defRPr sz="3200">
          <a:solidFill>
            <a:schemeClr val="bg1"/>
          </a:solidFill>
          <a:latin typeface="Arial Unicode MS" pitchFamily="34" charset="-128"/>
        </a:defRPr>
      </a:lvl9pPr>
    </p:titleStyle>
    <p:bodyStyle>
      <a:lvl1pPr marL="469900" indent="-469900" algn="l" rtl="0" eaLnBrk="1" fontAlgn="base" hangingPunct="1">
        <a:lnSpc>
          <a:spcPct val="85000"/>
        </a:lnSpc>
        <a:spcBef>
          <a:spcPct val="50000"/>
        </a:spcBef>
        <a:spcAft>
          <a:spcPct val="0"/>
        </a:spcAft>
        <a:buClr>
          <a:srgbClr val="A50021"/>
        </a:buClr>
        <a:buSzPct val="90000"/>
        <a:buFont typeface="Wingdings 2" pitchFamily="18" charset="2"/>
        <a:buChar char="¿"/>
        <a:defRPr sz="2800">
          <a:solidFill>
            <a:schemeClr val="tx1"/>
          </a:solidFill>
          <a:latin typeface="+mn-lt"/>
          <a:ea typeface="+mn-ea"/>
          <a:cs typeface="+mn-cs"/>
        </a:defRPr>
      </a:lvl1pPr>
      <a:lvl2pPr marL="908050" indent="-436563" algn="l" rtl="0" eaLnBrk="1" fontAlgn="base" hangingPunct="1">
        <a:lnSpc>
          <a:spcPct val="85000"/>
        </a:lnSpc>
        <a:spcBef>
          <a:spcPct val="20000"/>
        </a:spcBef>
        <a:spcAft>
          <a:spcPct val="0"/>
        </a:spcAft>
        <a:buClr>
          <a:srgbClr val="A50021"/>
        </a:buClr>
        <a:buSzPct val="85000"/>
        <a:buFont typeface="Wingdings 2" pitchFamily="18" charset="2"/>
        <a:buChar char="¯"/>
        <a:defRPr sz="2400">
          <a:solidFill>
            <a:schemeClr val="tx1"/>
          </a:solidFill>
          <a:latin typeface="+mn-lt"/>
        </a:defRPr>
      </a:lvl2pPr>
      <a:lvl3pPr marL="1304925" indent="-395288" algn="l" rtl="0" eaLnBrk="1" fontAlgn="base" hangingPunct="1">
        <a:lnSpc>
          <a:spcPct val="85000"/>
        </a:lnSpc>
        <a:spcBef>
          <a:spcPct val="20000"/>
        </a:spcBef>
        <a:spcAft>
          <a:spcPct val="0"/>
        </a:spcAft>
        <a:buClr>
          <a:srgbClr val="A50021"/>
        </a:buClr>
        <a:buFont typeface="Wingdings 2" pitchFamily="18" charset="2"/>
        <a:buChar char="¿"/>
        <a:defRPr sz="2000">
          <a:solidFill>
            <a:schemeClr val="tx1"/>
          </a:solidFill>
          <a:latin typeface="+mn-lt"/>
        </a:defRPr>
      </a:lvl3pPr>
      <a:lvl4pPr marL="1693863" indent="-387350" algn="l" rtl="0" eaLnBrk="1" fontAlgn="base" hangingPunct="1">
        <a:lnSpc>
          <a:spcPct val="85000"/>
        </a:lnSpc>
        <a:spcBef>
          <a:spcPct val="20000"/>
        </a:spcBef>
        <a:spcAft>
          <a:spcPct val="0"/>
        </a:spcAft>
        <a:buClr>
          <a:srgbClr val="A50021"/>
        </a:buClr>
        <a:buSzPct val="80000"/>
        <a:buFont typeface="Wingdings 2" pitchFamily="18" charset="2"/>
        <a:buChar char="¯"/>
        <a:defRPr>
          <a:solidFill>
            <a:schemeClr val="tx1"/>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36969-7ACC-40D4-9B8E-BF1397169293}"/>
              </a:ext>
            </a:extLst>
          </p:cNvPr>
          <p:cNvSpPr>
            <a:spLocks noGrp="1"/>
          </p:cNvSpPr>
          <p:nvPr>
            <p:ph type="title"/>
          </p:nvPr>
        </p:nvSpPr>
        <p:spPr/>
        <p:txBody>
          <a:bodyPr/>
          <a:lstStyle/>
          <a:p>
            <a:r>
              <a:rPr lang="en-US" altLang="zh-CN" dirty="0"/>
              <a:t>Substrate</a:t>
            </a:r>
            <a:endParaRPr lang="zh-CN" altLang="en-US" dirty="0"/>
          </a:p>
        </p:txBody>
      </p:sp>
      <p:sp>
        <p:nvSpPr>
          <p:cNvPr id="3" name="内容占位符 2">
            <a:extLst>
              <a:ext uri="{FF2B5EF4-FFF2-40B4-BE49-F238E27FC236}">
                <a16:creationId xmlns:a16="http://schemas.microsoft.com/office/drawing/2014/main" id="{1B8B2DBD-0CE4-40BB-8736-1FFB2041C115}"/>
              </a:ext>
            </a:extLst>
          </p:cNvPr>
          <p:cNvSpPr>
            <a:spLocks noGrp="1"/>
          </p:cNvSpPr>
          <p:nvPr>
            <p:ph idx="1"/>
          </p:nvPr>
        </p:nvSpPr>
        <p:spPr/>
        <p:txBody>
          <a:bodyPr/>
          <a:lstStyle/>
          <a:p>
            <a:pPr marL="0" indent="0">
              <a:buNone/>
            </a:pPr>
            <a:r>
              <a:rPr lang="en-US" altLang="zh-CN" dirty="0"/>
              <a:t>Silicon substrate with micropillar:</a:t>
            </a:r>
          </a:p>
          <a:p>
            <a:pPr marL="0" indent="0">
              <a:buNone/>
            </a:pPr>
            <a:r>
              <a:rPr lang="en-US" altLang="zh-CN" dirty="0"/>
              <a:t>Diameter 20um; periodicity 40 um; height 40um. </a:t>
            </a:r>
          </a:p>
          <a:p>
            <a:pPr marL="0" indent="0">
              <a:buNone/>
            </a:pPr>
            <a:r>
              <a:rPr lang="en-US" altLang="zh-CN" dirty="0"/>
              <a:t>Fluorinated silane (Trichloro(1H,1H,2H,2H-perfluorooctyl)-silane, Sigma Aldrich) is conformally coated on the silicon substrate through chemical vapor deposition process for about 1 hour. Then put the substrate on hot plate with 90 °C for about 1 hour. </a:t>
            </a:r>
            <a:endParaRPr lang="zh-CN" altLang="en-US" dirty="0"/>
          </a:p>
        </p:txBody>
      </p:sp>
      <p:sp>
        <p:nvSpPr>
          <p:cNvPr id="4" name="灯片编号占位符 3">
            <a:extLst>
              <a:ext uri="{FF2B5EF4-FFF2-40B4-BE49-F238E27FC236}">
                <a16:creationId xmlns:a16="http://schemas.microsoft.com/office/drawing/2014/main" id="{9D08AA4E-262D-40A2-932A-42C5E9977787}"/>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7023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44A75-3EE3-45A9-A161-7ACCCC30FC84}"/>
              </a:ext>
            </a:extLst>
          </p:cNvPr>
          <p:cNvSpPr>
            <a:spLocks noGrp="1"/>
          </p:cNvSpPr>
          <p:nvPr>
            <p:ph type="title"/>
          </p:nvPr>
        </p:nvSpPr>
        <p:spPr/>
        <p:txBody>
          <a:bodyPr/>
          <a:lstStyle/>
          <a:p>
            <a:r>
              <a:rPr lang="en-US" altLang="zh-CN" dirty="0"/>
              <a:t>Ratio of CCR model and CCA model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B8F4FB7-D516-4D11-9DD4-821455683AA6}"/>
                  </a:ext>
                </a:extLst>
              </p:cNvPr>
              <p:cNvSpPr>
                <a:spLocks noGrp="1"/>
              </p:cNvSpPr>
              <p:nvPr>
                <p:ph idx="1"/>
              </p:nvPr>
            </p:nvSpPr>
            <p:spPr/>
            <p:txBody>
              <a:bodyPr/>
              <a:lstStyle/>
              <a:p>
                <a:pPr marL="0" indent="0">
                  <a:buNone/>
                </a:pPr>
                <a:r>
                  <a:rPr lang="en-US" altLang="zh-CN" sz="2000" dirty="0"/>
                  <a:t>Now we know the evaporation time for CCR model and CCA model:</a:t>
                </a:r>
              </a:p>
              <a:p>
                <a:pPr marL="0" indent="0">
                  <a:buNone/>
                </a:pPr>
                <a:endParaRPr lang="en-US" altLang="zh-CN" sz="2000" dirty="0"/>
              </a:p>
              <a:p>
                <a:pPr marL="0" marR="0" lvl="0" indent="0" algn="l" defTabSz="914400" rtl="0" eaLnBrk="1" fontAlgn="base" latinLnBrk="0" hangingPunct="1">
                  <a:lnSpc>
                    <a:spcPct val="85000"/>
                  </a:lnSpc>
                  <a:spcBef>
                    <a:spcPct val="50000"/>
                  </a:spcBef>
                  <a:spcAft>
                    <a:spcPct val="0"/>
                  </a:spcAft>
                  <a:buClr>
                    <a:srgbClr val="A50021"/>
                  </a:buClr>
                  <a:buSzPct val="90000"/>
                  <a:buFont typeface="Wingdings 2" pitchFamily="18" charset="2"/>
                  <a:buNone/>
                  <a:tabLst/>
                  <a:defRPr/>
                </a:pPr>
                <a14:m>
                  <m:oMathPara xmlns:m="http://schemas.openxmlformats.org/officeDocument/2006/math">
                    <m:oMathParaPr>
                      <m:jc m:val="center"/>
                    </m:oMathParaPr>
                    <m:oMath xmlns:m="http://schemas.openxmlformats.org/officeDocument/2006/math">
                      <m:r>
                        <a:rPr kumimoji="0" lang="zh-CN" altLang="en-US" sz="2000" b="0" i="1" u="none" strike="noStrike" kern="0" cap="none" spc="0" normalizeH="0" baseline="0" noProof="0" smtClean="0">
                          <a:ln>
                            <a:noFill/>
                          </a:ln>
                          <a:solidFill>
                            <a:srgbClr val="000000"/>
                          </a:solidFill>
                          <a:effectLst/>
                          <a:uLnTx/>
                          <a:uFillTx/>
                          <a:latin typeface="Cambria Math" panose="02040503050406030204" pitchFamily="18" charset="0"/>
                        </a:rPr>
                        <m:t>∆</m:t>
                      </m:r>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𝑡</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1</m:t>
                          </m:r>
                        </m:sub>
                      </m:s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m:t>
                      </m:r>
                      <m:f>
                        <m:f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fPr>
                        <m:num>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t>(</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t>𝑉</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t>0</m:t>
                              </m:r>
                            </m:sub>
                          </m:s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t>−</m:t>
                          </m:r>
                          <m:f>
                            <m:f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ctrlPr>
                            </m:fPr>
                            <m:num>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t>𝜋</m:t>
                              </m:r>
                              <m:sSubSup>
                                <m:sSubSup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sSubSup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𝑟</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𝑐</m:t>
                                  </m:r>
                                </m:sub>
                                <m:sup>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3</m:t>
                                  </m:r>
                                </m:sup>
                              </m:sSubSup>
                            </m:num>
                            <m:den>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t>3</m:t>
                              </m:r>
                            </m:den>
                          </m:f>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𝑓</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𝜃</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t>)</m:t>
                          </m:r>
                        </m:num>
                        <m:den>
                          <m:sSubSup>
                            <m:sSubSup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sSubSup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𝑟</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𝑐</m:t>
                              </m:r>
                            </m:sub>
                            <m:sup>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2</m:t>
                              </m:r>
                            </m:sup>
                          </m:sSubSup>
                        </m:den>
                      </m:f>
                      <m:r>
                        <a:rPr kumimoji="0" lang="en-US" altLang="zh-CN" sz="2000" b="0" i="0" u="none" strike="noStrike" kern="0" cap="none" spc="0" normalizeH="0" baseline="0" noProof="0" dirty="0">
                          <a:ln>
                            <a:noFill/>
                          </a:ln>
                          <a:solidFill>
                            <a:srgbClr val="000000"/>
                          </a:solidFill>
                          <a:effectLst/>
                          <a:uLnTx/>
                          <a:uFillTx/>
                          <a:latin typeface="Cambria Math" panose="02040503050406030204" pitchFamily="18" charset="0"/>
                        </a:rPr>
                        <m:t>∙</m:t>
                      </m:r>
                      <m:f>
                        <m:f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ctrlPr>
                        </m:fPr>
                        <m:num>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𝐿</m:t>
                          </m:r>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rPr>
                            <m:t>𝜌</m:t>
                          </m:r>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𝑅</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𝑡h𝑒𝑟𝑚𝑎𝑙</m:t>
                              </m:r>
                            </m:sub>
                          </m:sSub>
                        </m:num>
                        <m:den>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𝑇</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h</m:t>
                              </m:r>
                            </m:sub>
                          </m:s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m:t>
                          </m:r>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𝑇</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𝑤</m:t>
                              </m:r>
                            </m:sub>
                          </m:sSub>
                        </m:den>
                      </m:f>
                    </m:oMath>
                  </m:oMathPara>
                </a14:m>
                <a:endParaRPr kumimoji="0" lang="en-US" altLang="zh-CN" sz="2000" b="0" i="0" u="none" strike="noStrike" kern="0" cap="none" spc="0" normalizeH="0" baseline="0" noProof="0" dirty="0">
                  <a:ln>
                    <a:noFill/>
                  </a:ln>
                  <a:solidFill>
                    <a:srgbClr val="000000"/>
                  </a:solidFill>
                  <a:effectLst/>
                  <a:uLnTx/>
                  <a:uFillTx/>
                  <a:latin typeface="Times New Roman"/>
                </a:endParaRPr>
              </a:p>
              <a:p>
                <a:pPr marL="0" marR="0" lvl="0" indent="0" algn="l" defTabSz="914400" rtl="0" eaLnBrk="1" fontAlgn="base" latinLnBrk="0" hangingPunct="1">
                  <a:lnSpc>
                    <a:spcPct val="85000"/>
                  </a:lnSpc>
                  <a:spcBef>
                    <a:spcPct val="50000"/>
                  </a:spcBef>
                  <a:spcAft>
                    <a:spcPct val="0"/>
                  </a:spcAft>
                  <a:buClr>
                    <a:srgbClr val="A50021"/>
                  </a:buClr>
                  <a:buSzPct val="90000"/>
                  <a:buFont typeface="Wingdings 2" pitchFamily="18" charset="2"/>
                  <a:buNone/>
                  <a:tabLst/>
                  <a:defRPr/>
                </a:pPr>
                <a:endParaRPr kumimoji="0" lang="en-US" altLang="zh-CN" sz="2000" b="0" i="0" u="none" strike="noStrike" kern="0" cap="none" spc="0" normalizeH="0" baseline="0" noProof="0" dirty="0">
                  <a:ln>
                    <a:noFill/>
                  </a:ln>
                  <a:solidFill>
                    <a:srgbClr val="000000"/>
                  </a:solidFill>
                  <a:effectLst/>
                  <a:uLnTx/>
                  <a:uFillTx/>
                  <a:latin typeface="Times New Roman"/>
                </a:endParaRPr>
              </a:p>
              <a:p>
                <a:pPr marL="0" marR="0" lvl="0" indent="0" algn="l" defTabSz="914400" rtl="0" eaLnBrk="1" fontAlgn="base" latinLnBrk="0" hangingPunct="1">
                  <a:lnSpc>
                    <a:spcPct val="85000"/>
                  </a:lnSpc>
                  <a:spcBef>
                    <a:spcPct val="50000"/>
                  </a:spcBef>
                  <a:spcAft>
                    <a:spcPct val="0"/>
                  </a:spcAft>
                  <a:buClr>
                    <a:srgbClr val="A50021"/>
                  </a:buClr>
                  <a:buSzPct val="90000"/>
                  <a:buFont typeface="Wingdings 2" pitchFamily="18" charset="2"/>
                  <a:buNone/>
                  <a:tabLst/>
                  <a:defRPr/>
                </a:pPr>
                <a14:m>
                  <m:oMathPara xmlns:m="http://schemas.openxmlformats.org/officeDocument/2006/math">
                    <m:oMathParaPr>
                      <m:jc m:val="center"/>
                    </m:oMathParaPr>
                    <m:oMath xmlns:m="http://schemas.openxmlformats.org/officeDocument/2006/math">
                      <m:r>
                        <a:rPr lang="zh-CN" altLang="en-US"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 </m:t>
                              </m:r>
                            </m:sup>
                          </m:sSubSup>
                          <m:r>
                            <a:rPr lang="en-US" altLang="zh-CN" sz="2000" i="1">
                              <a:latin typeface="Cambria Math" panose="02040503050406030204" pitchFamily="18" charset="0"/>
                            </a:rPr>
                            <m:t>𝐿</m:t>
                          </m:r>
                          <m:r>
                            <a:rPr lang="zh-CN" altLang="en-US" sz="2000" i="1">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𝑡h𝑒𝑟𝑚𝑎𝑙</m:t>
                              </m:r>
                            </m:sub>
                          </m:sSub>
                          <m:r>
                            <a:rPr lang="zh-CN" altLang="en-US" sz="2000" i="1">
                              <a:solidFill>
                                <a:srgbClr val="000000"/>
                              </a:solidFill>
                              <a:latin typeface="Cambria Math" panose="02040503050406030204" pitchFamily="18" charset="0"/>
                              <a:cs typeface="Arial" panose="020B0604020202020204" pitchFamily="34" charset="0"/>
                            </a:rPr>
                            <m:t>𝜋</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d>
                            <m:dPr>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dPr>
                            <m:e>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e>
                          </m:d>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h</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m:t>
                              </m:r>
                            </m:sub>
                          </m:sSub>
                        </m:den>
                      </m:f>
                    </m:oMath>
                  </m:oMathPara>
                </a14:m>
                <a:endParaRPr kumimoji="0" lang="en-US" altLang="zh-CN" sz="2000" b="0" i="0" u="none" strike="noStrike" kern="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85000"/>
                  </a:lnSpc>
                  <a:spcBef>
                    <a:spcPct val="50000"/>
                  </a:spcBef>
                  <a:spcAft>
                    <a:spcPct val="0"/>
                  </a:spcAft>
                  <a:buClr>
                    <a:srgbClr val="A50021"/>
                  </a:buClr>
                  <a:buSzPct val="90000"/>
                  <a:buFont typeface="Wingdings 2" pitchFamily="18" charset="2"/>
                  <a:buNone/>
                  <a:tabLst/>
                  <a:defRPr/>
                </a:pPr>
                <a:endParaRPr kumimoji="0" lang="en-US" altLang="zh-CN" sz="2000" b="0" i="0" u="none" strike="noStrike" kern="0" cap="none" spc="0" normalizeH="0" baseline="0" noProof="0" dirty="0">
                  <a:ln>
                    <a:noFill/>
                  </a:ln>
                  <a:solidFill>
                    <a:srgbClr val="000000"/>
                  </a:solidFill>
                  <a:effectLst/>
                  <a:uLnTx/>
                  <a:uFillTx/>
                  <a:latin typeface="Times New Roman"/>
                  <a:ea typeface="+mn-ea"/>
                  <a:cs typeface="+mn-cs"/>
                </a:endParaRPr>
              </a:p>
              <a:p>
                <a:pPr marL="0" lvl="0" indent="0">
                  <a:buNone/>
                  <a:defRPr/>
                </a:pPr>
                <a14:m>
                  <m:oMathPara xmlns:m="http://schemas.openxmlformats.org/officeDocument/2006/math">
                    <m:oMathParaPr>
                      <m:jc m:val="center"/>
                    </m:oMathParaPr>
                    <m:oMath xmlns:m="http://schemas.openxmlformats.org/officeDocument/2006/math">
                      <m:f>
                        <m:f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rPr>
                          </m:ctrlPr>
                        </m:fPr>
                        <m:num>
                          <m:r>
                            <a:rPr lang="zh-CN" altLang="en-US"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𝑡</m:t>
                              </m:r>
                            </m:e>
                            <m:sub>
                              <m:r>
                                <a:rPr lang="en-US" altLang="zh-CN" sz="2000" i="1">
                                  <a:solidFill>
                                    <a:srgbClr val="000000"/>
                                  </a:solidFill>
                                  <a:latin typeface="Cambria Math" panose="02040503050406030204" pitchFamily="18" charset="0"/>
                                </a:rPr>
                                <m:t>1</m:t>
                              </m:r>
                            </m:sub>
                          </m:sSub>
                        </m:num>
                        <m:den>
                          <m:r>
                            <a:rPr lang="zh-CN" altLang="en-US"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2</m:t>
                              </m:r>
                            </m:sub>
                          </m:sSub>
                        </m:den>
                      </m:f>
                      <m:r>
                        <a:rPr lang="en-US" altLang="zh-CN" sz="2000" i="1">
                          <a:solidFill>
                            <a:srgbClr val="000000"/>
                          </a:solidFill>
                          <a:latin typeface="Cambria Math" panose="02040503050406030204" pitchFamily="18" charset="0"/>
                        </a:rPr>
                        <m:t>=</m:t>
                      </m:r>
                      <m:f>
                        <m:fPr>
                          <m:ctrlPr>
                            <a:rPr lang="en-US" altLang="zh-CN" sz="2000" i="1">
                              <a:solidFill>
                                <a:srgbClr val="000000"/>
                              </a:solidFill>
                              <a:latin typeface="Cambria Math" panose="02040503050406030204" pitchFamily="18" charset="0"/>
                              <a:ea typeface="Cambria Math" panose="02040503050406030204" pitchFamily="18" charset="0"/>
                            </a:rPr>
                          </m:ctrlPr>
                        </m:fPr>
                        <m:num>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𝑉</m:t>
                              </m:r>
                            </m:e>
                            <m:sub>
                              <m:r>
                                <a:rPr lang="en-US" altLang="zh-CN" sz="2000" i="1">
                                  <a:solidFill>
                                    <a:srgbClr val="000000"/>
                                  </a:solidFill>
                                  <a:latin typeface="Cambria Math" panose="02040503050406030204" pitchFamily="18" charset="0"/>
                                  <a:cs typeface="Arial" panose="020B0604020202020204" pitchFamily="34" charset="0"/>
                                </a:rPr>
                                <m:t>0</m:t>
                              </m:r>
                            </m:sub>
                          </m:sSub>
                          <m:r>
                            <a:rPr lang="en-US" altLang="zh-CN" sz="2000" i="1">
                              <a:solidFill>
                                <a:srgbClr val="000000"/>
                              </a:solidFill>
                              <a:latin typeface="Cambria Math" panose="02040503050406030204" pitchFamily="18" charset="0"/>
                              <a:cs typeface="Arial" panose="020B0604020202020204" pitchFamily="34" charset="0"/>
                            </a:rPr>
                            <m:t>−</m:t>
                          </m:r>
                          <m:f>
                            <m:fPr>
                              <m:ctrlPr>
                                <a:rPr lang="en-US" altLang="zh-CN" sz="2000" i="1">
                                  <a:solidFill>
                                    <a:srgbClr val="000000"/>
                                  </a:solidFill>
                                  <a:latin typeface="Cambria Math" panose="02040503050406030204" pitchFamily="18" charset="0"/>
                                  <a:cs typeface="Arial" panose="020B0604020202020204" pitchFamily="34" charset="0"/>
                                </a:rPr>
                              </m:ctrlPr>
                            </m:fPr>
                            <m:num>
                              <m:r>
                                <a:rPr lang="zh-CN" altLang="en-US" sz="2000" i="1">
                                  <a:solidFill>
                                    <a:srgbClr val="000000"/>
                                  </a:solidFill>
                                  <a:latin typeface="Cambria Math" panose="02040503050406030204" pitchFamily="18" charset="0"/>
                                  <a:cs typeface="Arial" panose="020B0604020202020204" pitchFamily="34" charset="0"/>
                                </a:rPr>
                                <m:t>𝜋</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3</m:t>
                                  </m:r>
                                </m:sup>
                              </m:sSubSup>
                            </m:num>
                            <m:den>
                              <m:r>
                                <a:rPr lang="en-US" altLang="zh-CN" sz="2000" i="1">
                                  <a:solidFill>
                                    <a:srgbClr val="000000"/>
                                  </a:solidFill>
                                  <a:latin typeface="Cambria Math" panose="02040503050406030204" pitchFamily="18" charset="0"/>
                                  <a:cs typeface="Arial" panose="020B0604020202020204" pitchFamily="34" charset="0"/>
                                </a:rPr>
                                <m:t>3</m:t>
                              </m:r>
                            </m:den>
                          </m:f>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m:t>
                          </m:r>
                        </m:num>
                        <m:den>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zh-CN" altLang="en-US" sz="2000" i="1" smtClean="0">
                                  <a:solidFill>
                                    <a:srgbClr val="000000"/>
                                  </a:solidFill>
                                  <a:latin typeface="Cambria Math" panose="02040503050406030204" pitchFamily="18" charset="0"/>
                                  <a:ea typeface="Cambria Math" panose="02040503050406030204" pitchFamily="18" charset="0"/>
                                </a:rPr>
                                <m:t>𝜋</m:t>
                              </m:r>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3</m:t>
                              </m:r>
                            </m:sup>
                          </m:sSubSup>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den>
                      </m:f>
                    </m:oMath>
                  </m:oMathPara>
                </a14:m>
                <a:endParaRPr kumimoji="0" lang="en-US" altLang="zh-CN" sz="2000" b="0" i="0" u="none" strike="noStrike" kern="0" cap="none" spc="0" normalizeH="0" baseline="0" noProof="0" dirty="0">
                  <a:ln>
                    <a:noFill/>
                  </a:ln>
                  <a:solidFill>
                    <a:srgbClr val="000000"/>
                  </a:solidFill>
                  <a:effectLst/>
                  <a:uLnTx/>
                  <a:uFillTx/>
                  <a:latin typeface="Times New Roman"/>
                  <a:ea typeface="+mn-ea"/>
                  <a:cs typeface="+mn-cs"/>
                </a:endParaRPr>
              </a:p>
              <a:p>
                <a:pPr marL="0" lvl="0" indent="0">
                  <a:buNone/>
                  <a:defRPr/>
                </a:pPr>
                <a:endParaRPr kumimoji="0" lang="en-US" altLang="zh-CN" sz="2000" b="0" i="0" u="none" strike="noStrike" kern="0" cap="none" spc="0" normalizeH="0" baseline="0" noProof="0" dirty="0">
                  <a:ln>
                    <a:noFill/>
                  </a:ln>
                  <a:solidFill>
                    <a:srgbClr val="000000"/>
                  </a:solidFill>
                  <a:effectLst/>
                  <a:uLnTx/>
                  <a:uFillTx/>
                  <a:latin typeface="Times New Roman"/>
                  <a:ea typeface="+mn-ea"/>
                  <a:cs typeface="+mn-cs"/>
                </a:endParaRPr>
              </a:p>
              <a:p>
                <a:pPr marL="0" lvl="0" indent="0">
                  <a:buNone/>
                  <a:defRPr/>
                </a:pP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The ratio of CCR model and CCA model is related to droplet initial volume, initial contact radius</a:t>
                </a:r>
                <a:r>
                  <a:rPr lang="en-US" altLang="zh-CN" sz="2000" dirty="0">
                    <a:solidFill>
                      <a:srgbClr val="000000"/>
                    </a:solidFill>
                    <a:latin typeface="Times New Roman"/>
                  </a:rPr>
                  <a:t> and</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 CCA model contact angle. It is independent of temperature and substrate structure. </a:t>
                </a:r>
              </a:p>
            </p:txBody>
          </p:sp>
        </mc:Choice>
        <mc:Fallback xmlns="">
          <p:sp>
            <p:nvSpPr>
              <p:cNvPr id="3" name="内容占位符 2">
                <a:extLst>
                  <a:ext uri="{FF2B5EF4-FFF2-40B4-BE49-F238E27FC236}">
                    <a16:creationId xmlns:a16="http://schemas.microsoft.com/office/drawing/2014/main" id="{5B8F4FB7-D516-4D11-9DD4-821455683AA6}"/>
                  </a:ext>
                </a:extLst>
              </p:cNvPr>
              <p:cNvSpPr>
                <a:spLocks noGrp="1" noRot="1" noChangeAspect="1" noMove="1" noResize="1" noEditPoints="1" noAdjustHandles="1" noChangeArrowheads="1" noChangeShapeType="1" noTextEdit="1"/>
              </p:cNvSpPr>
              <p:nvPr>
                <p:ph idx="1"/>
              </p:nvPr>
            </p:nvSpPr>
            <p:spPr>
              <a:blipFill>
                <a:blip r:embed="rId2"/>
                <a:stretch>
                  <a:fillRect l="-629" t="-144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21937EF-1B1D-43BF-86C8-8C4407B7DC2E}"/>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39759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6D1AF-A4BB-4AC2-AC3F-EBB4F557435F}"/>
              </a:ext>
            </a:extLst>
          </p:cNvPr>
          <p:cNvSpPr>
            <a:spLocks noGrp="1"/>
          </p:cNvSpPr>
          <p:nvPr>
            <p:ph type="title"/>
          </p:nvPr>
        </p:nvSpPr>
        <p:spPr/>
        <p:txBody>
          <a:bodyPr/>
          <a:lstStyle/>
          <a:p>
            <a:r>
              <a:rPr lang="en-US" altLang="zh-CN" dirty="0"/>
              <a:t>Normalized evaporation data</a:t>
            </a:r>
            <a:endParaRPr lang="zh-CN" altLang="en-US" dirty="0"/>
          </a:p>
        </p:txBody>
      </p:sp>
      <p:sp>
        <p:nvSpPr>
          <p:cNvPr id="4" name="灯片编号占位符 3">
            <a:extLst>
              <a:ext uri="{FF2B5EF4-FFF2-40B4-BE49-F238E27FC236}">
                <a16:creationId xmlns:a16="http://schemas.microsoft.com/office/drawing/2014/main" id="{7A542E85-BC34-4A22-8D83-C3B8DA31C710}"/>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graphicFrame>
        <p:nvGraphicFramePr>
          <p:cNvPr id="7" name="对象 6">
            <a:extLst>
              <a:ext uri="{FF2B5EF4-FFF2-40B4-BE49-F238E27FC236}">
                <a16:creationId xmlns:a16="http://schemas.microsoft.com/office/drawing/2014/main" id="{28C1848B-5254-48CC-88AB-B1D1C9D74674}"/>
              </a:ext>
            </a:extLst>
          </p:cNvPr>
          <p:cNvGraphicFramePr>
            <a:graphicFrameLocks noChangeAspect="1"/>
          </p:cNvGraphicFramePr>
          <p:nvPr>
            <p:extLst>
              <p:ext uri="{D42A27DB-BD31-4B8C-83A1-F6EECF244321}">
                <p14:modId xmlns:p14="http://schemas.microsoft.com/office/powerpoint/2010/main" val="3412548854"/>
              </p:ext>
            </p:extLst>
          </p:nvPr>
        </p:nvGraphicFramePr>
        <p:xfrm>
          <a:off x="1900238" y="685800"/>
          <a:ext cx="7942262" cy="5613239"/>
        </p:xfrm>
        <a:graphic>
          <a:graphicData uri="http://schemas.openxmlformats.org/presentationml/2006/ole">
            <mc:AlternateContent xmlns:mc="http://schemas.openxmlformats.org/markup-compatibility/2006">
              <mc:Choice xmlns:v="urn:schemas-microsoft-com:vml" Requires="v">
                <p:oleObj name="Graph" r:id="rId2" imgW="4276800" imgH="3022560" progId="Origin50.Graph">
                  <p:embed/>
                </p:oleObj>
              </mc:Choice>
              <mc:Fallback>
                <p:oleObj name="Graph" r:id="rId2" imgW="4276800" imgH="3022560" progId="Origin50.Graph">
                  <p:embed/>
                  <p:pic>
                    <p:nvPicPr>
                      <p:cNvPr id="0" name=""/>
                      <p:cNvPicPr/>
                      <p:nvPr/>
                    </p:nvPicPr>
                    <p:blipFill>
                      <a:blip r:embed="rId3"/>
                      <a:stretch>
                        <a:fillRect/>
                      </a:stretch>
                    </p:blipFill>
                    <p:spPr>
                      <a:xfrm>
                        <a:off x="1900238" y="685800"/>
                        <a:ext cx="7942262" cy="561323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107987D-5643-425E-A744-7AC08D3FE962}"/>
              </a:ext>
            </a:extLst>
          </p:cNvPr>
          <p:cNvGraphicFramePr>
            <a:graphicFrameLocks noChangeAspect="1"/>
          </p:cNvGraphicFramePr>
          <p:nvPr>
            <p:extLst>
              <p:ext uri="{D42A27DB-BD31-4B8C-83A1-F6EECF244321}">
                <p14:modId xmlns:p14="http://schemas.microsoft.com/office/powerpoint/2010/main" val="1136963596"/>
              </p:ext>
            </p:extLst>
          </p:nvPr>
        </p:nvGraphicFramePr>
        <p:xfrm>
          <a:off x="1900238" y="622380"/>
          <a:ext cx="7942262" cy="5613240"/>
        </p:xfrm>
        <a:graphic>
          <a:graphicData uri="http://schemas.openxmlformats.org/presentationml/2006/ole">
            <mc:AlternateContent xmlns:mc="http://schemas.openxmlformats.org/markup-compatibility/2006">
              <mc:Choice xmlns:v="urn:schemas-microsoft-com:vml" Requires="v">
                <p:oleObj name="Graph" r:id="rId4" imgW="4276800" imgH="3022560" progId="Origin50.Graph">
                  <p:embed/>
                </p:oleObj>
              </mc:Choice>
              <mc:Fallback>
                <p:oleObj name="Graph" r:id="rId4" imgW="4276800" imgH="3022560" progId="Origin50.Graph">
                  <p:embed/>
                  <p:pic>
                    <p:nvPicPr>
                      <p:cNvPr id="0" name=""/>
                      <p:cNvPicPr/>
                      <p:nvPr/>
                    </p:nvPicPr>
                    <p:blipFill>
                      <a:blip r:embed="rId5"/>
                      <a:stretch>
                        <a:fillRect/>
                      </a:stretch>
                    </p:blipFill>
                    <p:spPr>
                      <a:xfrm>
                        <a:off x="1900238" y="622380"/>
                        <a:ext cx="7942262" cy="5613240"/>
                      </a:xfrm>
                      <a:prstGeom prst="rect">
                        <a:avLst/>
                      </a:prstGeom>
                    </p:spPr>
                  </p:pic>
                </p:oleObj>
              </mc:Fallback>
            </mc:AlternateContent>
          </a:graphicData>
        </a:graphic>
      </p:graphicFrame>
    </p:spTree>
    <p:extLst>
      <p:ext uri="{BB962C8B-B14F-4D97-AF65-F5344CB8AC3E}">
        <p14:creationId xmlns:p14="http://schemas.microsoft.com/office/powerpoint/2010/main" val="327854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CC45A-6392-42BF-BF83-E7B5AD738209}"/>
              </a:ext>
            </a:extLst>
          </p:cNvPr>
          <p:cNvSpPr>
            <a:spLocks noGrp="1"/>
          </p:cNvSpPr>
          <p:nvPr>
            <p:ph type="title"/>
          </p:nvPr>
        </p:nvSpPr>
        <p:spPr/>
        <p:txBody>
          <a:bodyPr/>
          <a:lstStyle/>
          <a:p>
            <a:r>
              <a:rPr lang="en-US" altLang="zh-CN" dirty="0"/>
              <a:t>Prediction 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FDA5D96-36A1-48D0-86E6-FE0B2B43ADDB}"/>
                  </a:ext>
                </a:extLst>
              </p:cNvPr>
              <p:cNvSpPr>
                <a:spLocks noGrp="1"/>
              </p:cNvSpPr>
              <p:nvPr>
                <p:ph idx="1"/>
              </p:nvPr>
            </p:nvSpPr>
            <p:spPr>
              <a:xfrm>
                <a:off x="762000" y="965200"/>
                <a:ext cx="10668000" cy="4978400"/>
              </a:xfrm>
            </p:spPr>
            <p:txBody>
              <a:bodyPr/>
              <a:lstStyle/>
              <a:p>
                <a:pPr marL="0" lvl="0" indent="0">
                  <a:buNone/>
                  <a:defRPr/>
                </a:pP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 Assuming we know the droplet volume</a:t>
                </a:r>
                <a:r>
                  <a:rPr lang="en-US" altLang="zh-CN" sz="2000" dirty="0">
                    <a:solidFill>
                      <a:srgbClr val="000000"/>
                    </a:solidFill>
                    <a:cs typeface="Arial" panose="020B0604020202020204" pitchFamily="34" charset="0"/>
                  </a:rPr>
                  <a:t> </a:t>
                </a:r>
                <a14:m>
                  <m:oMath xmlns:m="http://schemas.openxmlformats.org/officeDocument/2006/math">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𝑉</m:t>
                        </m:r>
                      </m:e>
                      <m:sub>
                        <m:r>
                          <a:rPr lang="en-US" altLang="zh-CN" sz="2000" i="1">
                            <a:solidFill>
                              <a:srgbClr val="000000"/>
                            </a:solidFill>
                            <a:latin typeface="Cambria Math" panose="02040503050406030204" pitchFamily="18" charset="0"/>
                            <a:cs typeface="Arial" panose="020B0604020202020204" pitchFamily="34" charset="0"/>
                          </a:rPr>
                          <m:t>0</m:t>
                        </m:r>
                      </m:sub>
                    </m:sSub>
                  </m:oMath>
                </a14:m>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 contact radius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𝑐</m:t>
                        </m:r>
                        <m:r>
                          <a:rPr lang="en-US" altLang="zh-CN" sz="2000" i="1">
                            <a:latin typeface="Cambria Math" panose="02040503050406030204" pitchFamily="18" charset="0"/>
                          </a:rPr>
                          <m:t>  </m:t>
                        </m:r>
                      </m:sub>
                    </m:sSub>
                  </m:oMath>
                </a14:m>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 temperature</a:t>
                </a:r>
                <a:r>
                  <a:rPr lang="en-US" altLang="zh-CN" sz="2000" dirty="0">
                    <a:solidFill>
                      <a:srgbClr val="000000"/>
                    </a:solidFill>
                  </a:rPr>
                  <a:t> </a:t>
                </a:r>
                <a14:m>
                  <m:oMath xmlns:m="http://schemas.openxmlformats.org/officeDocument/2006/math">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𝑇</m:t>
                        </m:r>
                      </m:e>
                      <m:sub>
                        <m:r>
                          <a:rPr lang="en-US" altLang="zh-CN" sz="2000" i="1">
                            <a:solidFill>
                              <a:srgbClr val="000000"/>
                            </a:solidFill>
                            <a:latin typeface="Cambria Math" panose="02040503050406030204" pitchFamily="18" charset="0"/>
                          </a:rPr>
                          <m:t>𝑤</m:t>
                        </m:r>
                      </m:sub>
                    </m:sSub>
                  </m:oMath>
                </a14:m>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 </a:t>
                </a:r>
                <a:r>
                  <a:rPr kumimoji="0" lang="en-US" altLang="zh-CN" sz="2000" b="0" i="0" u="none" strike="noStrike" kern="0" cap="none" spc="0" normalizeH="0" baseline="0" noProof="0" dirty="0">
                    <a:ln>
                      <a:noFill/>
                    </a:ln>
                    <a:solidFill>
                      <a:schemeClr val="tx1"/>
                    </a:solidFill>
                    <a:effectLst/>
                    <a:uLnTx/>
                    <a:uFillTx/>
                    <a:latin typeface="Times New Roman"/>
                    <a:ea typeface="+mn-ea"/>
                    <a:cs typeface="+mn-cs"/>
                  </a:rPr>
                  <a:t>contact angle in CCA model is equal to receding contact angle </a:t>
                </a:r>
                <a14:m>
                  <m:oMath xmlns:m="http://schemas.openxmlformats.org/officeDocument/2006/math">
                    <m:sSub>
                      <m:sSubPr>
                        <m:ctrlPr>
                          <a:rPr lang="en-US" altLang="zh-CN" sz="20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000" i="1">
                            <a:solidFill>
                              <a:schemeClr val="tx1"/>
                            </a:solidFill>
                            <a:latin typeface="Cambria Math" panose="02040503050406030204" pitchFamily="18" charset="0"/>
                            <a:ea typeface="Cambria Math" panose="02040503050406030204" pitchFamily="18" charset="0"/>
                            <a:cs typeface="Arial" panose="020B0604020202020204" pitchFamily="34" charset="0"/>
                          </a:rPr>
                          <m:t>𝜃</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sub>
                    </m:sSub>
                  </m:oMath>
                </a14:m>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 then we can predict the droplet evaporation process on a given substrate.   </a:t>
                </a:r>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  </m:t>
                          </m:r>
                        </m:sub>
                      </m:sSub>
                      <m:r>
                        <a:rPr lang="en-US" altLang="zh-CN" sz="2000" b="0" i="1" smtClean="0">
                          <a:latin typeface="Cambria Math" panose="02040503050406030204" pitchFamily="18" charset="0"/>
                        </a:rPr>
                        <m:t>                0&lt;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&lt;∆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b="0" i="1" smtClean="0">
                              <a:latin typeface="Cambria Math" panose="02040503050406030204" pitchFamily="18" charset="0"/>
                            </a:rPr>
                            <m:t>1</m:t>
                          </m:r>
                        </m:sub>
                      </m:sSub>
                    </m:oMath>
                  </m:oMathPara>
                </a14:m>
                <a:endParaRPr lang="en-US" altLang="zh-CN" sz="2000" dirty="0"/>
              </a:p>
              <a:p>
                <a:pPr marL="0" indent="0">
                  <a:buNone/>
                </a:pPr>
                <a:r>
                  <a:rPr lang="en-US" altLang="zh-CN" sz="2000" b="0" dirty="0">
                    <a:solidFill>
                      <a:srgbClr val="000000"/>
                    </a:solidFill>
                    <a:ea typeface="Cambria Math" panose="02040503050406030204" pitchFamily="18" charset="0"/>
                  </a:rPr>
                  <a:t>                                              </a:t>
                </a:r>
                <a14:m>
                  <m:oMath xmlns:m="http://schemas.openxmlformats.org/officeDocument/2006/math">
                    <m:r>
                      <a:rPr lang="en-US" altLang="zh-CN" sz="2000" b="0" i="1" smtClean="0">
                        <a:solidFill>
                          <a:srgbClr val="000000"/>
                        </a:solidFill>
                        <a:latin typeface="Cambria Math" panose="02040503050406030204" pitchFamily="18" charset="0"/>
                        <a:ea typeface="Cambria Math" panose="02040503050406030204" pitchFamily="18" charset="0"/>
                      </a:rPr>
                      <m:t>𝑟</m:t>
                    </m:r>
                    <m:r>
                      <a:rPr lang="en-US" altLang="zh-CN" sz="2000" b="0" i="1" smtClean="0">
                        <a:solidFill>
                          <a:srgbClr val="000000"/>
                        </a:solidFill>
                        <a:latin typeface="Cambria Math" panose="02040503050406030204" pitchFamily="18" charset="0"/>
                        <a:ea typeface="Cambria Math" panose="02040503050406030204" pitchFamily="18" charset="0"/>
                      </a:rPr>
                      <m:t>=</m:t>
                    </m:r>
                    <m:sSubSup>
                      <m:sSubSupPr>
                        <m:ctrlPr>
                          <a:rPr lang="en-US" altLang="zh-CN" sz="2000" i="1" smtClean="0">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 </m:t>
                        </m:r>
                      </m:sup>
                    </m:sSubSup>
                    <m:r>
                      <a:rPr lang="en-US" altLang="zh-CN" sz="2000" b="0" i="1" smtClean="0">
                        <a:solidFill>
                          <a:srgbClr val="000000"/>
                        </a:solidFill>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h</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m:t>
                            </m:r>
                          </m:sub>
                        </m:sSub>
                      </m:num>
                      <m:den>
                        <m:r>
                          <a:rPr lang="en-US" altLang="zh-CN" sz="2000" i="1">
                            <a:latin typeface="Cambria Math" panose="02040503050406030204" pitchFamily="18" charset="0"/>
                          </a:rPr>
                          <m:t>𝐿</m:t>
                        </m:r>
                        <m:r>
                          <a:rPr lang="zh-CN" altLang="en-US" sz="2000" i="1">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𝑡h𝑒𝑟𝑚𝑎𝑙</m:t>
                            </m:r>
                          </m:sub>
                        </m:sSub>
                        <m:r>
                          <a:rPr lang="zh-CN" altLang="en-US" sz="2000" i="1">
                            <a:solidFill>
                              <a:srgbClr val="000000"/>
                            </a:solidFill>
                            <a:latin typeface="Cambria Math" panose="02040503050406030204" pitchFamily="18" charset="0"/>
                            <a:cs typeface="Arial" panose="020B0604020202020204" pitchFamily="34" charset="0"/>
                          </a:rPr>
                          <m:t>𝜋</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d>
                          <m:dPr>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altLang="zh-CN"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e>
                              <m:sub>
                                <m:r>
                                  <a:rPr lang="en-US" altLang="zh-CN"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sub>
                            </m:sSub>
                          </m:e>
                        </m:d>
                      </m:den>
                    </m:f>
                    <m:r>
                      <a:rPr lang="en-US" altLang="zh-CN"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𝑡</m:t>
                    </m:r>
                    <m:r>
                      <a:rPr lang="en-US" altLang="zh-CN"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         </m:t>
                    </m:r>
                    <m:r>
                      <a:rPr lang="en-US" altLang="zh-CN" sz="2000" i="1">
                        <a:latin typeface="Cambria Math" panose="02040503050406030204" pitchFamily="18" charset="0"/>
                      </a:rPr>
                      <m:t>𝑡</m:t>
                    </m:r>
                    <m:r>
                      <a:rPr lang="en-US" altLang="zh-CN" sz="2000" b="0" i="1" smtClean="0">
                        <a:latin typeface="Cambria Math" panose="02040503050406030204" pitchFamily="18" charset="0"/>
                      </a:rPr>
                      <m:t>&gt;</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1</m:t>
                        </m:r>
                      </m:sub>
                    </m:sSub>
                  </m:oMath>
                </a14:m>
                <a:endParaRPr lang="en-US" altLang="zh-CN" sz="2000" dirty="0"/>
              </a:p>
              <a:p>
                <a:pPr marL="0" indent="0">
                  <a:buNone/>
                </a:pPr>
                <a:endParaRPr kumimoji="0" lang="en-US" altLang="zh-CN" sz="2000" b="0" i="1" u="none" strike="noStrike" kern="0" cap="none" spc="0" normalizeH="0" baseline="0" noProof="0" dirty="0">
                  <a:ln>
                    <a:noFill/>
                  </a:ln>
                  <a:solidFill>
                    <a:srgbClr val="000000"/>
                  </a:solidFill>
                  <a:effectLst/>
                  <a:uLnTx/>
                  <a:uFillTx/>
                  <a:latin typeface="Cambria Math" panose="02040503050406030204" pitchFamily="18" charset="0"/>
                  <a:ea typeface="+mn-ea"/>
                  <a:cs typeface="+mn-cs"/>
                </a:endParaRPr>
              </a:p>
              <a:p>
                <a:pPr marL="0" indent="0">
                  <a:buNone/>
                </a:pPr>
                <a14:m>
                  <m:oMathPara xmlns:m="http://schemas.openxmlformats.org/officeDocument/2006/math">
                    <m:oMathParaPr>
                      <m:jc m:val="center"/>
                    </m:oMathParaPr>
                    <m:oMath xmlns:m="http://schemas.openxmlformats.org/officeDocument/2006/math">
                      <m:f>
                        <m:f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𝑑𝑉</m:t>
                          </m:r>
                        </m:num>
                        <m:den>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𝑑𝑡</m:t>
                          </m:r>
                        </m:den>
                      </m:f>
                      <m: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𝑇</m:t>
                              </m:r>
                            </m:e>
                            <m:sub>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h𝑜𝑡</m:t>
                              </m:r>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𝑝𝑙𝑎𝑡𝑒</m:t>
                              </m:r>
                            </m:sub>
                          </m:sSub>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𝑇</m:t>
                              </m:r>
                            </m:e>
                            <m:sub>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𝑤𝑎𝑡𝑒𝑟</m:t>
                              </m:r>
                            </m:sub>
                          </m:sSub>
                        </m:num>
                        <m:den>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𝐿</m:t>
                          </m:r>
                          <m:r>
                            <a:rPr kumimoji="0" lang="zh-CN" altLang="en-US"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𝜌</m:t>
                          </m:r>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𝑅</m:t>
                              </m:r>
                            </m:e>
                            <m:sub>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𝑡𝑜𝑡𝑎𝑙</m:t>
                              </m:r>
                            </m:sub>
                          </m:sSub>
                        </m:den>
                      </m:f>
                      <m: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𝑇</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h</m:t>
                              </m:r>
                            </m:sub>
                          </m:s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𝑇</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𝑤</m:t>
                              </m:r>
                            </m:sub>
                          </m:sSub>
                        </m:num>
                        <m:den>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𝐿</m:t>
                          </m:r>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𝜌</m:t>
                          </m:r>
                          <m:sSub>
                            <m:sSub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𝑅</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t>𝑡h𝑒𝑟𝑚𝑎𝑙</m:t>
                              </m:r>
                            </m:sub>
                          </m:sSub>
                        </m:den>
                      </m:f>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Sup>
                        <m:sSubSup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𝑟</m:t>
                          </m:r>
                        </m:e>
                        <m:sub>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ub>
                        <m:sup>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oMath>
                  </m:oMathPara>
                </a14:m>
                <a:endParaRPr lang="en-US" altLang="zh-CN" sz="2000" dirty="0"/>
              </a:p>
              <a:p>
                <a:pPr marL="0" indent="0">
                  <a:buNone/>
                </a:pPr>
                <a:r>
                  <a:rPr lang="en-US" altLang="zh-CN" sz="2000" dirty="0"/>
                  <a:t>Time for CCR model and CCA model:</a:t>
                </a:r>
                <a:endParaRPr lang="en-US" altLang="zh-CN"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f>
                        <m:fPr>
                          <m:ctrlPr>
                            <a:rPr lang="en-US" altLang="zh-CN" sz="2000" i="1">
                              <a:solidFill>
                                <a:srgbClr val="000000"/>
                              </a:solidFill>
                              <a:latin typeface="Cambria Math" panose="02040503050406030204" pitchFamily="18" charset="0"/>
                              <a:ea typeface="Cambria Math" panose="02040503050406030204" pitchFamily="18" charset="0"/>
                            </a:rPr>
                          </m:ctrlPr>
                        </m:fPr>
                        <m:num>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𝑉</m:t>
                              </m:r>
                            </m:e>
                            <m:sub>
                              <m:r>
                                <a:rPr lang="en-US" altLang="zh-CN" sz="2000" i="1">
                                  <a:solidFill>
                                    <a:srgbClr val="000000"/>
                                  </a:solidFill>
                                  <a:latin typeface="Cambria Math" panose="02040503050406030204" pitchFamily="18" charset="0"/>
                                  <a:cs typeface="Arial" panose="020B0604020202020204" pitchFamily="34" charset="0"/>
                                </a:rPr>
                                <m:t>0</m:t>
                              </m:r>
                            </m:sub>
                          </m:sSub>
                          <m:r>
                            <a:rPr lang="en-US" altLang="zh-CN" sz="2000" i="1">
                              <a:solidFill>
                                <a:srgbClr val="000000"/>
                              </a:solidFill>
                              <a:latin typeface="Cambria Math" panose="02040503050406030204" pitchFamily="18" charset="0"/>
                              <a:cs typeface="Arial" panose="020B0604020202020204" pitchFamily="34" charset="0"/>
                            </a:rPr>
                            <m:t>−</m:t>
                          </m:r>
                          <m:f>
                            <m:fPr>
                              <m:ctrlPr>
                                <a:rPr lang="en-US" altLang="zh-CN" sz="2000" i="1">
                                  <a:solidFill>
                                    <a:srgbClr val="000000"/>
                                  </a:solidFill>
                                  <a:latin typeface="Cambria Math" panose="02040503050406030204" pitchFamily="18" charset="0"/>
                                  <a:cs typeface="Arial" panose="020B0604020202020204" pitchFamily="34" charset="0"/>
                                </a:rPr>
                              </m:ctrlPr>
                            </m:fPr>
                            <m:num>
                              <m:r>
                                <a:rPr lang="zh-CN" altLang="en-US" sz="2000" i="1">
                                  <a:solidFill>
                                    <a:srgbClr val="000000"/>
                                  </a:solidFill>
                                  <a:latin typeface="Cambria Math" panose="02040503050406030204" pitchFamily="18" charset="0"/>
                                  <a:cs typeface="Arial" panose="020B0604020202020204" pitchFamily="34" charset="0"/>
                                </a:rPr>
                                <m:t>𝜋</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3</m:t>
                                  </m:r>
                                </m:sup>
                              </m:sSubSup>
                            </m:num>
                            <m:den>
                              <m:r>
                                <a:rPr lang="en-US" altLang="zh-CN" sz="2000" i="1">
                                  <a:solidFill>
                                    <a:srgbClr val="000000"/>
                                  </a:solidFill>
                                  <a:latin typeface="Cambria Math" panose="02040503050406030204" pitchFamily="18" charset="0"/>
                                  <a:cs typeface="Arial" panose="020B0604020202020204" pitchFamily="34" charset="0"/>
                                </a:rPr>
                                <m:t>3</m:t>
                              </m:r>
                            </m:den>
                          </m:f>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e>
                            <m:sub>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sub>
                          </m:sSub>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m:t>
                          </m:r>
                        </m:num>
                        <m:den>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2</m:t>
                              </m:r>
                            </m:sup>
                          </m:sSubSup>
                        </m:den>
                      </m:f>
                      <m:r>
                        <a:rPr lang="en-US" altLang="zh-CN" sz="2000" dirty="0">
                          <a:solidFill>
                            <a:srgbClr val="000000"/>
                          </a:solidFill>
                          <a:latin typeface="Cambria Math" panose="02040503050406030204" pitchFamily="18" charset="0"/>
                        </a:rPr>
                        <m:t>∙</m:t>
                      </m:r>
                      <m:f>
                        <m:fPr>
                          <m:ctrlPr>
                            <a:rPr lang="en-US"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𝐿</m:t>
                          </m:r>
                          <m:r>
                            <a:rPr lang="zh-CN" altLang="en-US" sz="2000" i="1">
                              <a:solidFill>
                                <a:srgbClr val="000000"/>
                              </a:solidFill>
                              <a:latin typeface="Cambria Math" panose="02040503050406030204" pitchFamily="18" charset="0"/>
                            </a:rPr>
                            <m:t>𝜌</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𝑅</m:t>
                              </m:r>
                            </m:e>
                            <m:sub>
                              <m:r>
                                <a:rPr lang="en-US" altLang="zh-CN" sz="2000" i="1">
                                  <a:solidFill>
                                    <a:srgbClr val="000000"/>
                                  </a:solidFill>
                                  <a:latin typeface="Cambria Math" panose="02040503050406030204" pitchFamily="18" charset="0"/>
                                </a:rPr>
                                <m:t>𝑡h𝑒𝑟𝑚𝑎𝑙</m:t>
                              </m:r>
                            </m:sub>
                          </m:sSub>
                        </m:num>
                        <m:den>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𝑇</m:t>
                              </m:r>
                            </m:e>
                            <m:sub>
                              <m:r>
                                <a:rPr lang="en-US" altLang="zh-CN" sz="2000" i="1">
                                  <a:solidFill>
                                    <a:srgbClr val="000000"/>
                                  </a:solidFill>
                                  <a:latin typeface="Cambria Math" panose="02040503050406030204" pitchFamily="18" charset="0"/>
                                </a:rPr>
                                <m:t>h</m:t>
                              </m:r>
                            </m:sub>
                          </m:sSub>
                          <m:r>
                            <a:rPr lang="en-US" altLang="zh-CN"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𝑇</m:t>
                              </m:r>
                            </m:e>
                            <m:sub>
                              <m:r>
                                <a:rPr lang="en-US" altLang="zh-CN" sz="2000" i="1">
                                  <a:solidFill>
                                    <a:srgbClr val="000000"/>
                                  </a:solidFill>
                                  <a:latin typeface="Cambria Math" panose="02040503050406030204" pitchFamily="18" charset="0"/>
                                </a:rPr>
                                <m:t>𝑤</m:t>
                              </m:r>
                            </m:sub>
                          </m:sSub>
                        </m:den>
                      </m:f>
                    </m:oMath>
                  </m:oMathPara>
                </a14:m>
                <a:endParaRPr lang="en-US" altLang="zh-CN" sz="2000" dirty="0"/>
              </a:p>
              <a:p>
                <a:pPr marL="0" indent="0">
                  <a:buNone/>
                </a:pP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 </m:t>
                              </m:r>
                            </m:sup>
                          </m:sSubSup>
                          <m:r>
                            <a:rPr lang="en-US" altLang="zh-CN" sz="2000" i="1">
                              <a:latin typeface="Cambria Math" panose="02040503050406030204" pitchFamily="18" charset="0"/>
                            </a:rPr>
                            <m:t>𝐿</m:t>
                          </m:r>
                          <m:r>
                            <a:rPr lang="zh-CN" altLang="en-US" sz="2000" i="1">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𝑡h𝑒𝑟𝑚𝑎𝑙</m:t>
                              </m:r>
                            </m:sub>
                          </m:sSub>
                          <m:r>
                            <a:rPr lang="zh-CN" altLang="en-US" sz="2000" i="1">
                              <a:solidFill>
                                <a:srgbClr val="000000"/>
                              </a:solidFill>
                              <a:latin typeface="Cambria Math" panose="02040503050406030204" pitchFamily="18" charset="0"/>
                              <a:cs typeface="Arial" panose="020B0604020202020204" pitchFamily="34" charset="0"/>
                            </a:rPr>
                            <m:t>𝜋</m:t>
                          </m:r>
                          <m:r>
                            <a:rPr lang="en-US" altLang="zh-CN"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d>
                            <m:dPr>
                              <m:ctrlPr>
                                <a:rPr lang="en-US" altLang="zh-CN"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e>
                                <m:sub>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sub>
                              </m:sSub>
                            </m:e>
                          </m:d>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h</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m:t>
                              </m:r>
                            </m:sub>
                          </m:sSub>
                        </m:den>
                      </m:f>
                    </m:oMath>
                  </m:oMathPara>
                </a14:m>
                <a:endParaRPr lang="en-US" altLang="zh-CN" sz="2000" dirty="0"/>
              </a:p>
              <a:p>
                <a:pPr marL="0" indent="0">
                  <a:buNone/>
                </a:pPr>
                <a:endParaRPr lang="zh-CN" altLang="en-US" sz="2400" dirty="0"/>
              </a:p>
            </p:txBody>
          </p:sp>
        </mc:Choice>
        <mc:Fallback xmlns="">
          <p:sp>
            <p:nvSpPr>
              <p:cNvPr id="3" name="内容占位符 2">
                <a:extLst>
                  <a:ext uri="{FF2B5EF4-FFF2-40B4-BE49-F238E27FC236}">
                    <a16:creationId xmlns:a16="http://schemas.microsoft.com/office/drawing/2014/main" id="{2FDA5D96-36A1-48D0-86E6-FE0B2B43ADDB}"/>
                  </a:ext>
                </a:extLst>
              </p:cNvPr>
              <p:cNvSpPr>
                <a:spLocks noGrp="1" noRot="1" noChangeAspect="1" noMove="1" noResize="1" noEditPoints="1" noAdjustHandles="1" noChangeArrowheads="1" noChangeShapeType="1" noTextEdit="1"/>
              </p:cNvSpPr>
              <p:nvPr>
                <p:ph idx="1"/>
              </p:nvPr>
            </p:nvSpPr>
            <p:spPr>
              <a:xfrm>
                <a:off x="762000" y="965200"/>
                <a:ext cx="10668000" cy="4978400"/>
              </a:xfrm>
              <a:blipFill>
                <a:blip r:embed="rId2"/>
                <a:stretch>
                  <a:fillRect l="-571" t="-146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1B4B279-50E8-40D2-AD8B-270B90FFF460}"/>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97862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B4798-D667-4EF5-8194-6355AACF9B9A}"/>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7E2E03BD-3A99-43CB-B56A-35FF7020F38A}"/>
              </a:ext>
            </a:extLst>
          </p:cNvPr>
          <p:cNvPicPr>
            <a:picLocks noGrp="1" noChangeAspect="1"/>
          </p:cNvPicPr>
          <p:nvPr>
            <p:ph idx="1"/>
          </p:nvPr>
        </p:nvPicPr>
        <p:blipFill>
          <a:blip r:embed="rId2"/>
          <a:stretch>
            <a:fillRect/>
          </a:stretch>
        </p:blipFill>
        <p:spPr>
          <a:xfrm>
            <a:off x="2233681" y="1112044"/>
            <a:ext cx="6458354" cy="4633912"/>
          </a:xfrm>
        </p:spPr>
      </p:pic>
      <p:sp>
        <p:nvSpPr>
          <p:cNvPr id="4" name="灯片编号占位符 3">
            <a:extLst>
              <a:ext uri="{FF2B5EF4-FFF2-40B4-BE49-F238E27FC236}">
                <a16:creationId xmlns:a16="http://schemas.microsoft.com/office/drawing/2014/main" id="{42D84C1D-A09C-4D69-B1A7-C5D721BDE2A1}"/>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cxnSp>
        <p:nvCxnSpPr>
          <p:cNvPr id="8" name="直接连接符 7">
            <a:extLst>
              <a:ext uri="{FF2B5EF4-FFF2-40B4-BE49-F238E27FC236}">
                <a16:creationId xmlns:a16="http://schemas.microsoft.com/office/drawing/2014/main" id="{34A999E7-6349-48EE-B7E5-EAF9622D9231}"/>
              </a:ext>
            </a:extLst>
          </p:cNvPr>
          <p:cNvCxnSpPr/>
          <p:nvPr/>
        </p:nvCxnSpPr>
        <p:spPr bwMode="auto">
          <a:xfrm>
            <a:off x="1709530" y="685800"/>
            <a:ext cx="6520070" cy="52246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612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58E9A-0811-4563-8D3E-F814E04BAE85}"/>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88DA1C14-690B-427C-A78A-86114BD749D2}"/>
              </a:ext>
            </a:extLst>
          </p:cNvPr>
          <p:cNvPicPr>
            <a:picLocks noGrp="1" noChangeAspect="1"/>
          </p:cNvPicPr>
          <p:nvPr>
            <p:ph idx="1"/>
          </p:nvPr>
        </p:nvPicPr>
        <p:blipFill>
          <a:blip r:embed="rId2"/>
          <a:stretch>
            <a:fillRect/>
          </a:stretch>
        </p:blipFill>
        <p:spPr>
          <a:xfrm>
            <a:off x="2734158" y="1331254"/>
            <a:ext cx="5959268" cy="4195492"/>
          </a:xfrm>
        </p:spPr>
      </p:pic>
      <p:sp>
        <p:nvSpPr>
          <p:cNvPr id="4" name="灯片编号占位符 3">
            <a:extLst>
              <a:ext uri="{FF2B5EF4-FFF2-40B4-BE49-F238E27FC236}">
                <a16:creationId xmlns:a16="http://schemas.microsoft.com/office/drawing/2014/main" id="{3687917B-994B-4795-80AB-81A47E443E9A}"/>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cxnSp>
        <p:nvCxnSpPr>
          <p:cNvPr id="8" name="直接连接符 7">
            <a:extLst>
              <a:ext uri="{FF2B5EF4-FFF2-40B4-BE49-F238E27FC236}">
                <a16:creationId xmlns:a16="http://schemas.microsoft.com/office/drawing/2014/main" id="{CE40B256-20D6-43DC-9B62-FAFEB2F2A1A2}"/>
              </a:ext>
            </a:extLst>
          </p:cNvPr>
          <p:cNvCxnSpPr/>
          <p:nvPr/>
        </p:nvCxnSpPr>
        <p:spPr bwMode="auto">
          <a:xfrm>
            <a:off x="2734158" y="1331254"/>
            <a:ext cx="5084625" cy="39166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006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EFB6C-65DE-4ACC-95B6-57D76E499E26}"/>
              </a:ext>
            </a:extLst>
          </p:cNvPr>
          <p:cNvSpPr>
            <a:spLocks noGrp="1"/>
          </p:cNvSpPr>
          <p:nvPr>
            <p:ph type="title"/>
          </p:nvPr>
        </p:nvSpPr>
        <p:spPr/>
        <p:txBody>
          <a:bodyPr/>
          <a:lstStyle/>
          <a:p>
            <a:r>
              <a:rPr kumimoji="0" lang="en-US" altLang="zh-CN" sz="3200" b="0" i="0" u="none" strike="noStrike" kern="0" cap="none" spc="0" normalizeH="0" baseline="0" noProof="0" dirty="0">
                <a:ln>
                  <a:noFill/>
                </a:ln>
                <a:solidFill>
                  <a:srgbClr val="FFFFFF"/>
                </a:solidFill>
                <a:effectLst/>
                <a:uLnTx/>
                <a:uFillTx/>
                <a:latin typeface="Times New Roman"/>
                <a:ea typeface="+mj-ea"/>
                <a:cs typeface="+mj-cs"/>
              </a:rPr>
              <a:t>Contact Angle and Contact radius</a:t>
            </a:r>
            <a:endParaRPr lang="zh-CN" altLang="en-US" dirty="0"/>
          </a:p>
        </p:txBody>
      </p:sp>
      <p:sp>
        <p:nvSpPr>
          <p:cNvPr id="4" name="灯片编号占位符 3">
            <a:extLst>
              <a:ext uri="{FF2B5EF4-FFF2-40B4-BE49-F238E27FC236}">
                <a16:creationId xmlns:a16="http://schemas.microsoft.com/office/drawing/2014/main" id="{4AB6BF57-1451-4D37-B27D-2DE79E07EEFF}"/>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graphicFrame>
        <p:nvGraphicFramePr>
          <p:cNvPr id="5" name="对象 4">
            <a:extLst>
              <a:ext uri="{FF2B5EF4-FFF2-40B4-BE49-F238E27FC236}">
                <a16:creationId xmlns:a16="http://schemas.microsoft.com/office/drawing/2014/main" id="{837309A0-8EEF-4024-95F4-D10580815182}"/>
              </a:ext>
            </a:extLst>
          </p:cNvPr>
          <p:cNvGraphicFramePr>
            <a:graphicFrameLocks noChangeAspect="1"/>
          </p:cNvGraphicFramePr>
          <p:nvPr>
            <p:extLst>
              <p:ext uri="{D42A27DB-BD31-4B8C-83A1-F6EECF244321}">
                <p14:modId xmlns:p14="http://schemas.microsoft.com/office/powerpoint/2010/main" val="3857272335"/>
              </p:ext>
            </p:extLst>
          </p:nvPr>
        </p:nvGraphicFramePr>
        <p:xfrm>
          <a:off x="-563562" y="955563"/>
          <a:ext cx="6999409" cy="4946873"/>
        </p:xfrm>
        <a:graphic>
          <a:graphicData uri="http://schemas.openxmlformats.org/presentationml/2006/ole">
            <mc:AlternateContent xmlns:mc="http://schemas.openxmlformats.org/markup-compatibility/2006">
              <mc:Choice xmlns:v="urn:schemas-microsoft-com:vml" Requires="v">
                <p:oleObj name="Graph" r:id="rId2" imgW="4276800" imgH="3022560" progId="Origin50.Graph">
                  <p:embed/>
                </p:oleObj>
              </mc:Choice>
              <mc:Fallback>
                <p:oleObj name="Graph" r:id="rId2" imgW="4276800" imgH="3022560" progId="Origin50.Graph">
                  <p:embed/>
                  <p:pic>
                    <p:nvPicPr>
                      <p:cNvPr id="0" name=""/>
                      <p:cNvPicPr/>
                      <p:nvPr/>
                    </p:nvPicPr>
                    <p:blipFill>
                      <a:blip r:embed="rId3"/>
                      <a:stretch>
                        <a:fillRect/>
                      </a:stretch>
                    </p:blipFill>
                    <p:spPr>
                      <a:xfrm>
                        <a:off x="-563562" y="955563"/>
                        <a:ext cx="6999409" cy="494687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6E91735A-673A-409A-A3B4-3379681D61DB}"/>
              </a:ext>
            </a:extLst>
          </p:cNvPr>
          <p:cNvGraphicFramePr>
            <a:graphicFrameLocks noChangeAspect="1"/>
          </p:cNvGraphicFramePr>
          <p:nvPr>
            <p:extLst>
              <p:ext uri="{D42A27DB-BD31-4B8C-83A1-F6EECF244321}">
                <p14:modId xmlns:p14="http://schemas.microsoft.com/office/powerpoint/2010/main" val="377931010"/>
              </p:ext>
            </p:extLst>
          </p:nvPr>
        </p:nvGraphicFramePr>
        <p:xfrm>
          <a:off x="5516521" y="923543"/>
          <a:ext cx="6999408" cy="4946873"/>
        </p:xfrm>
        <a:graphic>
          <a:graphicData uri="http://schemas.openxmlformats.org/presentationml/2006/ole">
            <mc:AlternateContent xmlns:mc="http://schemas.openxmlformats.org/markup-compatibility/2006">
              <mc:Choice xmlns:v="urn:schemas-microsoft-com:vml" Requires="v">
                <p:oleObj name="Graph" r:id="rId4" imgW="4276800" imgH="3022560" progId="Origin50.Graph">
                  <p:embed/>
                </p:oleObj>
              </mc:Choice>
              <mc:Fallback>
                <p:oleObj name="Graph" r:id="rId4" imgW="4276800" imgH="3022560" progId="Origin50.Graph">
                  <p:embed/>
                  <p:pic>
                    <p:nvPicPr>
                      <p:cNvPr id="0" name=""/>
                      <p:cNvPicPr/>
                      <p:nvPr/>
                    </p:nvPicPr>
                    <p:blipFill>
                      <a:blip r:embed="rId5"/>
                      <a:stretch>
                        <a:fillRect/>
                      </a:stretch>
                    </p:blipFill>
                    <p:spPr>
                      <a:xfrm>
                        <a:off x="5516521" y="923543"/>
                        <a:ext cx="6999408" cy="4946873"/>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DE8352D6-E0F5-454B-91A5-6E1D99037AA8}"/>
              </a:ext>
            </a:extLst>
          </p:cNvPr>
          <p:cNvSpPr txBox="1"/>
          <p:nvPr/>
        </p:nvSpPr>
        <p:spPr>
          <a:xfrm>
            <a:off x="1942367" y="955563"/>
            <a:ext cx="1987550" cy="369332"/>
          </a:xfrm>
          <a:prstGeom prst="rect">
            <a:avLst/>
          </a:prstGeom>
          <a:noFill/>
        </p:spPr>
        <p:txBody>
          <a:bodyPr wrap="square">
            <a:spAutoFit/>
          </a:bodyPr>
          <a:lstStyle/>
          <a:p>
            <a:r>
              <a:rPr lang="en-US" altLang="zh-CN" dirty="0">
                <a:solidFill>
                  <a:srgbClr val="000000"/>
                </a:solidFill>
                <a:latin typeface="Arial" panose="020B0604020202020204" pitchFamily="34" charset="0"/>
                <a:cs typeface="Arial" panose="020B0604020202020204" pitchFamily="34" charset="0"/>
              </a:rPr>
              <a:t>100 °C hot plate</a:t>
            </a:r>
            <a:endParaRPr lang="zh-CN" altLang="en-US" dirty="0"/>
          </a:p>
        </p:txBody>
      </p:sp>
      <p:sp>
        <p:nvSpPr>
          <p:cNvPr id="9" name="文本框 8">
            <a:extLst>
              <a:ext uri="{FF2B5EF4-FFF2-40B4-BE49-F238E27FC236}">
                <a16:creationId xmlns:a16="http://schemas.microsoft.com/office/drawing/2014/main" id="{58DCB208-DB54-41A8-A2AB-ED963A599572}"/>
              </a:ext>
            </a:extLst>
          </p:cNvPr>
          <p:cNvSpPr txBox="1"/>
          <p:nvPr/>
        </p:nvSpPr>
        <p:spPr>
          <a:xfrm>
            <a:off x="8482113" y="978192"/>
            <a:ext cx="1987550" cy="369332"/>
          </a:xfrm>
          <a:prstGeom prst="rect">
            <a:avLst/>
          </a:prstGeom>
          <a:noFill/>
        </p:spPr>
        <p:txBody>
          <a:bodyPr wrap="square">
            <a:spAutoFit/>
          </a:bodyPr>
          <a:lstStyle/>
          <a:p>
            <a:r>
              <a:rPr lang="en-US" altLang="zh-CN" dirty="0">
                <a:solidFill>
                  <a:srgbClr val="000000"/>
                </a:solidFill>
                <a:latin typeface="Arial" panose="020B0604020202020204" pitchFamily="34" charset="0"/>
                <a:cs typeface="Arial" panose="020B0604020202020204" pitchFamily="34" charset="0"/>
              </a:rPr>
              <a:t>110 °C hot plate</a:t>
            </a:r>
            <a:endParaRPr lang="zh-CN" altLang="en-US" dirty="0"/>
          </a:p>
        </p:txBody>
      </p:sp>
    </p:spTree>
    <p:extLst>
      <p:ext uri="{BB962C8B-B14F-4D97-AF65-F5344CB8AC3E}">
        <p14:creationId xmlns:p14="http://schemas.microsoft.com/office/powerpoint/2010/main" val="88400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81276-016E-4482-BBC6-3BCC56C80E40}"/>
              </a:ext>
            </a:extLst>
          </p:cNvPr>
          <p:cNvSpPr>
            <a:spLocks noGrp="1"/>
          </p:cNvSpPr>
          <p:nvPr>
            <p:ph type="title"/>
          </p:nvPr>
        </p:nvSpPr>
        <p:spPr/>
        <p:txBody>
          <a:bodyPr/>
          <a:lstStyle/>
          <a:p>
            <a:r>
              <a:rPr lang="en-US" altLang="zh-CN" dirty="0"/>
              <a:t>Droplet volume and spherical cap assumption</a:t>
            </a:r>
            <a:endParaRPr lang="zh-CN" altLang="en-US" dirty="0"/>
          </a:p>
        </p:txBody>
      </p:sp>
      <p:sp>
        <p:nvSpPr>
          <p:cNvPr id="4" name="灯片编号占位符 3">
            <a:extLst>
              <a:ext uri="{FF2B5EF4-FFF2-40B4-BE49-F238E27FC236}">
                <a16:creationId xmlns:a16="http://schemas.microsoft.com/office/drawing/2014/main" id="{29BCE2C0-D0D4-4373-A5C4-4E1475288FC1}"/>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graphicFrame>
        <p:nvGraphicFramePr>
          <p:cNvPr id="5" name="对象 4">
            <a:extLst>
              <a:ext uri="{FF2B5EF4-FFF2-40B4-BE49-F238E27FC236}">
                <a16:creationId xmlns:a16="http://schemas.microsoft.com/office/drawing/2014/main" id="{6DFCA902-D8F8-4DC5-96BB-E8CE44EB215D}"/>
              </a:ext>
            </a:extLst>
          </p:cNvPr>
          <p:cNvGraphicFramePr>
            <a:graphicFrameLocks noChangeAspect="1"/>
          </p:cNvGraphicFramePr>
          <p:nvPr>
            <p:extLst>
              <p:ext uri="{D42A27DB-BD31-4B8C-83A1-F6EECF244321}">
                <p14:modId xmlns:p14="http://schemas.microsoft.com/office/powerpoint/2010/main" val="4030237478"/>
              </p:ext>
            </p:extLst>
          </p:nvPr>
        </p:nvGraphicFramePr>
        <p:xfrm>
          <a:off x="-508000" y="951491"/>
          <a:ext cx="7175500" cy="5071326"/>
        </p:xfrm>
        <a:graphic>
          <a:graphicData uri="http://schemas.openxmlformats.org/presentationml/2006/ole">
            <mc:AlternateContent xmlns:mc="http://schemas.openxmlformats.org/markup-compatibility/2006">
              <mc:Choice xmlns:v="urn:schemas-microsoft-com:vml" Requires="v">
                <p:oleObj name="Graph" r:id="rId2" imgW="4276800" imgH="3022560" progId="Origin50.Graph">
                  <p:embed/>
                </p:oleObj>
              </mc:Choice>
              <mc:Fallback>
                <p:oleObj name="Graph" r:id="rId2" imgW="4276800" imgH="3022560" progId="Origin50.Graph">
                  <p:embed/>
                  <p:pic>
                    <p:nvPicPr>
                      <p:cNvPr id="0" name=""/>
                      <p:cNvPicPr/>
                      <p:nvPr/>
                    </p:nvPicPr>
                    <p:blipFill>
                      <a:blip r:embed="rId3"/>
                      <a:stretch>
                        <a:fillRect/>
                      </a:stretch>
                    </p:blipFill>
                    <p:spPr>
                      <a:xfrm>
                        <a:off x="-508000" y="951491"/>
                        <a:ext cx="7175500" cy="5071326"/>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6616246-7D50-4870-A258-9C7AA4CAACE4}"/>
              </a:ext>
            </a:extLst>
          </p:cNvPr>
          <p:cNvGraphicFramePr>
            <a:graphicFrameLocks noChangeAspect="1"/>
          </p:cNvGraphicFramePr>
          <p:nvPr>
            <p:extLst>
              <p:ext uri="{D42A27DB-BD31-4B8C-83A1-F6EECF244321}">
                <p14:modId xmlns:p14="http://schemas.microsoft.com/office/powerpoint/2010/main" val="3650803371"/>
              </p:ext>
            </p:extLst>
          </p:nvPr>
        </p:nvGraphicFramePr>
        <p:xfrm>
          <a:off x="5422900" y="951491"/>
          <a:ext cx="7175500" cy="5071326"/>
        </p:xfrm>
        <a:graphic>
          <a:graphicData uri="http://schemas.openxmlformats.org/presentationml/2006/ole">
            <mc:AlternateContent xmlns:mc="http://schemas.openxmlformats.org/markup-compatibility/2006">
              <mc:Choice xmlns:v="urn:schemas-microsoft-com:vml" Requires="v">
                <p:oleObj name="Graph" r:id="rId4" imgW="4276800" imgH="3022560" progId="Origin50.Graph">
                  <p:embed/>
                </p:oleObj>
              </mc:Choice>
              <mc:Fallback>
                <p:oleObj name="Graph" r:id="rId4" imgW="4276800" imgH="3022560" progId="Origin50.Graph">
                  <p:embed/>
                  <p:pic>
                    <p:nvPicPr>
                      <p:cNvPr id="0" name=""/>
                      <p:cNvPicPr/>
                      <p:nvPr/>
                    </p:nvPicPr>
                    <p:blipFill>
                      <a:blip r:embed="rId5"/>
                      <a:stretch>
                        <a:fillRect/>
                      </a:stretch>
                    </p:blipFill>
                    <p:spPr>
                      <a:xfrm>
                        <a:off x="5422900" y="951491"/>
                        <a:ext cx="7175500" cy="5071326"/>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D52D0E22-0AF8-4EFE-A3FC-273EEDB13128}"/>
              </a:ext>
            </a:extLst>
          </p:cNvPr>
          <p:cNvSpPr txBox="1"/>
          <p:nvPr/>
        </p:nvSpPr>
        <p:spPr>
          <a:xfrm>
            <a:off x="1942367" y="955563"/>
            <a:ext cx="1987550" cy="369332"/>
          </a:xfrm>
          <a:prstGeom prst="rect">
            <a:avLst/>
          </a:prstGeom>
          <a:noFill/>
        </p:spPr>
        <p:txBody>
          <a:bodyPr wrap="square">
            <a:spAutoFit/>
          </a:bodyPr>
          <a:lstStyle/>
          <a:p>
            <a:r>
              <a:rPr lang="en-US" altLang="zh-CN" dirty="0">
                <a:solidFill>
                  <a:srgbClr val="000000"/>
                </a:solidFill>
                <a:latin typeface="Arial" panose="020B0604020202020204" pitchFamily="34" charset="0"/>
                <a:cs typeface="Arial" panose="020B0604020202020204" pitchFamily="34" charset="0"/>
              </a:rPr>
              <a:t>100 °C hot plate</a:t>
            </a:r>
            <a:endParaRPr lang="zh-CN" altLang="en-US" dirty="0"/>
          </a:p>
        </p:txBody>
      </p:sp>
      <p:sp>
        <p:nvSpPr>
          <p:cNvPr id="8" name="文本框 7">
            <a:extLst>
              <a:ext uri="{FF2B5EF4-FFF2-40B4-BE49-F238E27FC236}">
                <a16:creationId xmlns:a16="http://schemas.microsoft.com/office/drawing/2014/main" id="{57EF68B9-6AA2-4199-80D8-1D848A5FC4AB}"/>
              </a:ext>
            </a:extLst>
          </p:cNvPr>
          <p:cNvSpPr txBox="1"/>
          <p:nvPr/>
        </p:nvSpPr>
        <p:spPr>
          <a:xfrm>
            <a:off x="8406667" y="955563"/>
            <a:ext cx="1987550" cy="369332"/>
          </a:xfrm>
          <a:prstGeom prst="rect">
            <a:avLst/>
          </a:prstGeom>
          <a:noFill/>
        </p:spPr>
        <p:txBody>
          <a:bodyPr wrap="square">
            <a:spAutoFit/>
          </a:bodyPr>
          <a:lstStyle/>
          <a:p>
            <a:r>
              <a:rPr lang="en-US" altLang="zh-CN" dirty="0">
                <a:solidFill>
                  <a:srgbClr val="000000"/>
                </a:solidFill>
                <a:latin typeface="Arial" panose="020B0604020202020204" pitchFamily="34" charset="0"/>
                <a:cs typeface="Arial" panose="020B0604020202020204" pitchFamily="34" charset="0"/>
              </a:rPr>
              <a:t>110 °C hot plate</a:t>
            </a:r>
            <a:endParaRPr lang="zh-CN" altLang="en-US" dirty="0"/>
          </a:p>
        </p:txBody>
      </p:sp>
    </p:spTree>
    <p:extLst>
      <p:ext uri="{BB962C8B-B14F-4D97-AF65-F5344CB8AC3E}">
        <p14:creationId xmlns:p14="http://schemas.microsoft.com/office/powerpoint/2010/main" val="106487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FAECF-1A72-4D6A-8EF6-0E84D9BE1BAD}"/>
              </a:ext>
            </a:extLst>
          </p:cNvPr>
          <p:cNvSpPr>
            <a:spLocks noGrp="1"/>
          </p:cNvSpPr>
          <p:nvPr>
            <p:ph type="title"/>
          </p:nvPr>
        </p:nvSpPr>
        <p:spPr/>
        <p:txBody>
          <a:bodyPr/>
          <a:lstStyle/>
          <a:p>
            <a:r>
              <a:rPr lang="en-US" altLang="zh-CN" dirty="0"/>
              <a:t>Evaporation equation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0AF4EA-C750-49C0-9634-5529A40DF1A9}"/>
                  </a:ext>
                </a:extLst>
              </p:cNvPr>
              <p:cNvSpPr>
                <a:spLocks noGrp="1"/>
              </p:cNvSpPr>
              <p:nvPr>
                <p:ph idx="1"/>
              </p:nvPr>
            </p:nvSpPr>
            <p:spPr>
              <a:xfrm>
                <a:off x="762000" y="939800"/>
                <a:ext cx="10668000" cy="5486400"/>
              </a:xfrm>
            </p:spPr>
            <p:txBody>
              <a:bodyPr/>
              <a:lstStyle/>
              <a:p>
                <a:pPr marL="0" indent="0">
                  <a:lnSpc>
                    <a:spcPct val="150000"/>
                  </a:lnSpc>
                  <a:buNone/>
                </a:pPr>
                <a:r>
                  <a:rPr lang="en-US" altLang="zh-CN" sz="2000" dirty="0"/>
                  <a:t>Droplet evaporation equation based on the thermal circuit model is:</a:t>
                </a:r>
              </a:p>
              <a:p>
                <a:pPr marL="0" indent="0" algn="ctr">
                  <a:lnSpc>
                    <a:spcPct val="150000"/>
                  </a:lnSpc>
                  <a:buNone/>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𝑑𝑉</m:t>
                          </m:r>
                        </m:num>
                        <m:den>
                          <m:r>
                            <a:rPr lang="en-US" altLang="zh-CN" sz="2000" b="0" i="1" smtClean="0">
                              <a:latin typeface="Cambria Math" panose="02040503050406030204" pitchFamily="18" charset="0"/>
                            </a:rPr>
                            <m:t>𝑑𝑡</m:t>
                          </m:r>
                        </m:den>
                      </m:f>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h𝑜𝑡</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𝑝𝑙𝑎𝑡𝑒</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𝑤𝑎𝑡𝑒𝑟</m:t>
                              </m:r>
                            </m:sub>
                          </m:sSub>
                        </m:num>
                        <m:den>
                          <m:r>
                            <a:rPr lang="en-US" altLang="zh-CN" sz="2000" b="0" i="1" smtClean="0">
                              <a:latin typeface="Cambria Math" panose="02040503050406030204" pitchFamily="18" charset="0"/>
                            </a:rPr>
                            <m:t>𝐿</m:t>
                          </m:r>
                          <m:r>
                            <a:rPr lang="zh-CN" altLang="en-US" sz="2000" b="0" i="1" smtClean="0">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𝑡𝑜𝑡𝑎𝑙</m:t>
                              </m:r>
                            </m:sub>
                          </m:sSub>
                        </m:den>
                      </m:f>
                      <m:r>
                        <a:rPr lang="en-US" altLang="zh-CN" sz="2000" b="0" i="0" smtClean="0">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h</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m:t>
                              </m:r>
                            </m:sub>
                          </m:sSub>
                        </m:num>
                        <m:den>
                          <m:r>
                            <a:rPr lang="en-US" altLang="zh-CN" sz="2000" i="1">
                              <a:latin typeface="Cambria Math" panose="02040503050406030204" pitchFamily="18" charset="0"/>
                            </a:rPr>
                            <m:t>𝐿</m:t>
                          </m:r>
                          <m:r>
                            <a:rPr lang="zh-CN" altLang="en-US" sz="2000" i="1">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𝑡h𝑒𝑟𝑚𝑎𝑙</m:t>
                              </m:r>
                            </m:sub>
                          </m:sSub>
                        </m:den>
                      </m:f>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𝑟</m:t>
                          </m:r>
                        </m:e>
                        <m:sub>
                          <m:r>
                            <a:rPr lang="en-US" altLang="zh-CN" sz="2000" i="1">
                              <a:latin typeface="Cambria Math" panose="02040503050406030204" pitchFamily="18" charset="0"/>
                              <a:ea typeface="Cambria Math" panose="02040503050406030204" pitchFamily="18" charset="0"/>
                            </a:rPr>
                            <m:t>𝑐</m:t>
                          </m:r>
                        </m:sub>
                        <m:sup>
                          <m:r>
                            <a:rPr lang="en-US" altLang="zh-CN" sz="2000" i="1">
                              <a:latin typeface="Cambria Math" panose="02040503050406030204" pitchFamily="18" charset="0"/>
                              <a:ea typeface="Cambria Math" panose="02040503050406030204" pitchFamily="18" charset="0"/>
                            </a:rPr>
                            <m:t>2</m:t>
                          </m:r>
                        </m:sup>
                      </m:sSubSup>
                    </m:oMath>
                  </m:oMathPara>
                </a14:m>
                <a:endParaRPr lang="en-US" altLang="zh-CN" sz="2400" dirty="0">
                  <a:latin typeface="Arial" panose="020B0604020202020204" pitchFamily="34" charset="0"/>
                  <a:cs typeface="Arial" panose="020B0604020202020204" pitchFamily="34" charset="0"/>
                </a:endParaRPr>
              </a:p>
              <a:p>
                <a:pPr marL="0" indent="0">
                  <a:lnSpc>
                    <a:spcPct val="150000"/>
                  </a:lnSpc>
                  <a:buNone/>
                </a:pPr>
                <a:r>
                  <a:rPr lang="en-US" altLang="zh-CN" sz="2000" dirty="0">
                    <a:cs typeface="Arial" panose="020B0604020202020204" pitchFamily="34" charset="0"/>
                  </a:rPr>
                  <a:t>where</a:t>
                </a:r>
                <a:r>
                  <a:rPr lang="en-US" altLang="zh-CN" sz="2000" i="1" dirty="0">
                    <a:cs typeface="Arial" panose="020B0604020202020204" pitchFamily="34" charset="0"/>
                  </a:rPr>
                  <a:t> L </a:t>
                </a:r>
                <a:r>
                  <a:rPr lang="en-US" altLang="zh-CN" sz="2000" dirty="0">
                    <a:cs typeface="Arial" panose="020B0604020202020204" pitchFamily="34" charset="0"/>
                  </a:rPr>
                  <a:t>is latent heat, rho is water density; </a:t>
                </a:r>
                <a:r>
                  <a:rPr lang="en-US" altLang="zh-CN" sz="2000" i="1" dirty="0" err="1">
                    <a:cs typeface="Arial" panose="020B0604020202020204" pitchFamily="34" charset="0"/>
                  </a:rPr>
                  <a:t>R</a:t>
                </a:r>
                <a:r>
                  <a:rPr lang="en-US" altLang="zh-CN" sz="2000" baseline="-25000" dirty="0" err="1">
                    <a:cs typeface="Arial" panose="020B0604020202020204" pitchFamily="34" charset="0"/>
                  </a:rPr>
                  <a:t>total</a:t>
                </a:r>
                <a:r>
                  <a:rPr lang="en-US" altLang="zh-CN" sz="2000" dirty="0">
                    <a:cs typeface="Arial" panose="020B0604020202020204" pitchFamily="34" charset="0"/>
                  </a:rPr>
                  <a:t> and </a:t>
                </a:r>
                <a:r>
                  <a:rPr lang="en-US" altLang="zh-CN" sz="2000" i="1" dirty="0" err="1">
                    <a:cs typeface="Arial" panose="020B0604020202020204" pitchFamily="34" charset="0"/>
                  </a:rPr>
                  <a:t>R</a:t>
                </a:r>
                <a:r>
                  <a:rPr lang="en-US" altLang="zh-CN" sz="2000" baseline="-25000" dirty="0" err="1">
                    <a:cs typeface="Arial" panose="020B0604020202020204" pitchFamily="34" charset="0"/>
                  </a:rPr>
                  <a:t>thermal</a:t>
                </a:r>
                <a:r>
                  <a:rPr lang="en-US" altLang="zh-CN" sz="2000" dirty="0">
                    <a:cs typeface="Arial" panose="020B0604020202020204" pitchFamily="34" charset="0"/>
                  </a:rPr>
                  <a:t> are thermal resistance related to substrate structure; </a:t>
                </a:r>
                <a:r>
                  <a:rPr lang="en-US" altLang="zh-CN" sz="2000" i="1" dirty="0" err="1">
                    <a:cs typeface="Arial" panose="020B0604020202020204" pitchFamily="34" charset="0"/>
                  </a:rPr>
                  <a:t>r</a:t>
                </a:r>
                <a:r>
                  <a:rPr lang="en-US" altLang="zh-CN" sz="2000" baseline="-25000" dirty="0" err="1">
                    <a:cs typeface="Arial" panose="020B0604020202020204" pitchFamily="34" charset="0"/>
                  </a:rPr>
                  <a:t>c</a:t>
                </a:r>
                <a:r>
                  <a:rPr lang="en-US" altLang="zh-CN" sz="2000" dirty="0">
                    <a:cs typeface="Arial" panose="020B0604020202020204" pitchFamily="34" charset="0"/>
                  </a:rPr>
                  <a:t> is contact angle. Assuming spherical cap model</a:t>
                </a: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Arial" panose="020B0604020202020204" pitchFamily="34" charset="0"/>
                        </a:rPr>
                        <m:t>𝑉</m:t>
                      </m:r>
                      <m:r>
                        <a:rPr lang="en-US" altLang="zh-CN" sz="2000" b="0" i="1" smtClean="0">
                          <a:latin typeface="Cambria Math" panose="02040503050406030204" pitchFamily="18" charset="0"/>
                          <a:cs typeface="Arial" panose="020B0604020202020204" pitchFamily="34" charset="0"/>
                        </a:rPr>
                        <m:t>=</m:t>
                      </m:r>
                      <m:f>
                        <m:fPr>
                          <m:ctrlPr>
                            <a:rPr lang="en-US" altLang="zh-CN" sz="2000" b="0" i="1" smtClean="0">
                              <a:latin typeface="Cambria Math" panose="02040503050406030204" pitchFamily="18" charset="0"/>
                              <a:cs typeface="Arial" panose="020B0604020202020204" pitchFamily="34" charset="0"/>
                            </a:rPr>
                          </m:ctrlPr>
                        </m:fPr>
                        <m:num>
                          <m:r>
                            <a:rPr lang="zh-CN" altLang="en-US" sz="2000" b="0" i="1" smtClean="0">
                              <a:latin typeface="Cambria Math" panose="02040503050406030204" pitchFamily="18" charset="0"/>
                              <a:cs typeface="Arial" panose="020B0604020202020204" pitchFamily="34" charset="0"/>
                            </a:rPr>
                            <m:t>𝜋</m:t>
                          </m:r>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𝑟</m:t>
                              </m:r>
                            </m:e>
                            <m:sub>
                              <m:r>
                                <a:rPr lang="en-US" altLang="zh-CN" sz="2000" i="1">
                                  <a:latin typeface="Cambria Math" panose="02040503050406030204" pitchFamily="18" charset="0"/>
                                  <a:ea typeface="Cambria Math" panose="02040503050406030204" pitchFamily="18" charset="0"/>
                                </a:rPr>
                                <m:t>𝑐</m:t>
                              </m:r>
                            </m:sub>
                            <m:sup>
                              <m:r>
                                <a:rPr lang="en-US" altLang="zh-CN" sz="2000" b="0" i="1" smtClean="0">
                                  <a:latin typeface="Cambria Math" panose="02040503050406030204" pitchFamily="18" charset="0"/>
                                  <a:ea typeface="Cambria Math" panose="02040503050406030204" pitchFamily="18" charset="0"/>
                                </a:rPr>
                                <m:t>3</m:t>
                              </m:r>
                            </m:sup>
                          </m:sSubSup>
                        </m:num>
                        <m:den>
                          <m:r>
                            <a:rPr lang="en-US" altLang="zh-CN" sz="2000" b="0" i="1" smtClean="0">
                              <a:latin typeface="Cambria Math" panose="02040503050406030204" pitchFamily="18" charset="0"/>
                              <a:cs typeface="Arial" panose="020B0604020202020204" pitchFamily="34" charset="0"/>
                            </a:rPr>
                            <m:t>3</m:t>
                          </m:r>
                        </m:den>
                      </m:f>
                      <m:r>
                        <a:rPr lang="en-US" altLang="zh-CN" sz="2000" i="1">
                          <a:latin typeface="Cambria Math" panose="02040503050406030204" pitchFamily="18" charset="0"/>
                          <a:ea typeface="Cambria Math" panose="02040503050406030204" pitchFamily="18" charset="0"/>
                          <a:cs typeface="Arial" panose="020B0604020202020204" pitchFamily="34" charset="0"/>
                        </a:rPr>
                        <m:t>∙</m:t>
                      </m:r>
                      <m:f>
                        <m:f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fPr>
                        <m:num>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𝑐𝑜𝑠</m:t>
                              </m:r>
                              <m:r>
                                <a:rPr lang="zh-CN" altLang="en-US" sz="2000" b="0" i="1" smtClean="0">
                                  <a:latin typeface="Cambria Math" panose="02040503050406030204" pitchFamily="18" charset="0"/>
                                  <a:ea typeface="Cambria Math" panose="02040503050406030204" pitchFamily="18" charset="0"/>
                                  <a:cs typeface="Arial" panose="020B0604020202020204" pitchFamily="34" charset="0"/>
                                </a:rPr>
                                <m:t>𝜃</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2</m:t>
                              </m:r>
                            </m:sup>
                          </m:s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(2+</m:t>
                          </m:r>
                          <m:r>
                            <a:rPr lang="en-US" altLang="zh-CN" sz="2000" i="1">
                              <a:latin typeface="Cambria Math" panose="02040503050406030204" pitchFamily="18" charset="0"/>
                              <a:ea typeface="Cambria Math" panose="02040503050406030204" pitchFamily="18" charset="0"/>
                              <a:cs typeface="Arial" panose="020B0604020202020204" pitchFamily="34" charset="0"/>
                            </a:rPr>
                            <m:t>𝑐𝑜𝑠</m:t>
                          </m:r>
                          <m:r>
                            <a:rPr lang="zh-CN" altLang="en-US" sz="2000" i="1">
                              <a:latin typeface="Cambria Math" panose="02040503050406030204" pitchFamily="18" charset="0"/>
                              <a:ea typeface="Cambria Math" panose="02040503050406030204" pitchFamily="18" charset="0"/>
                              <a:cs typeface="Arial" panose="020B0604020202020204" pitchFamily="34" charset="0"/>
                            </a:rPr>
                            <m:t>𝜃</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num>
                        <m:den>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𝑠𝑖𝑛</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m:t>
                              </m:r>
                            </m:sup>
                          </m:sSup>
                          <m:r>
                            <a:rPr lang="zh-CN" altLang="en-US" sz="2000" b="0" i="1" smtClean="0">
                              <a:latin typeface="Cambria Math" panose="02040503050406030204" pitchFamily="18" charset="0"/>
                              <a:ea typeface="Cambria Math" panose="02040503050406030204" pitchFamily="18" charset="0"/>
                              <a:cs typeface="Arial" panose="020B0604020202020204" pitchFamily="34" charset="0"/>
                            </a:rPr>
                            <m:t>𝜃</m:t>
                          </m:r>
                        </m:den>
                      </m:f>
                    </m:oMath>
                  </m:oMathPara>
                </a14:m>
                <a:endParaRPr lang="en-US" altLang="zh-CN" sz="2400" dirty="0">
                  <a:latin typeface="Arial" panose="020B0604020202020204" pitchFamily="34" charset="0"/>
                  <a:cs typeface="Arial" panose="020B0604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𝑑𝑉</m:t>
                          </m:r>
                        </m:num>
                        <m:den>
                          <m:r>
                            <a:rPr lang="en-US" altLang="zh-CN" sz="2000" b="0" i="1" smtClean="0">
                              <a:latin typeface="Cambria Math" panose="02040503050406030204" pitchFamily="18" charset="0"/>
                            </a:rPr>
                            <m:t>𝑑𝑡</m:t>
                          </m:r>
                        </m:den>
                      </m:f>
                      <m:r>
                        <a:rPr lang="en-US" altLang="zh-CN" sz="2000" b="0" i="0" smtClean="0">
                          <a:latin typeface="Cambria Math" panose="02040503050406030204" pitchFamily="18" charset="0"/>
                        </a:rPr>
                        <m:t>=</m:t>
                      </m:r>
                      <m:r>
                        <a:rPr lang="zh-CN" altLang="en-US" sz="2000" i="1">
                          <a:latin typeface="Cambria Math" panose="02040503050406030204" pitchFamily="18" charset="0"/>
                          <a:cs typeface="Arial" panose="020B0604020202020204" pitchFamily="34" charset="0"/>
                        </a:rPr>
                        <m:t>𝜋</m:t>
                      </m:r>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𝑟</m:t>
                          </m:r>
                        </m:e>
                        <m:sub>
                          <m:r>
                            <a:rPr lang="en-US" altLang="zh-CN" sz="2000" i="1">
                              <a:latin typeface="Cambria Math" panose="02040503050406030204" pitchFamily="18" charset="0"/>
                              <a:ea typeface="Cambria Math" panose="02040503050406030204" pitchFamily="18" charset="0"/>
                            </a:rPr>
                            <m:t>𝑐</m:t>
                          </m:r>
                        </m:sub>
                        <m:sup>
                          <m:r>
                            <a:rPr lang="en-US" altLang="zh-CN" sz="2000" b="0" i="1" smtClean="0">
                              <a:latin typeface="Cambria Math" panose="02040503050406030204" pitchFamily="18" charset="0"/>
                              <a:ea typeface="Cambria Math" panose="02040503050406030204" pitchFamily="18" charset="0"/>
                            </a:rPr>
                            <m:t>2</m:t>
                          </m:r>
                        </m:sup>
                      </m:sSubSup>
                      <m:r>
                        <a:rPr lang="en-US" altLang="zh-CN" sz="2000" i="1">
                          <a:latin typeface="Cambria Math" panose="02040503050406030204" pitchFamily="18" charset="0"/>
                          <a:ea typeface="Cambria Math" panose="02040503050406030204" pitchFamily="18" charset="0"/>
                          <a:cs typeface="Arial" panose="020B0604020202020204" pitchFamily="34" charset="0"/>
                        </a:rPr>
                        <m:t>∙</m:t>
                      </m:r>
                      <m:f>
                        <m:f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fPr>
                        <m:num>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m:t>
                              </m:r>
                              <m:r>
                                <a:rPr lang="en-US" altLang="zh-CN" sz="2000" i="1">
                                  <a:latin typeface="Cambria Math" panose="02040503050406030204" pitchFamily="18" charset="0"/>
                                  <a:ea typeface="Cambria Math" panose="02040503050406030204" pitchFamily="18" charset="0"/>
                                  <a:cs typeface="Arial" panose="020B0604020202020204" pitchFamily="34" charset="0"/>
                                </a:rPr>
                                <m:t>𝑐𝑜𝑠</m:t>
                              </m:r>
                              <m:r>
                                <a:rPr lang="zh-CN" altLang="en-US" sz="2000" i="1">
                                  <a:latin typeface="Cambria Math" panose="02040503050406030204" pitchFamily="18" charset="0"/>
                                  <a:ea typeface="Cambria Math" panose="02040503050406030204" pitchFamily="18" charset="0"/>
                                  <a:cs typeface="Arial" panose="020B0604020202020204" pitchFamily="34" charset="0"/>
                                </a:rPr>
                                <m:t>𝜃</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2</m:t>
                              </m:r>
                            </m:sup>
                          </m:sSup>
                          <m:r>
                            <a:rPr lang="en-US" altLang="zh-CN" sz="2000" i="1">
                              <a:latin typeface="Cambria Math" panose="02040503050406030204" pitchFamily="18" charset="0"/>
                              <a:ea typeface="Cambria Math" panose="02040503050406030204" pitchFamily="18" charset="0"/>
                              <a:cs typeface="Arial" panose="020B0604020202020204" pitchFamily="34" charset="0"/>
                            </a:rPr>
                            <m:t>(2+</m:t>
                          </m:r>
                          <m:r>
                            <a:rPr lang="en-US" altLang="zh-CN" sz="2000" i="1">
                              <a:latin typeface="Cambria Math" panose="02040503050406030204" pitchFamily="18" charset="0"/>
                              <a:ea typeface="Cambria Math" panose="02040503050406030204" pitchFamily="18" charset="0"/>
                              <a:cs typeface="Arial" panose="020B0604020202020204" pitchFamily="34" charset="0"/>
                            </a:rPr>
                            <m:t>𝑐𝑜𝑠</m:t>
                          </m:r>
                          <m:r>
                            <a:rPr lang="zh-CN" altLang="en-US" sz="2000" i="1">
                              <a:latin typeface="Cambria Math" panose="02040503050406030204" pitchFamily="18" charset="0"/>
                              <a:ea typeface="Cambria Math" panose="02040503050406030204" pitchFamily="18" charset="0"/>
                              <a:cs typeface="Arial" panose="020B0604020202020204" pitchFamily="34" charset="0"/>
                            </a:rPr>
                            <m:t>𝜃</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num>
                        <m:den>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𝑠𝑖𝑛</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r>
                            <a:rPr lang="zh-CN" altLang="en-US" sz="2000" i="1">
                              <a:latin typeface="Cambria Math" panose="02040503050406030204" pitchFamily="18" charset="0"/>
                              <a:ea typeface="Cambria Math" panose="02040503050406030204" pitchFamily="18" charset="0"/>
                              <a:cs typeface="Arial" panose="020B0604020202020204" pitchFamily="34" charset="0"/>
                            </a:rPr>
                            <m:t>𝜃</m:t>
                          </m:r>
                        </m:den>
                      </m:f>
                      <m:r>
                        <a:rPr lang="zh-CN" altLang="en-US" sz="2000" i="1" smtClean="0">
                          <a:latin typeface="Cambria Math" panose="02040503050406030204" pitchFamily="18" charset="0"/>
                          <a:ea typeface="Cambria Math" panose="02040503050406030204" pitchFamily="18" charset="0"/>
                          <a:cs typeface="Arial" panose="020B0604020202020204" pitchFamily="34"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𝑑</m:t>
                          </m:r>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𝑟</m:t>
                              </m:r>
                            </m:e>
                            <m:sub>
                              <m:r>
                                <a:rPr lang="en-US" altLang="zh-CN" sz="2000" i="1">
                                  <a:latin typeface="Cambria Math" panose="02040503050406030204" pitchFamily="18" charset="0"/>
                                  <a:ea typeface="Cambria Math" panose="02040503050406030204" pitchFamily="18" charset="0"/>
                                </a:rPr>
                                <m:t>𝑐</m:t>
                              </m:r>
                            </m:sub>
                            <m:sup>
                              <m:r>
                                <a:rPr lang="en-US" altLang="zh-CN" sz="2000" b="0" i="1" smtClean="0">
                                  <a:latin typeface="Cambria Math" panose="02040503050406030204" pitchFamily="18" charset="0"/>
                                  <a:ea typeface="Cambria Math" panose="02040503050406030204" pitchFamily="18" charset="0"/>
                                </a:rPr>
                                <m:t> </m:t>
                              </m:r>
                            </m:sup>
                          </m:sSubSup>
                        </m:num>
                        <m:den>
                          <m:r>
                            <a:rPr lang="en-US" altLang="zh-CN" sz="2000" i="1">
                              <a:latin typeface="Cambria Math" panose="02040503050406030204" pitchFamily="18" charset="0"/>
                            </a:rPr>
                            <m:t>𝑑𝑡</m:t>
                          </m:r>
                        </m:den>
                      </m:f>
                      <m:r>
                        <a:rPr lang="en-US" altLang="zh-CN" sz="2000" b="0" i="0" smtClean="0">
                          <a:latin typeface="Cambria Math" panose="02040503050406030204" pitchFamily="18" charset="0"/>
                        </a:rPr>
                        <m:t>=</m:t>
                      </m:r>
                      <m:r>
                        <a:rPr lang="zh-CN" altLang="en-US" sz="2000" i="1">
                          <a:solidFill>
                            <a:srgbClr val="000000"/>
                          </a:solidFill>
                          <a:latin typeface="Cambria Math" panose="02040503050406030204" pitchFamily="18" charset="0"/>
                          <a:cs typeface="Arial" panose="020B0604020202020204" pitchFamily="34" charset="0"/>
                        </a:rPr>
                        <m:t>𝜋</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2</m:t>
                          </m:r>
                        </m:sup>
                      </m:sSubSup>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𝑑</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 </m:t>
                              </m:r>
                            </m:sup>
                          </m:sSubSup>
                        </m:num>
                        <m:den>
                          <m:r>
                            <a:rPr lang="en-US" altLang="zh-CN" sz="2000" i="1">
                              <a:solidFill>
                                <a:srgbClr val="000000"/>
                              </a:solidFill>
                              <a:latin typeface="Cambria Math" panose="02040503050406030204" pitchFamily="18" charset="0"/>
                            </a:rPr>
                            <m:t>𝑑𝑡</m:t>
                          </m:r>
                        </m:den>
                      </m:f>
                    </m:oMath>
                  </m:oMathPara>
                </a14:m>
                <a:endParaRPr lang="en-US" altLang="zh-CN" sz="2000" dirty="0">
                  <a:latin typeface="Arial" panose="020B0604020202020204" pitchFamily="34" charset="0"/>
                  <a:cs typeface="Arial" panose="020B0604020202020204" pitchFamily="34" charset="0"/>
                </a:endParaRPr>
              </a:p>
              <a:p>
                <a:pPr marL="0" indent="0">
                  <a:lnSpc>
                    <a:spcPct val="150000"/>
                  </a:lnSpc>
                  <a:buNone/>
                </a:pPr>
                <a:r>
                  <a:rPr lang="en-US" altLang="zh-CN" sz="2000" dirty="0">
                    <a:cs typeface="Arial" panose="020B0604020202020204" pitchFamily="34" charset="0"/>
                  </a:rPr>
                  <a:t>in CCA model as</a:t>
                </a:r>
                <a14:m>
                  <m:oMath xmlns:m="http://schemas.openxmlformats.org/officeDocument/2006/math">
                    <m: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 </m:t>
                    </m:r>
                    <m:r>
                      <a:rPr kumimoji="0" lang="zh-CN" altLang="en-US" sz="24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𝜃</m:t>
                    </m:r>
                  </m:oMath>
                </a14:m>
                <a:r>
                  <a:rPr lang="zh-CN" altLang="en-US" sz="2000" dirty="0">
                    <a:cs typeface="Arial" panose="020B0604020202020204" pitchFamily="34" charset="0"/>
                  </a:rPr>
                  <a:t> </a:t>
                </a:r>
                <a:r>
                  <a:rPr lang="en-US" altLang="zh-CN" sz="2000" dirty="0">
                    <a:cs typeface="Arial" panose="020B0604020202020204" pitchFamily="34" charset="0"/>
                  </a:rPr>
                  <a:t>is independent of time. </a:t>
                </a:r>
                <a:endParaRPr lang="zh-CN" altLang="en-US" sz="2000" dirty="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3F0AF4EA-C750-49C0-9634-5529A40DF1A9}"/>
                  </a:ext>
                </a:extLst>
              </p:cNvPr>
              <p:cNvSpPr>
                <a:spLocks noGrp="1" noRot="1" noChangeAspect="1" noMove="1" noResize="1" noEditPoints="1" noAdjustHandles="1" noChangeArrowheads="1" noChangeShapeType="1" noTextEdit="1"/>
              </p:cNvSpPr>
              <p:nvPr>
                <p:ph idx="1"/>
              </p:nvPr>
            </p:nvSpPr>
            <p:spPr>
              <a:xfrm>
                <a:off x="762000" y="939800"/>
                <a:ext cx="10668000" cy="5486400"/>
              </a:xfrm>
              <a:blipFill>
                <a:blip r:embed="rId2"/>
                <a:stretch>
                  <a:fillRect l="-5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B7C658C-60CD-4F46-9EF9-34091C6CBE23}"/>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6102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A0647-5966-4A72-B64F-0E36ACC98F29}"/>
              </a:ext>
            </a:extLst>
          </p:cNvPr>
          <p:cNvSpPr>
            <a:spLocks noGrp="1"/>
          </p:cNvSpPr>
          <p:nvPr>
            <p:ph type="title"/>
          </p:nvPr>
        </p:nvSpPr>
        <p:spPr/>
        <p:txBody>
          <a:bodyPr/>
          <a:lstStyle/>
          <a:p>
            <a:r>
              <a:rPr lang="en-US" altLang="zh-CN" dirty="0"/>
              <a:t>Droplet evaporation in CCR 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0BB972-045A-48F7-8801-FCC8C355AC6E}"/>
                  </a:ext>
                </a:extLst>
              </p:cNvPr>
              <p:cNvSpPr>
                <a:spLocks noGrp="1"/>
              </p:cNvSpPr>
              <p:nvPr>
                <p:ph idx="1"/>
              </p:nvPr>
            </p:nvSpPr>
            <p:spPr>
              <a:xfrm>
                <a:off x="508000" y="965200"/>
                <a:ext cx="11176000" cy="5041900"/>
              </a:xfrm>
            </p:spPr>
            <p:txBody>
              <a:bodyPr/>
              <a:lstStyle/>
              <a:p>
                <a:pPr marL="0" indent="0">
                  <a:lnSpc>
                    <a:spcPct val="100000"/>
                  </a:lnSpc>
                  <a:spcBef>
                    <a:spcPts val="0"/>
                  </a:spcBef>
                  <a:buNone/>
                </a:pPr>
                <a:r>
                  <a:rPr lang="en-US" altLang="zh-CN" dirty="0"/>
                  <a:t>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When droplet evaporation model transfer from CCR model to CCA model, contact radius begins to decrease rapidly and contact angle maintains almost constant. At this time the droplet volume is small enough and spherical cap assumption is suitable. </a:t>
                </a:r>
              </a:p>
              <a:p>
                <a:pPr marL="0" indent="0">
                  <a:lnSpc>
                    <a:spcPct val="100000"/>
                  </a:lnSpc>
                  <a:spcBef>
                    <a:spcPts val="0"/>
                  </a:spcBef>
                  <a:buNone/>
                </a:pPr>
                <a:r>
                  <a:rPr lang="en-US" altLang="zh-CN" sz="2000" dirty="0">
                    <a:solidFill>
                      <a:srgbClr val="000000"/>
                    </a:solidFill>
                    <a:latin typeface="Times New Roman"/>
                  </a:rPr>
                  <a:t>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Droplet volume at this moment can be calculated as:</a:t>
                </a:r>
              </a:p>
              <a:p>
                <a:pPr marL="0" indent="0">
                  <a:lnSpc>
                    <a:spcPct val="100000"/>
                  </a:lnSpc>
                  <a:spcBef>
                    <a:spcPts val="0"/>
                  </a:spcBef>
                  <a:buNone/>
                </a:pPr>
                <a:endParaRPr kumimoji="0" lang="en-US" altLang="zh-CN" sz="2000" b="0" i="0" u="none" strike="noStrike" kern="0" cap="none" spc="0" normalizeH="0" baseline="0" noProof="0" dirty="0">
                  <a:ln>
                    <a:noFill/>
                  </a:ln>
                  <a:solidFill>
                    <a:srgbClr val="000000"/>
                  </a:solidFill>
                  <a:effectLst/>
                  <a:uLnTx/>
                  <a:uFillTx/>
                  <a:latin typeface="Times New Roman"/>
                  <a:ea typeface="+mn-ea"/>
                  <a:cs typeface="+mn-cs"/>
                </a:endParaRP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Arial" panose="020B0604020202020204" pitchFamily="34" charset="0"/>
                            </a:rPr>
                          </m:ctrlPr>
                        </m:sSub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Arial" panose="020B0604020202020204" pitchFamily="34" charset="0"/>
                            </a:rPr>
                            <m:t>𝑉</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Arial" panose="020B0604020202020204" pitchFamily="34" charset="0"/>
                            </a:rPr>
                            <m:t>1</m:t>
                          </m:r>
                        </m:sub>
                      </m:sSub>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Arial" panose="020B0604020202020204" pitchFamily="34" charset="0"/>
                        </a:rPr>
                        <m:t>=</m:t>
                      </m:r>
                      <m:f>
                        <m:f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Arial" panose="020B0604020202020204" pitchFamily="34" charset="0"/>
                            </a:rPr>
                          </m:ctrlPr>
                        </m:fPr>
                        <m:num>
                          <m:r>
                            <a:rPr kumimoji="0" lang="zh-CN" altLang="en-US"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Arial" panose="020B0604020202020204" pitchFamily="34" charset="0"/>
                            </a:rPr>
                            <m:t>𝜋</m:t>
                          </m:r>
                          <m:sSubSup>
                            <m:sSubSup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𝑟</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𝑐</m:t>
                              </m:r>
                            </m:sub>
                            <m:sup>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sup>
                          </m:sSubSup>
                        </m:num>
                        <m:den>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Arial" panose="020B0604020202020204" pitchFamily="34" charset="0"/>
                            </a:rPr>
                            <m:t>3</m:t>
                          </m:r>
                        </m:den>
                      </m:f>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f>
                        <m:f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ctrlPr>
                        </m:fPr>
                        <m:num>
                          <m:sSup>
                            <m:sSup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ctrlPr>
                            </m:sSupPr>
                            <m:e>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(1−</m:t>
                              </m:r>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𝑐𝑜𝑠</m:t>
                              </m:r>
                              <m:sSubSup>
                                <m:sSubSup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ctrlPr>
                                </m:sSubSupPr>
                                <m:e>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𝜃</m:t>
                                  </m:r>
                                </m:e>
                                <m:sub>
                                  <m:r>
                                    <m:rPr>
                                      <m:sty m:val="p"/>
                                    </m:r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c</m:t>
                                  </m:r>
                                </m:sub>
                                <m:sup>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2</m:t>
                                  </m:r>
                                </m:sup>
                              </m:sSubSup>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e>
                            <m:sup>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2</m:t>
                              </m:r>
                            </m:sup>
                          </m:sSup>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(2+</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𝑐𝑜𝑠</m:t>
                          </m:r>
                          <m:sSub>
                            <m:sSub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ctrlPr>
                            </m:sSubPr>
                            <m:e>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𝜃</m:t>
                              </m:r>
                            </m:e>
                            <m:sub>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𝑐</m:t>
                              </m:r>
                            </m:sub>
                          </m:sSub>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num>
                        <m:den>
                          <m:sSup>
                            <m:sSup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ctrlPr>
                            </m:sSupPr>
                            <m:e>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𝑠𝑖𝑛</m:t>
                              </m:r>
                            </m:e>
                            <m:sup>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3</m:t>
                              </m:r>
                            </m:sup>
                          </m:sSup>
                          <m:sSub>
                            <m:sSub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ctrlPr>
                            </m:sSubPr>
                            <m:e>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𝜃</m:t>
                              </m:r>
                            </m:e>
                            <m:sub>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𝑐</m:t>
                              </m:r>
                            </m:sub>
                          </m:sSub>
                        </m:den>
                      </m:f>
                    </m:oMath>
                  </m:oMathPara>
                </a14:m>
                <a:endParaRPr lang="en-US" altLang="zh-CN" sz="2000" dirty="0"/>
              </a:p>
              <a:p>
                <a:pPr marL="0" indent="0">
                  <a:lnSpc>
                    <a:spcPct val="100000"/>
                  </a:lnSpc>
                  <a:spcBef>
                    <a:spcPts val="0"/>
                  </a:spcBef>
                  <a:buNone/>
                </a:pPr>
                <a:endParaRPr lang="en-US" altLang="zh-CN" sz="2000" dirty="0"/>
              </a:p>
              <a:p>
                <a:pPr marL="0" indent="0">
                  <a:spcBef>
                    <a:spcPts val="0"/>
                  </a:spcBef>
                  <a:buNone/>
                </a:pPr>
                <a:r>
                  <a:rPr lang="en-US" altLang="zh-CN" sz="2000" dirty="0"/>
                  <a:t>  Time for CCR model can be calculated as</a:t>
                </a:r>
                <a:r>
                  <a:rPr lang="zh-CN" altLang="en-US" sz="2000" dirty="0"/>
                  <a:t>：</a:t>
                </a:r>
                <a:endParaRPr lang="en-US" altLang="zh-CN" sz="2000" dirty="0"/>
              </a:p>
              <a:p>
                <a:pPr marL="0" indent="0">
                  <a:spcBef>
                    <a:spcPts val="0"/>
                  </a:spcBef>
                  <a:buNone/>
                </a:pPr>
                <a:endParaRPr lang="en-US" altLang="zh-CN" sz="2000" dirty="0"/>
              </a:p>
              <a:p>
                <a:pPr marL="0" indent="0">
                  <a:spcBef>
                    <a:spcPts val="0"/>
                  </a:spcBef>
                  <a:buNone/>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b="0" i="1" smtClean="0">
                              <a:solidFill>
                                <a:srgbClr val="000000"/>
                              </a:solidFill>
                              <a:latin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𝑉</m:t>
                          </m:r>
                        </m:e>
                        <m:sub>
                          <m:r>
                            <a:rPr lang="en-US" altLang="zh-CN" sz="2000" b="0" i="1" smtClean="0">
                              <a:solidFill>
                                <a:srgbClr val="000000"/>
                              </a:solidFill>
                              <a:latin typeface="Cambria Math" panose="02040503050406030204" pitchFamily="18" charset="0"/>
                              <a:cs typeface="Arial" panose="020B0604020202020204" pitchFamily="34" charset="0"/>
                            </a:rPr>
                            <m:t>0</m:t>
                          </m:r>
                        </m:sub>
                      </m:sSub>
                      <m:r>
                        <a:rPr lang="en-US" altLang="zh-CN" sz="2000" b="0" i="1" smtClean="0">
                          <a:solidFill>
                            <a:srgbClr val="000000"/>
                          </a:solidFill>
                          <a:latin typeface="Cambria Math" panose="02040503050406030204" pitchFamily="18" charset="0"/>
                          <a:cs typeface="Arial" panose="020B0604020202020204" pitchFamily="34" charset="0"/>
                        </a:rPr>
                        <m:t>−</m:t>
                      </m:r>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𝑉</m:t>
                          </m:r>
                        </m:e>
                        <m:sub>
                          <m:r>
                            <a:rPr lang="en-US" altLang="zh-CN" sz="2000" i="1">
                              <a:solidFill>
                                <a:srgbClr val="000000"/>
                              </a:solidFill>
                              <a:latin typeface="Cambria Math" panose="02040503050406030204" pitchFamily="18" charset="0"/>
                              <a:cs typeface="Arial" panose="020B0604020202020204" pitchFamily="34" charset="0"/>
                            </a:rPr>
                            <m:t>1</m:t>
                          </m:r>
                        </m:sub>
                      </m:sSub>
                      <m:r>
                        <a:rPr lang="en-US" altLang="zh-CN" sz="2000" b="0" i="1" smtClean="0">
                          <a:solidFill>
                            <a:srgbClr val="000000"/>
                          </a:solidFill>
                          <a:latin typeface="Cambria Math" panose="02040503050406030204" pitchFamily="18" charset="0"/>
                          <a:cs typeface="Arial" panose="020B0604020202020204" pitchFamily="34"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𝑑𝑉</m:t>
                          </m:r>
                        </m:num>
                        <m:den>
                          <m:r>
                            <a:rPr lang="en-US" altLang="zh-CN" sz="2000" i="1">
                              <a:latin typeface="Cambria Math" panose="02040503050406030204" pitchFamily="18" charset="0"/>
                            </a:rPr>
                            <m:t>𝑑𝑡</m:t>
                          </m:r>
                        </m:den>
                      </m:f>
                      <m:r>
                        <a:rPr lang="en-US" altLang="zh-CN" sz="2000">
                          <a:latin typeface="Cambria Math" panose="02040503050406030204" pitchFamily="18" charset="0"/>
                        </a:rPr>
                        <m:t>=</m:t>
                      </m:r>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𝑉</m:t>
                          </m:r>
                        </m:e>
                        <m:sub>
                          <m:r>
                            <a:rPr lang="en-US" altLang="zh-CN" sz="2000" i="1">
                              <a:solidFill>
                                <a:srgbClr val="000000"/>
                              </a:solidFill>
                              <a:latin typeface="Cambria Math" panose="02040503050406030204" pitchFamily="18" charset="0"/>
                              <a:cs typeface="Arial" panose="020B0604020202020204" pitchFamily="34" charset="0"/>
                            </a:rPr>
                            <m:t>0</m:t>
                          </m:r>
                        </m:sub>
                      </m:sSub>
                      <m:r>
                        <a:rPr lang="en-US" altLang="zh-CN" sz="2000" i="1">
                          <a:solidFill>
                            <a:srgbClr val="000000"/>
                          </a:solidFill>
                          <a:latin typeface="Cambria Math" panose="02040503050406030204" pitchFamily="18" charset="0"/>
                          <a:cs typeface="Arial" panose="020B0604020202020204" pitchFamily="34" charset="0"/>
                        </a:rPr>
                        <m:t>−</m:t>
                      </m:r>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𝑉</m:t>
                          </m:r>
                        </m:e>
                        <m:sub>
                          <m:r>
                            <a:rPr lang="en-US" altLang="zh-CN" sz="2000" i="1">
                              <a:solidFill>
                                <a:srgbClr val="000000"/>
                              </a:solidFill>
                              <a:latin typeface="Cambria Math" panose="02040503050406030204" pitchFamily="18" charset="0"/>
                              <a:cs typeface="Arial" panose="020B0604020202020204" pitchFamily="34" charset="0"/>
                            </a:rPr>
                            <m:t>1</m:t>
                          </m:r>
                        </m:sub>
                      </m:sSub>
                      <m:r>
                        <a:rPr lang="en-US" altLang="zh-CN" sz="2000" i="1">
                          <a:solidFill>
                            <a:srgbClr val="000000"/>
                          </a:solidFill>
                          <a:latin typeface="Cambria Math" panose="02040503050406030204" pitchFamily="18" charset="0"/>
                          <a:cs typeface="Arial" panose="020B0604020202020204" pitchFamily="34" charset="0"/>
                        </a:rPr>
                        <m:t>)</m:t>
                      </m:r>
                      <m:f>
                        <m:fPr>
                          <m:ctrlPr>
                            <a:rPr lang="en-US"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𝐿</m:t>
                          </m:r>
                          <m:r>
                            <a:rPr lang="zh-CN" altLang="en-US" sz="2000" i="1">
                              <a:solidFill>
                                <a:srgbClr val="000000"/>
                              </a:solidFill>
                              <a:latin typeface="Cambria Math" panose="02040503050406030204" pitchFamily="18" charset="0"/>
                            </a:rPr>
                            <m:t>𝜌</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𝑅</m:t>
                              </m:r>
                            </m:e>
                            <m:sub>
                              <m:r>
                                <a:rPr lang="en-US" altLang="zh-CN" sz="2000" i="1">
                                  <a:solidFill>
                                    <a:srgbClr val="000000"/>
                                  </a:solidFill>
                                  <a:latin typeface="Cambria Math" panose="02040503050406030204" pitchFamily="18" charset="0"/>
                                </a:rPr>
                                <m:t>𝑡h𝑒𝑟𝑚𝑎𝑙</m:t>
                              </m:r>
                            </m:sub>
                          </m:sSub>
                        </m:num>
                        <m:den>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𝑇</m:t>
                              </m:r>
                            </m:e>
                            <m:sub>
                              <m:r>
                                <a:rPr lang="en-US" altLang="zh-CN" sz="2000" i="1">
                                  <a:solidFill>
                                    <a:srgbClr val="000000"/>
                                  </a:solidFill>
                                  <a:latin typeface="Cambria Math" panose="02040503050406030204" pitchFamily="18" charset="0"/>
                                </a:rPr>
                                <m:t>h</m:t>
                              </m:r>
                            </m:sub>
                          </m:sSub>
                          <m:r>
                            <a:rPr lang="en-US" altLang="zh-CN"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𝑇</m:t>
                              </m:r>
                            </m:e>
                            <m:sub>
                              <m:r>
                                <a:rPr lang="en-US" altLang="zh-CN" sz="2000" i="1">
                                  <a:solidFill>
                                    <a:srgbClr val="000000"/>
                                  </a:solidFill>
                                  <a:latin typeface="Cambria Math" panose="02040503050406030204" pitchFamily="18" charset="0"/>
                                </a:rPr>
                                <m:t>𝑤</m:t>
                              </m:r>
                            </m:sub>
                          </m:sSub>
                        </m:den>
                      </m:f>
                      <m:r>
                        <a:rPr lang="en-US" altLang="zh-CN" sz="2000" i="1">
                          <a:solidFill>
                            <a:srgbClr val="000000"/>
                          </a:solidFill>
                          <a:latin typeface="Cambria Math" panose="02040503050406030204" pitchFamily="18" charset="0"/>
                          <a:ea typeface="Cambria Math" panose="02040503050406030204" pitchFamily="18" charset="0"/>
                        </a:rPr>
                        <m:t>∙</m:t>
                      </m:r>
                      <m:f>
                        <m:fPr>
                          <m:ctrlPr>
                            <a:rPr lang="en-US" altLang="zh-CN" sz="2000" i="1" smtClean="0">
                              <a:solidFill>
                                <a:srgbClr val="000000"/>
                              </a:solidFill>
                              <a:latin typeface="Cambria Math" panose="02040503050406030204" pitchFamily="18" charset="0"/>
                              <a:ea typeface="Cambria Math" panose="02040503050406030204" pitchFamily="18" charset="0"/>
                            </a:rPr>
                          </m:ctrlPr>
                        </m:fPr>
                        <m:num>
                          <m:r>
                            <a:rPr lang="en-US" altLang="zh-CN" sz="2000" b="0" i="1" smtClean="0">
                              <a:solidFill>
                                <a:srgbClr val="000000"/>
                              </a:solidFill>
                              <a:latin typeface="Cambria Math" panose="02040503050406030204" pitchFamily="18" charset="0"/>
                              <a:ea typeface="Cambria Math" panose="02040503050406030204" pitchFamily="18" charset="0"/>
                            </a:rPr>
                            <m:t>1</m:t>
                          </m:r>
                        </m:num>
                        <m:den>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2</m:t>
                              </m:r>
                            </m:sup>
                          </m:sSubSup>
                        </m:den>
                      </m:f>
                      <m:r>
                        <a:rPr lang="en-US" altLang="zh-CN" sz="2000" b="0" i="1" smtClean="0">
                          <a:solidFill>
                            <a:srgbClr val="000000"/>
                          </a:solidFill>
                          <a:latin typeface="Cambria Math" panose="02040503050406030204" pitchFamily="18" charset="0"/>
                          <a:ea typeface="Cambria Math" panose="02040503050406030204" pitchFamily="18" charset="0"/>
                        </a:rPr>
                        <m:t>=</m:t>
                      </m:r>
                      <m:f>
                        <m:fPr>
                          <m:ctrlPr>
                            <a:rPr lang="en-US" altLang="zh-CN" sz="2000" i="1">
                              <a:solidFill>
                                <a:srgbClr val="000000"/>
                              </a:solidFill>
                              <a:latin typeface="Cambria Math" panose="02040503050406030204" pitchFamily="18" charset="0"/>
                              <a:ea typeface="Cambria Math" panose="02040503050406030204" pitchFamily="18" charset="0"/>
                            </a:rPr>
                          </m:ctrlPr>
                        </m:fPr>
                        <m:num>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𝑉</m:t>
                              </m:r>
                            </m:e>
                            <m:sub>
                              <m:r>
                                <a:rPr lang="en-US" altLang="zh-CN" sz="2000" i="1">
                                  <a:solidFill>
                                    <a:srgbClr val="000000"/>
                                  </a:solidFill>
                                  <a:latin typeface="Cambria Math" panose="02040503050406030204" pitchFamily="18" charset="0"/>
                                  <a:cs typeface="Arial" panose="020B0604020202020204" pitchFamily="34" charset="0"/>
                                </a:rPr>
                                <m:t>0</m:t>
                              </m:r>
                            </m:sub>
                          </m:sSub>
                          <m:r>
                            <a:rPr lang="en-US" altLang="zh-CN" sz="2000" i="1">
                              <a:solidFill>
                                <a:srgbClr val="000000"/>
                              </a:solidFill>
                              <a:latin typeface="Cambria Math" panose="02040503050406030204" pitchFamily="18" charset="0"/>
                              <a:cs typeface="Arial" panose="020B0604020202020204" pitchFamily="34" charset="0"/>
                            </a:rPr>
                            <m:t>−</m:t>
                          </m:r>
                          <m:f>
                            <m:fPr>
                              <m:ctrlPr>
                                <a:rPr lang="en-US" altLang="zh-CN" sz="2000" i="1">
                                  <a:solidFill>
                                    <a:srgbClr val="000000"/>
                                  </a:solidFill>
                                  <a:latin typeface="Cambria Math" panose="02040503050406030204" pitchFamily="18" charset="0"/>
                                  <a:cs typeface="Arial" panose="020B0604020202020204" pitchFamily="34" charset="0"/>
                                </a:rPr>
                              </m:ctrlPr>
                            </m:fPr>
                            <m:num>
                              <m:r>
                                <a:rPr lang="zh-CN" altLang="en-US" sz="2000" i="1">
                                  <a:solidFill>
                                    <a:srgbClr val="000000"/>
                                  </a:solidFill>
                                  <a:latin typeface="Cambria Math" panose="02040503050406030204" pitchFamily="18" charset="0"/>
                                  <a:cs typeface="Arial" panose="020B0604020202020204" pitchFamily="34" charset="0"/>
                                </a:rPr>
                                <m:t>𝜋</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3</m:t>
                                  </m:r>
                                </m:sup>
                              </m:sSubSup>
                            </m:num>
                            <m:den>
                              <m:r>
                                <a:rPr lang="en-US" altLang="zh-CN" sz="2000" i="1">
                                  <a:solidFill>
                                    <a:srgbClr val="000000"/>
                                  </a:solidFill>
                                  <a:latin typeface="Cambria Math" panose="02040503050406030204" pitchFamily="18" charset="0"/>
                                  <a:cs typeface="Arial" panose="020B0604020202020204" pitchFamily="34" charset="0"/>
                                </a:rPr>
                                <m:t>3</m:t>
                              </m:r>
                            </m:den>
                          </m:f>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m:t>
                          </m:r>
                        </m:num>
                        <m:den>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2</m:t>
                              </m:r>
                            </m:sup>
                          </m:sSubSup>
                        </m:den>
                      </m:f>
                      <m:r>
                        <a:rPr lang="en-US" altLang="zh-CN" sz="2000" dirty="0" smtClean="0">
                          <a:solidFill>
                            <a:srgbClr val="000000"/>
                          </a:solidFill>
                          <a:latin typeface="Cambria Math" panose="02040503050406030204" pitchFamily="18" charset="0"/>
                        </a:rPr>
                        <m:t>∙</m:t>
                      </m:r>
                      <m:f>
                        <m:fPr>
                          <m:ctrlPr>
                            <a:rPr lang="en-US"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𝐿</m:t>
                          </m:r>
                          <m:r>
                            <a:rPr lang="zh-CN" altLang="en-US" sz="2000" i="1">
                              <a:solidFill>
                                <a:srgbClr val="000000"/>
                              </a:solidFill>
                              <a:latin typeface="Cambria Math" panose="02040503050406030204" pitchFamily="18" charset="0"/>
                            </a:rPr>
                            <m:t>𝜌</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𝑅</m:t>
                              </m:r>
                            </m:e>
                            <m:sub>
                              <m:r>
                                <a:rPr lang="en-US" altLang="zh-CN" sz="2000" i="1">
                                  <a:solidFill>
                                    <a:srgbClr val="000000"/>
                                  </a:solidFill>
                                  <a:latin typeface="Cambria Math" panose="02040503050406030204" pitchFamily="18" charset="0"/>
                                </a:rPr>
                                <m:t>𝑡h𝑒𝑟𝑚𝑎𝑙</m:t>
                              </m:r>
                            </m:sub>
                          </m:sSub>
                        </m:num>
                        <m:den>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𝑇</m:t>
                              </m:r>
                            </m:e>
                            <m:sub>
                              <m:r>
                                <a:rPr lang="en-US" altLang="zh-CN" sz="2000" i="1">
                                  <a:solidFill>
                                    <a:srgbClr val="000000"/>
                                  </a:solidFill>
                                  <a:latin typeface="Cambria Math" panose="02040503050406030204" pitchFamily="18" charset="0"/>
                                </a:rPr>
                                <m:t>h</m:t>
                              </m:r>
                            </m:sub>
                          </m:sSub>
                          <m:r>
                            <a:rPr lang="en-US" altLang="zh-CN"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𝑇</m:t>
                              </m:r>
                            </m:e>
                            <m:sub>
                              <m:r>
                                <a:rPr lang="en-US" altLang="zh-CN" sz="2000" i="1">
                                  <a:solidFill>
                                    <a:srgbClr val="000000"/>
                                  </a:solidFill>
                                  <a:latin typeface="Cambria Math" panose="02040503050406030204" pitchFamily="18" charset="0"/>
                                </a:rPr>
                                <m:t>𝑤</m:t>
                              </m:r>
                            </m:sub>
                          </m:sSub>
                        </m:den>
                      </m:f>
                    </m:oMath>
                  </m:oMathPara>
                </a14:m>
                <a:endParaRPr lang="zh-CN" altLang="en-US" sz="2000" dirty="0"/>
              </a:p>
            </p:txBody>
          </p:sp>
        </mc:Choice>
        <mc:Fallback xmlns="">
          <p:sp>
            <p:nvSpPr>
              <p:cNvPr id="3" name="内容占位符 2">
                <a:extLst>
                  <a:ext uri="{FF2B5EF4-FFF2-40B4-BE49-F238E27FC236}">
                    <a16:creationId xmlns:a16="http://schemas.microsoft.com/office/drawing/2014/main" id="{A80BB972-045A-48F7-8801-FCC8C355AC6E}"/>
                  </a:ext>
                </a:extLst>
              </p:cNvPr>
              <p:cNvSpPr>
                <a:spLocks noGrp="1" noRot="1" noChangeAspect="1" noMove="1" noResize="1" noEditPoints="1" noAdjustHandles="1" noChangeArrowheads="1" noChangeShapeType="1" noTextEdit="1"/>
              </p:cNvSpPr>
              <p:nvPr>
                <p:ph idx="1"/>
              </p:nvPr>
            </p:nvSpPr>
            <p:spPr>
              <a:xfrm>
                <a:off x="508000" y="965200"/>
                <a:ext cx="11176000" cy="5041900"/>
              </a:xfrm>
              <a:blipFill>
                <a:blip r:embed="rId2"/>
                <a:stretch>
                  <a:fillRect l="-54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385DF6F-BCE1-4598-83DD-D412785F16CB}"/>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5406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EDD76-BFAA-44F9-82D0-CF416C5ACFED}"/>
              </a:ext>
            </a:extLst>
          </p:cNvPr>
          <p:cNvSpPr>
            <a:spLocks noGrp="1"/>
          </p:cNvSpPr>
          <p:nvPr>
            <p:ph type="title"/>
          </p:nvPr>
        </p:nvSpPr>
        <p:spPr/>
        <p:txBody>
          <a:bodyPr/>
          <a:lstStyle/>
          <a:p>
            <a:r>
              <a:rPr lang="en-US" altLang="zh-CN" dirty="0"/>
              <a:t>Droplet evaporation in CCA 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E329B0-7CB0-4BCE-8239-E7B0378E8325}"/>
                  </a:ext>
                </a:extLst>
              </p:cNvPr>
              <p:cNvSpPr>
                <a:spLocks noGrp="1"/>
              </p:cNvSpPr>
              <p:nvPr>
                <p:ph idx="1"/>
              </p:nvPr>
            </p:nvSpPr>
            <p:spPr>
              <a:xfrm>
                <a:off x="762000" y="850900"/>
                <a:ext cx="10668000" cy="5359400"/>
              </a:xfrm>
            </p:spPr>
            <p:txBody>
              <a:bodyPr/>
              <a:lstStyle/>
              <a:p>
                <a:pPr marL="0" indent="0">
                  <a:buNone/>
                </a:pPr>
                <a:r>
                  <a:rPr kumimoji="0" lang="en-US" altLang="zh-CN" sz="2800" b="0" i="0" u="none" strike="noStrike" kern="0" cap="none" spc="0" normalizeH="0" baseline="0" noProof="0" dirty="0">
                    <a:ln>
                      <a:noFill/>
                    </a:ln>
                    <a:solidFill>
                      <a:srgbClr val="000000"/>
                    </a:solidFill>
                    <a:effectLst/>
                    <a:uLnTx/>
                    <a:uFillTx/>
                    <a:latin typeface="Times New Roman"/>
                    <a:ea typeface="+mn-ea"/>
                    <a:cs typeface="+mn-cs"/>
                  </a:rPr>
                  <a:t>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In CCA model, the droplet volume is small and we can use spherical cap assumption to calculate the droplet volume. </a:t>
                </a:r>
              </a:p>
              <a:p>
                <a:pPr marL="0" indent="0">
                  <a:spcBef>
                    <a:spcPts val="0"/>
                  </a:spcBef>
                  <a:buNone/>
                </a:pPr>
                <a:r>
                  <a:rPr lang="en-US" altLang="zh-CN" sz="2000" dirty="0">
                    <a:solidFill>
                      <a:srgbClr val="000000"/>
                    </a:solidFill>
                    <a:latin typeface="Times New Roman"/>
                  </a:rPr>
                  <a:t>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this time, droplet contact angle keeps constant and contact radius decreases with time. Thus the derivation of volume respect to time can be calculate as: </a:t>
                </a:r>
              </a:p>
              <a:p>
                <a:pPr marL="0" indent="0">
                  <a:spcBef>
                    <a:spcPts val="0"/>
                  </a:spcBef>
                  <a:buNone/>
                </a:pPr>
                <a:endParaRPr kumimoji="0" lang="zh-CN" altLang="en-US" sz="2000" b="0" i="0" u="none" strike="noStrike" kern="0" cap="none" spc="0" normalizeH="0" baseline="0" noProof="0" dirty="0">
                  <a:ln>
                    <a:noFill/>
                  </a:ln>
                  <a:solidFill>
                    <a:srgbClr val="000000"/>
                  </a:solidFill>
                  <a:effectLst/>
                  <a:uLnTx/>
                  <a:uFillTx/>
                  <a:latin typeface="Times New Roman"/>
                  <a:ea typeface="+mn-ea"/>
                  <a:cs typeface="+mn-cs"/>
                </a:endParaRPr>
              </a:p>
              <a:p>
                <a:pPr marL="0" indent="0">
                  <a:buNone/>
                </a:pPr>
                <a14:m>
                  <m:oMathPara xmlns:m="http://schemas.openxmlformats.org/officeDocument/2006/math">
                    <m:oMathParaPr>
                      <m:jc m:val="centerGroup"/>
                    </m:oMathParaPr>
                    <m:oMath xmlns:m="http://schemas.openxmlformats.org/officeDocument/2006/math">
                      <m:f>
                        <m:f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rPr>
                          </m:ctrlPr>
                        </m:fPr>
                        <m:num>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rPr>
                            <m:t>𝑑𝑉</m:t>
                          </m:r>
                        </m:num>
                        <m:den>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rPr>
                            <m:t>𝑑𝑡</m:t>
                          </m:r>
                        </m:den>
                      </m:f>
                      <m: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rPr>
                        <m:t>=</m:t>
                      </m:r>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cs typeface="Arial" panose="020B0604020202020204" pitchFamily="34" charset="0"/>
                        </a:rPr>
                        <m:t>𝜋</m:t>
                      </m:r>
                      <m:sSubSup>
                        <m:sSubSup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sSubSup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𝑟</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𝑐</m:t>
                          </m:r>
                        </m:sub>
                        <m:sup>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2</m:t>
                          </m:r>
                        </m:sup>
                      </m:sSubSup>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f>
                        <m:fPr>
                          <m:ctrlP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ctrlPr>
                        </m:fPr>
                        <m:num>
                          <m:sSup>
                            <m:sSup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ctrlPr>
                            </m:sSup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(1−</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𝑐𝑜𝑠</m:t>
                              </m:r>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𝜃</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e>
                            <m:sup>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2</m:t>
                              </m:r>
                            </m:sup>
                          </m:sSup>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(2+</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𝑐𝑜𝑠</m:t>
                          </m:r>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𝜃</m:t>
                          </m:r>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num>
                        <m:den>
                          <m:sSup>
                            <m:sSup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ctrlPr>
                            </m:sSup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𝑠𝑖𝑛</m:t>
                              </m:r>
                            </m:e>
                            <m:sup>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3</m:t>
                              </m:r>
                            </m:sup>
                          </m:sSup>
                          <m: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𝜃</m:t>
                          </m:r>
                        </m:den>
                      </m:f>
                      <m:r>
                        <a:rPr kumimoji="0" lang="zh-CN" altLang="en-US"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m:t>
                      </m:r>
                      <m:f>
                        <m:f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ctrlPr>
                        </m:fPr>
                        <m:num>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𝑑</m:t>
                          </m:r>
                          <m:sSubSup>
                            <m:sSubSupPr>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sSubSupPr>
                            <m:e>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𝑟</m:t>
                              </m:r>
                            </m:e>
                            <m:sub>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𝑐</m:t>
                              </m:r>
                            </m:sub>
                            <m:sup>
                              <m:r>
                                <a:rPr kumimoji="0" lang="en-US" altLang="zh-CN" sz="20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 </m:t>
                              </m:r>
                            </m:sup>
                          </m:sSubSup>
                        </m:num>
                        <m:den>
                          <m: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rPr>
                            <m:t>𝑑𝑡</m:t>
                          </m:r>
                        </m:den>
                      </m:f>
                      <m: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rPr>
                        <m:t>=</m:t>
                      </m:r>
                      <m:r>
                        <a:rPr lang="zh-CN" altLang="en-US" sz="2000" i="1">
                          <a:solidFill>
                            <a:srgbClr val="000000"/>
                          </a:solidFill>
                          <a:latin typeface="Cambria Math" panose="02040503050406030204" pitchFamily="18" charset="0"/>
                          <a:cs typeface="Arial" panose="020B0604020202020204" pitchFamily="34" charset="0"/>
                        </a:rPr>
                        <m:t>𝜋</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2</m:t>
                          </m:r>
                        </m:sup>
                      </m:sSubSup>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𝑑</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 </m:t>
                              </m:r>
                            </m:sup>
                          </m:sSubSup>
                        </m:num>
                        <m:den>
                          <m:r>
                            <a:rPr lang="en-US" altLang="zh-CN" sz="2000" i="1">
                              <a:solidFill>
                                <a:srgbClr val="000000"/>
                              </a:solidFill>
                              <a:latin typeface="Cambria Math" panose="02040503050406030204" pitchFamily="18" charset="0"/>
                            </a:rPr>
                            <m:t>𝑑𝑡</m:t>
                          </m:r>
                        </m:den>
                      </m:f>
                    </m:oMath>
                  </m:oMathPara>
                </a14:m>
                <a:endParaRPr lang="en-US" altLang="zh-CN" sz="2000" dirty="0">
                  <a:solidFill>
                    <a:srgbClr val="000000"/>
                  </a:solidFill>
                </a:endParaRPr>
              </a:p>
              <a:p>
                <a:pPr marL="0" indent="0">
                  <a:buNone/>
                </a:pPr>
                <a:r>
                  <a:rPr lang="en-US" altLang="zh-CN" sz="2000" dirty="0"/>
                  <a:t>Also,</a:t>
                </a:r>
                <a:r>
                  <a:rPr lang="zh-CN" altLang="en-US" sz="2000" dirty="0"/>
                  <a:t> </a:t>
                </a:r>
                <a:r>
                  <a:rPr lang="en-US" altLang="zh-CN" sz="2000" dirty="0"/>
                  <a:t>we</a:t>
                </a:r>
                <a:r>
                  <a:rPr lang="zh-CN" altLang="en-US" sz="2000" dirty="0"/>
                  <a:t> </a:t>
                </a:r>
                <a:r>
                  <a:rPr lang="en-US" altLang="zh-CN" sz="2000" dirty="0"/>
                  <a:t>know:</a:t>
                </a:r>
              </a:p>
              <a:p>
                <a:pPr marL="0" indent="0">
                  <a:buNone/>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𝑑𝑉</m:t>
                          </m:r>
                        </m:num>
                        <m:den>
                          <m:r>
                            <a:rPr lang="en-US" altLang="zh-CN" sz="2000" b="0" i="1" smtClean="0">
                              <a:latin typeface="Cambria Math" panose="02040503050406030204" pitchFamily="18" charset="0"/>
                            </a:rPr>
                            <m:t>𝑑𝑡</m:t>
                          </m:r>
                        </m:den>
                      </m:f>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h𝑜𝑡</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𝑝𝑙𝑎𝑡𝑒</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𝑤𝑎𝑡𝑒𝑟</m:t>
                              </m:r>
                            </m:sub>
                          </m:sSub>
                        </m:num>
                        <m:den>
                          <m:r>
                            <a:rPr lang="en-US" altLang="zh-CN" sz="2000" b="0" i="1" smtClean="0">
                              <a:latin typeface="Cambria Math" panose="02040503050406030204" pitchFamily="18" charset="0"/>
                            </a:rPr>
                            <m:t>𝐿</m:t>
                          </m:r>
                          <m:r>
                            <a:rPr lang="zh-CN" altLang="en-US" sz="2000" b="0" i="1" smtClean="0">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𝑡𝑜𝑡𝑎𝑙</m:t>
                              </m:r>
                            </m:sub>
                          </m:sSub>
                        </m:den>
                      </m:f>
                      <m:r>
                        <a:rPr lang="en-US" altLang="zh-CN" sz="2000" b="0" i="0" smtClean="0">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h</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m:t>
                              </m:r>
                            </m:sub>
                          </m:sSub>
                        </m:num>
                        <m:den>
                          <m:r>
                            <a:rPr lang="en-US" altLang="zh-CN" sz="2000" i="1">
                              <a:latin typeface="Cambria Math" panose="02040503050406030204" pitchFamily="18" charset="0"/>
                            </a:rPr>
                            <m:t>𝐿</m:t>
                          </m:r>
                          <m:r>
                            <a:rPr lang="zh-CN" altLang="en-US" sz="2000" i="1">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𝑡h𝑒𝑟𝑚𝑎𝑙</m:t>
                              </m:r>
                            </m:sub>
                          </m:sSub>
                        </m:den>
                      </m:f>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𝑟</m:t>
                          </m:r>
                        </m:e>
                        <m:sub>
                          <m:r>
                            <a:rPr lang="en-US" altLang="zh-CN" sz="2000" i="1">
                              <a:latin typeface="Cambria Math" panose="02040503050406030204" pitchFamily="18" charset="0"/>
                              <a:ea typeface="Cambria Math" panose="02040503050406030204" pitchFamily="18" charset="0"/>
                            </a:rPr>
                            <m:t>𝑐</m:t>
                          </m:r>
                        </m:sub>
                        <m:sup>
                          <m:r>
                            <a:rPr lang="en-US" altLang="zh-CN" sz="2000" i="1">
                              <a:latin typeface="Cambria Math" panose="02040503050406030204" pitchFamily="18" charset="0"/>
                              <a:ea typeface="Cambria Math" panose="02040503050406030204" pitchFamily="18" charset="0"/>
                            </a:rPr>
                            <m:t>2</m:t>
                          </m:r>
                        </m:sup>
                      </m:sSubSup>
                    </m:oMath>
                  </m:oMathPara>
                </a14:m>
                <a:endParaRPr lang="en-US" altLang="zh-CN" sz="2000" dirty="0"/>
              </a:p>
              <a:p>
                <a:pPr marL="0" indent="0">
                  <a:buNone/>
                </a:pPr>
                <a:r>
                  <a:rPr lang="en-US" altLang="zh-CN" sz="2000" dirty="0"/>
                  <a:t>Combine these two expressions, we get:</a:t>
                </a:r>
              </a:p>
              <a:p>
                <a:pPr marL="0" indent="0">
                  <a:buNone/>
                </a:pPr>
                <a:endParaRPr lang="en-US" altLang="zh-CN" sz="2000" dirty="0"/>
              </a:p>
              <a:p>
                <a:pPr marL="0" indent="0">
                  <a:buNone/>
                </a:pPr>
                <a14:m>
                  <m:oMathPara xmlns:m="http://schemas.openxmlformats.org/officeDocument/2006/math">
                    <m:oMathParaPr>
                      <m:jc m:val="centerGroup"/>
                    </m:oMathParaPr>
                    <m:oMath xmlns:m="http://schemas.openxmlformats.org/officeDocument/2006/math">
                      <m:f>
                        <m:fPr>
                          <m:ctrlPr>
                            <a:rPr lang="en-US" altLang="zh-CN" sz="2000" i="1" smtClean="0">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𝑑</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 </m:t>
                              </m:r>
                            </m:sup>
                          </m:sSubSup>
                        </m:num>
                        <m:den>
                          <m:r>
                            <a:rPr lang="en-US" altLang="zh-CN" sz="2000" i="1">
                              <a:solidFill>
                                <a:srgbClr val="000000"/>
                              </a:solidFill>
                              <a:latin typeface="Cambria Math" panose="02040503050406030204" pitchFamily="18" charset="0"/>
                            </a:rPr>
                            <m:t>𝑑𝑡</m:t>
                          </m:r>
                        </m:den>
                      </m:f>
                      <m:r>
                        <a:rPr lang="en-US" altLang="zh-CN" sz="2000" i="1">
                          <a:solidFill>
                            <a:srgbClr val="000000"/>
                          </a:solidFill>
                          <a:latin typeface="Cambria Math" panose="02040503050406030204" pitchFamily="18" charset="0"/>
                        </a:rPr>
                        <m:t>=</m:t>
                      </m:r>
                      <m:r>
                        <a:rPr lang="en-US" altLang="zh-CN" sz="2000">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h</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m:t>
                              </m:r>
                            </m:sub>
                          </m:sSub>
                        </m:num>
                        <m:den>
                          <m:r>
                            <a:rPr lang="en-US" altLang="zh-CN" sz="2000" i="1">
                              <a:latin typeface="Cambria Math" panose="02040503050406030204" pitchFamily="18" charset="0"/>
                            </a:rPr>
                            <m:t>𝐿</m:t>
                          </m:r>
                          <m:r>
                            <a:rPr lang="zh-CN" altLang="en-US" sz="2000" i="1">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𝑡h𝑒𝑟𝑚𝑎𝑙</m:t>
                              </m:r>
                            </m:sub>
                          </m:sSub>
                          <m:r>
                            <a:rPr lang="zh-CN" altLang="en-US" sz="2000" i="1">
                              <a:solidFill>
                                <a:srgbClr val="000000"/>
                              </a:solidFill>
                              <a:latin typeface="Cambria Math" panose="02040503050406030204" pitchFamily="18" charset="0"/>
                              <a:cs typeface="Arial" panose="020B0604020202020204" pitchFamily="34" charset="0"/>
                            </a:rPr>
                            <m:t>𝜋</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den>
                      </m:f>
                    </m:oMath>
                  </m:oMathPara>
                </a14:m>
                <a:endParaRPr lang="en-US" altLang="zh-CN" sz="2000" dirty="0"/>
              </a:p>
              <a:p>
                <a:pPr marL="0" indent="0">
                  <a:buNone/>
                </a:pPr>
                <a:r>
                  <a:rPr lang="en-US" altLang="zh-CN" sz="2000" dirty="0"/>
                  <a:t>Expression for contact radius in CCA model is</a:t>
                </a:r>
                <a:r>
                  <a:rPr lang="zh-CN" altLang="en-US" sz="2000" dirty="0"/>
                  <a:t>：</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b="0" i="1" smtClean="0">
                          <a:solidFill>
                            <a:srgbClr val="000000"/>
                          </a:solidFill>
                          <a:latin typeface="Cambria Math" panose="02040503050406030204" pitchFamily="18" charset="0"/>
                          <a:ea typeface="Cambria Math" panose="02040503050406030204" pitchFamily="18" charset="0"/>
                        </a:rPr>
                        <m:t>𝑟</m:t>
                      </m:r>
                      <m:r>
                        <a:rPr lang="en-US" altLang="zh-CN" sz="2000" b="0" i="1" smtClean="0">
                          <a:solidFill>
                            <a:srgbClr val="000000"/>
                          </a:solidFill>
                          <a:latin typeface="Cambria Math" panose="02040503050406030204" pitchFamily="18" charset="0"/>
                          <a:ea typeface="Cambria Math" panose="02040503050406030204" pitchFamily="18" charset="0"/>
                        </a:rPr>
                        <m:t>=</m:t>
                      </m:r>
                      <m:sSubSup>
                        <m:sSubSupPr>
                          <m:ctrlPr>
                            <a:rPr lang="en-US" altLang="zh-CN" sz="2000" i="1" smtClean="0">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 </m:t>
                          </m:r>
                        </m:sup>
                      </m:sSubSup>
                      <m:r>
                        <a:rPr lang="en-US" altLang="zh-CN" sz="2000" b="0" i="1" smtClean="0">
                          <a:solidFill>
                            <a:srgbClr val="000000"/>
                          </a:solidFill>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h</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m:t>
                              </m:r>
                            </m:sub>
                          </m:sSub>
                        </m:num>
                        <m:den>
                          <m:r>
                            <a:rPr lang="en-US" altLang="zh-CN" sz="2000" i="1">
                              <a:latin typeface="Cambria Math" panose="02040503050406030204" pitchFamily="18" charset="0"/>
                            </a:rPr>
                            <m:t>𝐿</m:t>
                          </m:r>
                          <m:r>
                            <a:rPr lang="zh-CN" altLang="en-US" sz="2000" i="1">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𝑡h𝑒𝑟𝑚𝑎𝑙</m:t>
                              </m:r>
                            </m:sub>
                          </m:sSub>
                          <m:r>
                            <a:rPr lang="zh-CN" altLang="en-US" sz="2000" i="1">
                              <a:solidFill>
                                <a:srgbClr val="000000"/>
                              </a:solidFill>
                              <a:latin typeface="Cambria Math" panose="02040503050406030204" pitchFamily="18" charset="0"/>
                              <a:cs typeface="Arial" panose="020B0604020202020204" pitchFamily="34" charset="0"/>
                            </a:rPr>
                            <m:t>𝜋</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den>
                      </m:f>
                      <m:r>
                        <a:rPr lang="en-US" altLang="zh-CN"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𝑡</m:t>
                      </m:r>
                    </m:oMath>
                  </m:oMathPara>
                </a14:m>
                <a:endParaRPr lang="en-US" altLang="zh-CN" sz="2000" dirty="0"/>
              </a:p>
            </p:txBody>
          </p:sp>
        </mc:Choice>
        <mc:Fallback xmlns="">
          <p:sp>
            <p:nvSpPr>
              <p:cNvPr id="3" name="内容占位符 2">
                <a:extLst>
                  <a:ext uri="{FF2B5EF4-FFF2-40B4-BE49-F238E27FC236}">
                    <a16:creationId xmlns:a16="http://schemas.microsoft.com/office/drawing/2014/main" id="{60E329B0-7CB0-4BCE-8239-E7B0378E8325}"/>
                  </a:ext>
                </a:extLst>
              </p:cNvPr>
              <p:cNvSpPr>
                <a:spLocks noGrp="1" noRot="1" noChangeAspect="1" noMove="1" noResize="1" noEditPoints="1" noAdjustHandles="1" noChangeArrowheads="1" noChangeShapeType="1" noTextEdit="1"/>
              </p:cNvSpPr>
              <p:nvPr>
                <p:ph idx="1"/>
              </p:nvPr>
            </p:nvSpPr>
            <p:spPr>
              <a:xfrm>
                <a:off x="762000" y="850900"/>
                <a:ext cx="10668000" cy="5359400"/>
              </a:xfrm>
              <a:blipFill>
                <a:blip r:embed="rId2"/>
                <a:stretch>
                  <a:fillRect l="-571" r="-11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D2CF378-0006-4042-B7B4-FFC012232D19}"/>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05248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CC45A-6392-42BF-BF83-E7B5AD738209}"/>
              </a:ext>
            </a:extLst>
          </p:cNvPr>
          <p:cNvSpPr>
            <a:spLocks noGrp="1"/>
          </p:cNvSpPr>
          <p:nvPr>
            <p:ph type="title"/>
          </p:nvPr>
        </p:nvSpPr>
        <p:spPr/>
        <p:txBody>
          <a:bodyPr/>
          <a:lstStyle/>
          <a:p>
            <a:r>
              <a:rPr lang="en-US" altLang="zh-CN" dirty="0"/>
              <a:t>Expression for contact radius in the whole evaporation process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FDA5D96-36A1-48D0-86E6-FE0B2B43ADDB}"/>
                  </a:ext>
                </a:extLst>
              </p:cNvPr>
              <p:cNvSpPr>
                <a:spLocks noGrp="1"/>
              </p:cNvSpPr>
              <p:nvPr>
                <p:ph idx="1"/>
              </p:nvPr>
            </p:nvSpPr>
            <p:spPr>
              <a:xfrm>
                <a:off x="762000" y="965200"/>
                <a:ext cx="10668000" cy="4978400"/>
              </a:xfrm>
            </p:spPr>
            <p:txBody>
              <a:bodyPr/>
              <a:lstStyle/>
              <a:p>
                <a:pPr marL="0" marR="0" lvl="0" indent="0" algn="l" defTabSz="914400" rtl="0" eaLnBrk="1" fontAlgn="base" latinLnBrk="0" hangingPunct="1">
                  <a:lnSpc>
                    <a:spcPct val="85000"/>
                  </a:lnSpc>
                  <a:spcBef>
                    <a:spcPct val="50000"/>
                  </a:spcBef>
                  <a:spcAft>
                    <a:spcPct val="0"/>
                  </a:spcAft>
                  <a:buClr>
                    <a:srgbClr val="A50021"/>
                  </a:buClr>
                  <a:buSzPct val="90000"/>
                  <a:buFont typeface="Wingdings 2" pitchFamily="18" charset="2"/>
                  <a:buNone/>
                  <a:tabLst/>
                  <a:defRPr/>
                </a:pP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   Now we get the expression for the contact radius in CCA model and CCR model. If we ignore the mixed model in the very end of the evaporation, the expression contact radius is: </a:t>
                </a:r>
                <a:endParaRPr kumimoji="0" lang="zh-CN" altLang="en-US" sz="2000" b="0" i="0" u="none" strike="noStrike" kern="0" cap="none" spc="0" normalizeH="0" baseline="0" noProof="0" dirty="0">
                  <a:ln>
                    <a:noFill/>
                  </a:ln>
                  <a:solidFill>
                    <a:srgbClr val="000000"/>
                  </a:solidFill>
                  <a:effectLst/>
                  <a:uLnTx/>
                  <a:uFillTx/>
                  <a:latin typeface="Times New Roman"/>
                  <a:ea typeface="+mn-ea"/>
                  <a:cs typeface="+mn-cs"/>
                </a:endParaRPr>
              </a:p>
              <a:p>
                <a:pPr marL="0" indent="0">
                  <a:buNone/>
                </a:pPr>
                <a:r>
                  <a:rPr lang="en-US" altLang="zh-CN" sz="2000" dirty="0"/>
                  <a:t> </a:t>
                </a:r>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  </m:t>
                          </m:r>
                        </m:sub>
                      </m:sSub>
                      <m:r>
                        <a:rPr lang="en-US" altLang="zh-CN" sz="2000" b="0" i="1" smtClean="0">
                          <a:latin typeface="Cambria Math" panose="02040503050406030204" pitchFamily="18" charset="0"/>
                        </a:rPr>
                        <m:t>                0&lt;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&lt;∆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b="0" i="1" smtClean="0">
                              <a:latin typeface="Cambria Math" panose="02040503050406030204" pitchFamily="18" charset="0"/>
                            </a:rPr>
                            <m:t>1</m:t>
                          </m:r>
                        </m:sub>
                      </m:sSub>
                    </m:oMath>
                  </m:oMathPara>
                </a14:m>
                <a:endParaRPr lang="en-US" altLang="zh-CN" sz="2000" dirty="0"/>
              </a:p>
              <a:p>
                <a:pPr marL="0" indent="0">
                  <a:buNone/>
                </a:pPr>
                <a:r>
                  <a:rPr lang="en-US" altLang="zh-CN" sz="2000" b="0" dirty="0">
                    <a:solidFill>
                      <a:srgbClr val="000000"/>
                    </a:solidFill>
                    <a:ea typeface="Cambria Math" panose="02040503050406030204" pitchFamily="18" charset="0"/>
                  </a:rPr>
                  <a:t>                                              </a:t>
                </a:r>
                <a14:m>
                  <m:oMath xmlns:m="http://schemas.openxmlformats.org/officeDocument/2006/math">
                    <m:r>
                      <a:rPr lang="en-US" altLang="zh-CN" sz="2000" b="0" i="1" smtClean="0">
                        <a:solidFill>
                          <a:srgbClr val="000000"/>
                        </a:solidFill>
                        <a:latin typeface="Cambria Math" panose="02040503050406030204" pitchFamily="18" charset="0"/>
                        <a:ea typeface="Cambria Math" panose="02040503050406030204" pitchFamily="18" charset="0"/>
                      </a:rPr>
                      <m:t>𝑟</m:t>
                    </m:r>
                    <m:r>
                      <a:rPr lang="en-US" altLang="zh-CN" sz="2000" b="0" i="1" smtClean="0">
                        <a:solidFill>
                          <a:srgbClr val="000000"/>
                        </a:solidFill>
                        <a:latin typeface="Cambria Math" panose="02040503050406030204" pitchFamily="18" charset="0"/>
                        <a:ea typeface="Cambria Math" panose="02040503050406030204" pitchFamily="18" charset="0"/>
                      </a:rPr>
                      <m:t>=</m:t>
                    </m:r>
                    <m:sSubSup>
                      <m:sSubSupPr>
                        <m:ctrlPr>
                          <a:rPr lang="en-US" altLang="zh-CN" sz="2000" i="1" smtClean="0">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 </m:t>
                        </m:r>
                      </m:sup>
                    </m:sSubSup>
                    <m:r>
                      <a:rPr lang="en-US" altLang="zh-CN" sz="2000" b="0" i="1" smtClean="0">
                        <a:solidFill>
                          <a:srgbClr val="000000"/>
                        </a:solidFill>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h</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m:t>
                            </m:r>
                          </m:sub>
                        </m:sSub>
                      </m:num>
                      <m:den>
                        <m:r>
                          <a:rPr lang="en-US" altLang="zh-CN" sz="2000" i="1">
                            <a:latin typeface="Cambria Math" panose="02040503050406030204" pitchFamily="18" charset="0"/>
                          </a:rPr>
                          <m:t>𝐿</m:t>
                        </m:r>
                        <m:r>
                          <a:rPr lang="zh-CN" altLang="en-US" sz="2000" i="1">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𝑡h𝑒𝑟𝑚𝑎𝑙</m:t>
                            </m:r>
                          </m:sub>
                        </m:sSub>
                        <m:r>
                          <a:rPr lang="zh-CN" altLang="en-US" sz="2000" i="1">
                            <a:solidFill>
                              <a:srgbClr val="000000"/>
                            </a:solidFill>
                            <a:latin typeface="Cambria Math" panose="02040503050406030204" pitchFamily="18" charset="0"/>
                            <a:cs typeface="Arial" panose="020B0604020202020204" pitchFamily="34" charset="0"/>
                          </a:rPr>
                          <m:t>𝜋</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d>
                          <m:dPr>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dPr>
                          <m:e>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e>
                        </m:d>
                      </m:den>
                    </m:f>
                    <m:r>
                      <a:rPr lang="en-US" altLang="zh-CN"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𝑡</m:t>
                    </m:r>
                    <m:r>
                      <a:rPr lang="en-US" altLang="zh-CN"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         </m:t>
                    </m:r>
                    <m:r>
                      <a:rPr lang="en-US" altLang="zh-CN" sz="2000" i="1">
                        <a:latin typeface="Cambria Math" panose="02040503050406030204" pitchFamily="18" charset="0"/>
                      </a:rPr>
                      <m:t>𝑡</m:t>
                    </m:r>
                    <m:r>
                      <a:rPr lang="en-US" altLang="zh-CN" sz="2000" b="0" i="1" smtClean="0">
                        <a:latin typeface="Cambria Math" panose="02040503050406030204" pitchFamily="18" charset="0"/>
                      </a:rPr>
                      <m:t>&gt;</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1</m:t>
                        </m:r>
                      </m:sub>
                    </m:sSub>
                  </m:oMath>
                </a14:m>
                <a:endParaRPr lang="en-US" altLang="zh-CN" sz="2000" dirty="0"/>
              </a:p>
              <a:p>
                <a:pPr marL="0" indent="0">
                  <a:buNone/>
                </a:pPr>
                <a:r>
                  <a:rPr lang="en-US" altLang="zh-CN" sz="2000" dirty="0"/>
                  <a:t>where</a:t>
                </a:r>
              </a:p>
              <a:p>
                <a:pPr marL="0" indent="0">
                  <a:buNone/>
                </a:pPr>
                <a14:m>
                  <m:oMathPara xmlns:m="http://schemas.openxmlformats.org/officeDocument/2006/math">
                    <m:oMathParaPr>
                      <m:jc m:val="center"/>
                    </m:oMathParaPr>
                    <m:oMath xmlns:m="http://schemas.openxmlformats.org/officeDocument/2006/math">
                      <m:r>
                        <a:rPr lang="zh-CN" altLang="en-US"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f>
                        <m:fPr>
                          <m:ctrlPr>
                            <a:rPr lang="en-US" altLang="zh-CN" sz="2000" i="1">
                              <a:solidFill>
                                <a:srgbClr val="000000"/>
                              </a:solidFill>
                              <a:latin typeface="Cambria Math" panose="02040503050406030204" pitchFamily="18" charset="0"/>
                              <a:ea typeface="Cambria Math" panose="02040503050406030204" pitchFamily="18" charset="0"/>
                            </a:rPr>
                          </m:ctrlPr>
                        </m:fPr>
                        <m:num>
                          <m:sSub>
                            <m:sSubPr>
                              <m:ctrlPr>
                                <a:rPr lang="en-US" altLang="zh-CN" sz="2000" i="1">
                                  <a:solidFill>
                                    <a:srgbClr val="000000"/>
                                  </a:solidFill>
                                  <a:latin typeface="Cambria Math" panose="02040503050406030204" pitchFamily="18" charset="0"/>
                                  <a:cs typeface="Arial" panose="020B0604020202020204" pitchFamily="34" charset="0"/>
                                </a:rPr>
                              </m:ctrlPr>
                            </m:sSubPr>
                            <m:e>
                              <m:r>
                                <a:rPr lang="en-US" altLang="zh-CN" sz="2000" i="1">
                                  <a:solidFill>
                                    <a:srgbClr val="000000"/>
                                  </a:solidFill>
                                  <a:latin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𝑉</m:t>
                              </m:r>
                            </m:e>
                            <m:sub>
                              <m:r>
                                <a:rPr lang="en-US" altLang="zh-CN" sz="2000" i="1">
                                  <a:solidFill>
                                    <a:srgbClr val="000000"/>
                                  </a:solidFill>
                                  <a:latin typeface="Cambria Math" panose="02040503050406030204" pitchFamily="18" charset="0"/>
                                  <a:cs typeface="Arial" panose="020B0604020202020204" pitchFamily="34" charset="0"/>
                                </a:rPr>
                                <m:t>0</m:t>
                              </m:r>
                            </m:sub>
                          </m:sSub>
                          <m:r>
                            <a:rPr lang="en-US" altLang="zh-CN" sz="2000" i="1">
                              <a:solidFill>
                                <a:srgbClr val="000000"/>
                              </a:solidFill>
                              <a:latin typeface="Cambria Math" panose="02040503050406030204" pitchFamily="18" charset="0"/>
                              <a:cs typeface="Arial" panose="020B0604020202020204" pitchFamily="34" charset="0"/>
                            </a:rPr>
                            <m:t>−</m:t>
                          </m:r>
                          <m:f>
                            <m:fPr>
                              <m:ctrlPr>
                                <a:rPr lang="en-US" altLang="zh-CN" sz="2000" i="1">
                                  <a:solidFill>
                                    <a:srgbClr val="000000"/>
                                  </a:solidFill>
                                  <a:latin typeface="Cambria Math" panose="02040503050406030204" pitchFamily="18" charset="0"/>
                                  <a:cs typeface="Arial" panose="020B0604020202020204" pitchFamily="34" charset="0"/>
                                </a:rPr>
                              </m:ctrlPr>
                            </m:fPr>
                            <m:num>
                              <m:r>
                                <a:rPr lang="zh-CN" altLang="en-US" sz="2000" i="1">
                                  <a:solidFill>
                                    <a:srgbClr val="000000"/>
                                  </a:solidFill>
                                  <a:latin typeface="Cambria Math" panose="02040503050406030204" pitchFamily="18" charset="0"/>
                                  <a:cs typeface="Arial" panose="020B0604020202020204" pitchFamily="34" charset="0"/>
                                </a:rPr>
                                <m:t>𝜋</m:t>
                              </m:r>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3</m:t>
                                  </m:r>
                                </m:sup>
                              </m:sSubSup>
                            </m:num>
                            <m:den>
                              <m:r>
                                <a:rPr lang="en-US" altLang="zh-CN" sz="2000" i="1">
                                  <a:solidFill>
                                    <a:srgbClr val="000000"/>
                                  </a:solidFill>
                                  <a:latin typeface="Cambria Math" panose="02040503050406030204" pitchFamily="18" charset="0"/>
                                  <a:cs typeface="Arial" panose="020B0604020202020204" pitchFamily="34" charset="0"/>
                                </a:rPr>
                                <m:t>3</m:t>
                              </m:r>
                            </m:den>
                          </m:f>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i="1">
                              <a:solidFill>
                                <a:srgbClr val="000000"/>
                              </a:solidFill>
                              <a:latin typeface="Cambria Math" panose="02040503050406030204" pitchFamily="18" charset="0"/>
                              <a:cs typeface="Arial" panose="020B0604020202020204" pitchFamily="34" charset="0"/>
                            </a:rPr>
                            <m:t>)</m:t>
                          </m:r>
                        </m:num>
                        <m:den>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2</m:t>
                              </m:r>
                            </m:sup>
                          </m:sSubSup>
                        </m:den>
                      </m:f>
                      <m:r>
                        <a:rPr lang="en-US" altLang="zh-CN" sz="2000" dirty="0">
                          <a:solidFill>
                            <a:srgbClr val="000000"/>
                          </a:solidFill>
                          <a:latin typeface="Cambria Math" panose="02040503050406030204" pitchFamily="18" charset="0"/>
                        </a:rPr>
                        <m:t>∙</m:t>
                      </m:r>
                      <m:f>
                        <m:fPr>
                          <m:ctrlPr>
                            <a:rPr lang="en-US"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𝐿</m:t>
                          </m:r>
                          <m:r>
                            <a:rPr lang="zh-CN" altLang="en-US" sz="2000" i="1">
                              <a:solidFill>
                                <a:srgbClr val="000000"/>
                              </a:solidFill>
                              <a:latin typeface="Cambria Math" panose="02040503050406030204" pitchFamily="18" charset="0"/>
                            </a:rPr>
                            <m:t>𝜌</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𝑅</m:t>
                              </m:r>
                            </m:e>
                            <m:sub>
                              <m:r>
                                <a:rPr lang="en-US" altLang="zh-CN" sz="2000" i="1">
                                  <a:solidFill>
                                    <a:srgbClr val="000000"/>
                                  </a:solidFill>
                                  <a:latin typeface="Cambria Math" panose="02040503050406030204" pitchFamily="18" charset="0"/>
                                </a:rPr>
                                <m:t>𝑡h𝑒𝑟𝑚𝑎𝑙</m:t>
                              </m:r>
                            </m:sub>
                          </m:sSub>
                        </m:num>
                        <m:den>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𝑇</m:t>
                              </m:r>
                            </m:e>
                            <m:sub>
                              <m:r>
                                <a:rPr lang="en-US" altLang="zh-CN" sz="2000" i="1">
                                  <a:solidFill>
                                    <a:srgbClr val="000000"/>
                                  </a:solidFill>
                                  <a:latin typeface="Cambria Math" panose="02040503050406030204" pitchFamily="18" charset="0"/>
                                </a:rPr>
                                <m:t>h</m:t>
                              </m:r>
                            </m:sub>
                          </m:sSub>
                          <m:r>
                            <a:rPr lang="en-US" altLang="zh-CN"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𝑇</m:t>
                              </m:r>
                            </m:e>
                            <m:sub>
                              <m:r>
                                <a:rPr lang="en-US" altLang="zh-CN" sz="2000" i="1">
                                  <a:solidFill>
                                    <a:srgbClr val="000000"/>
                                  </a:solidFill>
                                  <a:latin typeface="Cambria Math" panose="02040503050406030204" pitchFamily="18" charset="0"/>
                                </a:rPr>
                                <m:t>𝑤</m:t>
                              </m:r>
                            </m:sub>
                          </m:sSub>
                        </m:den>
                      </m:f>
                    </m:oMath>
                  </m:oMathPara>
                </a14:m>
                <a:endParaRPr lang="en-US" altLang="zh-CN" sz="2000" dirty="0"/>
              </a:p>
              <a:p>
                <a:pPr marL="0" indent="0">
                  <a:buNone/>
                </a:pPr>
                <a:r>
                  <a:rPr lang="en-US" altLang="zh-CN" sz="2000" dirty="0"/>
                  <a:t>Time for CCA model can be assumed as:</a:t>
                </a:r>
              </a:p>
              <a:p>
                <a:pPr marL="0" indent="0">
                  <a:buNone/>
                </a:pP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Sup>
                            <m:sSubSupPr>
                              <m:ctrlPr>
                                <a:rPr lang="en-US" altLang="zh-CN" sz="2000" i="1">
                                  <a:solidFill>
                                    <a:srgbClr val="000000"/>
                                  </a:solidFill>
                                  <a:latin typeface="Cambria Math" panose="02040503050406030204" pitchFamily="18" charset="0"/>
                                  <a:ea typeface="Cambria Math" panose="02040503050406030204" pitchFamily="18" charset="0"/>
                                </a:rPr>
                              </m:ctrlPr>
                            </m:sSubSupPr>
                            <m:e>
                              <m:r>
                                <a:rPr lang="en-US" altLang="zh-CN" sz="2000" i="1">
                                  <a:solidFill>
                                    <a:srgbClr val="000000"/>
                                  </a:solidFill>
                                  <a:latin typeface="Cambria Math" panose="02040503050406030204" pitchFamily="18" charset="0"/>
                                  <a:ea typeface="Cambria Math" panose="02040503050406030204" pitchFamily="18" charset="0"/>
                                </a:rPr>
                                <m:t>𝑟</m:t>
                              </m:r>
                            </m:e>
                            <m:sub>
                              <m:r>
                                <a:rPr lang="en-US" altLang="zh-CN" sz="2000" i="1">
                                  <a:solidFill>
                                    <a:srgbClr val="000000"/>
                                  </a:solidFill>
                                  <a:latin typeface="Cambria Math" panose="02040503050406030204" pitchFamily="18" charset="0"/>
                                  <a:ea typeface="Cambria Math" panose="02040503050406030204" pitchFamily="18" charset="0"/>
                                </a:rPr>
                                <m:t>𝑐</m:t>
                              </m:r>
                            </m:sub>
                            <m:sup>
                              <m:r>
                                <a:rPr lang="en-US" altLang="zh-CN" sz="2000" i="1">
                                  <a:solidFill>
                                    <a:srgbClr val="000000"/>
                                  </a:solidFill>
                                  <a:latin typeface="Cambria Math" panose="02040503050406030204" pitchFamily="18" charset="0"/>
                                  <a:ea typeface="Cambria Math" panose="02040503050406030204" pitchFamily="18" charset="0"/>
                                </a:rPr>
                                <m:t> </m:t>
                              </m:r>
                            </m:sup>
                          </m:sSubSup>
                          <m:r>
                            <a:rPr lang="en-US" altLang="zh-CN" sz="2000" i="1">
                              <a:latin typeface="Cambria Math" panose="02040503050406030204" pitchFamily="18" charset="0"/>
                            </a:rPr>
                            <m:t>𝐿</m:t>
                          </m:r>
                          <m:r>
                            <a:rPr lang="zh-CN" altLang="en-US" sz="2000" i="1">
                              <a:latin typeface="Cambria Math" panose="02040503050406030204" pitchFamily="18" charset="0"/>
                            </a:rPr>
                            <m:t>𝜌</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𝑡h𝑒𝑟𝑚𝑎𝑙</m:t>
                              </m:r>
                            </m:sub>
                          </m:sSub>
                          <m:r>
                            <a:rPr lang="zh-CN" altLang="en-US" sz="2000" i="1">
                              <a:solidFill>
                                <a:srgbClr val="000000"/>
                              </a:solidFill>
                              <a:latin typeface="Cambria Math" panose="02040503050406030204" pitchFamily="18" charset="0"/>
                              <a:cs typeface="Arial" panose="020B0604020202020204" pitchFamily="34" charset="0"/>
                            </a:rPr>
                            <m:t>𝜋</m:t>
                          </m:r>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𝑓</m:t>
                          </m:r>
                          <m:d>
                            <m:dPr>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dPr>
                            <m:e>
                              <m:r>
                                <a:rPr lang="zh-CN"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𝜃</m:t>
                              </m:r>
                            </m:e>
                          </m:d>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h</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m:t>
                              </m:r>
                            </m:sub>
                          </m:sSub>
                        </m:den>
                      </m:f>
                    </m:oMath>
                  </m:oMathPara>
                </a14:m>
                <a:endParaRPr lang="en-US" altLang="zh-CN" sz="2000" dirty="0"/>
              </a:p>
              <a:p>
                <a:pPr marL="0" indent="0">
                  <a:buNone/>
                </a:pPr>
                <a:endParaRPr lang="zh-CN" altLang="en-US" sz="2400" dirty="0"/>
              </a:p>
            </p:txBody>
          </p:sp>
        </mc:Choice>
        <mc:Fallback xmlns="">
          <p:sp>
            <p:nvSpPr>
              <p:cNvPr id="3" name="内容占位符 2">
                <a:extLst>
                  <a:ext uri="{FF2B5EF4-FFF2-40B4-BE49-F238E27FC236}">
                    <a16:creationId xmlns:a16="http://schemas.microsoft.com/office/drawing/2014/main" id="{2FDA5D96-36A1-48D0-86E6-FE0B2B43ADDB}"/>
                  </a:ext>
                </a:extLst>
              </p:cNvPr>
              <p:cNvSpPr>
                <a:spLocks noGrp="1" noRot="1" noChangeAspect="1" noMove="1" noResize="1" noEditPoints="1" noAdjustHandles="1" noChangeArrowheads="1" noChangeShapeType="1" noTextEdit="1"/>
              </p:cNvSpPr>
              <p:nvPr>
                <p:ph idx="1"/>
              </p:nvPr>
            </p:nvSpPr>
            <p:spPr>
              <a:xfrm>
                <a:off x="762000" y="965200"/>
                <a:ext cx="10668000" cy="4978400"/>
              </a:xfrm>
              <a:blipFill>
                <a:blip r:embed="rId2"/>
                <a:stretch>
                  <a:fillRect l="-571" t="-146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1B4B279-50E8-40D2-AD8B-270B90FFF460}"/>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63781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12407-3FDE-478C-90A9-88FD6F1F707D}"/>
              </a:ext>
            </a:extLst>
          </p:cNvPr>
          <p:cNvSpPr>
            <a:spLocks noGrp="1"/>
          </p:cNvSpPr>
          <p:nvPr>
            <p:ph type="title"/>
          </p:nvPr>
        </p:nvSpPr>
        <p:spPr/>
        <p:txBody>
          <a:bodyPr/>
          <a:lstStyle/>
          <a:p>
            <a:r>
              <a:rPr lang="en-US" altLang="zh-CN" dirty="0"/>
              <a:t>Predicted contact radius</a:t>
            </a:r>
            <a:endParaRPr lang="zh-CN" altLang="en-US" dirty="0"/>
          </a:p>
        </p:txBody>
      </p:sp>
      <p:sp>
        <p:nvSpPr>
          <p:cNvPr id="4" name="灯片编号占位符 3">
            <a:extLst>
              <a:ext uri="{FF2B5EF4-FFF2-40B4-BE49-F238E27FC236}">
                <a16:creationId xmlns:a16="http://schemas.microsoft.com/office/drawing/2014/main" id="{6804268B-6FC2-402F-B4E1-801DFFE7BC92}"/>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graphicFrame>
        <p:nvGraphicFramePr>
          <p:cNvPr id="6" name="对象 5">
            <a:extLst>
              <a:ext uri="{FF2B5EF4-FFF2-40B4-BE49-F238E27FC236}">
                <a16:creationId xmlns:a16="http://schemas.microsoft.com/office/drawing/2014/main" id="{1D26C213-E903-40DF-B665-4546BAFF24CE}"/>
              </a:ext>
            </a:extLst>
          </p:cNvPr>
          <p:cNvGraphicFramePr>
            <a:graphicFrameLocks noChangeAspect="1"/>
          </p:cNvGraphicFramePr>
          <p:nvPr>
            <p:extLst>
              <p:ext uri="{D42A27DB-BD31-4B8C-83A1-F6EECF244321}">
                <p14:modId xmlns:p14="http://schemas.microsoft.com/office/powerpoint/2010/main" val="725990443"/>
              </p:ext>
            </p:extLst>
          </p:nvPr>
        </p:nvGraphicFramePr>
        <p:xfrm>
          <a:off x="5320577" y="1030350"/>
          <a:ext cx="7219043" cy="5102099"/>
        </p:xfrm>
        <a:graphic>
          <a:graphicData uri="http://schemas.openxmlformats.org/presentationml/2006/ole">
            <mc:AlternateContent xmlns:mc="http://schemas.openxmlformats.org/markup-compatibility/2006">
              <mc:Choice xmlns:v="urn:schemas-microsoft-com:vml" Requires="v">
                <p:oleObj name="Graph" r:id="rId2" imgW="4276800" imgH="3022560" progId="Origin50.Graph">
                  <p:embed/>
                </p:oleObj>
              </mc:Choice>
              <mc:Fallback>
                <p:oleObj name="Graph" r:id="rId2" imgW="4276800" imgH="3022560" progId="Origin50.Graph">
                  <p:embed/>
                  <p:pic>
                    <p:nvPicPr>
                      <p:cNvPr id="0" name=""/>
                      <p:cNvPicPr/>
                      <p:nvPr/>
                    </p:nvPicPr>
                    <p:blipFill>
                      <a:blip r:embed="rId3"/>
                      <a:stretch>
                        <a:fillRect/>
                      </a:stretch>
                    </p:blipFill>
                    <p:spPr>
                      <a:xfrm>
                        <a:off x="5320577" y="1030350"/>
                        <a:ext cx="7219043" cy="510209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49DF0077-2799-47E5-8F43-871694DA7545}"/>
              </a:ext>
            </a:extLst>
          </p:cNvPr>
          <p:cNvGraphicFramePr>
            <a:graphicFrameLocks noChangeAspect="1"/>
          </p:cNvGraphicFramePr>
          <p:nvPr>
            <p:extLst>
              <p:ext uri="{D42A27DB-BD31-4B8C-83A1-F6EECF244321}">
                <p14:modId xmlns:p14="http://schemas.microsoft.com/office/powerpoint/2010/main" val="493543307"/>
              </p:ext>
            </p:extLst>
          </p:nvPr>
        </p:nvGraphicFramePr>
        <p:xfrm>
          <a:off x="-526140" y="1021373"/>
          <a:ext cx="7219040" cy="5102099"/>
        </p:xfrm>
        <a:graphic>
          <a:graphicData uri="http://schemas.openxmlformats.org/presentationml/2006/ole">
            <mc:AlternateContent xmlns:mc="http://schemas.openxmlformats.org/markup-compatibility/2006">
              <mc:Choice xmlns:v="urn:schemas-microsoft-com:vml" Requires="v">
                <p:oleObj name="Graph" r:id="rId4" imgW="4276800" imgH="3022560" progId="Origin50.Graph">
                  <p:embed/>
                </p:oleObj>
              </mc:Choice>
              <mc:Fallback>
                <p:oleObj name="Graph" r:id="rId4" imgW="4276800" imgH="3022560" progId="Origin50.Graph">
                  <p:embed/>
                  <p:pic>
                    <p:nvPicPr>
                      <p:cNvPr id="0" name=""/>
                      <p:cNvPicPr/>
                      <p:nvPr/>
                    </p:nvPicPr>
                    <p:blipFill>
                      <a:blip r:embed="rId5"/>
                      <a:stretch>
                        <a:fillRect/>
                      </a:stretch>
                    </p:blipFill>
                    <p:spPr>
                      <a:xfrm>
                        <a:off x="-526140" y="1021373"/>
                        <a:ext cx="7219040" cy="5102099"/>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FE830C34-8120-449E-9BE7-78D016E6D8D3}"/>
              </a:ext>
            </a:extLst>
          </p:cNvPr>
          <p:cNvSpPr txBox="1"/>
          <p:nvPr/>
        </p:nvSpPr>
        <p:spPr>
          <a:xfrm>
            <a:off x="1942367" y="1012396"/>
            <a:ext cx="1987550" cy="369332"/>
          </a:xfrm>
          <a:prstGeom prst="rect">
            <a:avLst/>
          </a:prstGeom>
          <a:noFill/>
        </p:spPr>
        <p:txBody>
          <a:bodyPr wrap="square">
            <a:spAutoFit/>
          </a:bodyPr>
          <a:lstStyle/>
          <a:p>
            <a:r>
              <a:rPr lang="en-US" altLang="zh-CN" dirty="0">
                <a:solidFill>
                  <a:srgbClr val="000000"/>
                </a:solidFill>
                <a:latin typeface="Arial" panose="020B0604020202020204" pitchFamily="34" charset="0"/>
                <a:cs typeface="Arial" panose="020B0604020202020204" pitchFamily="34" charset="0"/>
              </a:rPr>
              <a:t>100 °C hot plate</a:t>
            </a:r>
            <a:endParaRPr lang="zh-CN" altLang="en-US" dirty="0"/>
          </a:p>
        </p:txBody>
      </p:sp>
      <p:sp>
        <p:nvSpPr>
          <p:cNvPr id="9" name="文本框 8">
            <a:extLst>
              <a:ext uri="{FF2B5EF4-FFF2-40B4-BE49-F238E27FC236}">
                <a16:creationId xmlns:a16="http://schemas.microsoft.com/office/drawing/2014/main" id="{6712015F-887B-4139-A501-2060B8B8EEF2}"/>
              </a:ext>
            </a:extLst>
          </p:cNvPr>
          <p:cNvSpPr txBox="1"/>
          <p:nvPr/>
        </p:nvSpPr>
        <p:spPr>
          <a:xfrm>
            <a:off x="8406667" y="1012396"/>
            <a:ext cx="1987550" cy="369332"/>
          </a:xfrm>
          <a:prstGeom prst="rect">
            <a:avLst/>
          </a:prstGeom>
          <a:noFill/>
        </p:spPr>
        <p:txBody>
          <a:bodyPr wrap="square">
            <a:spAutoFit/>
          </a:bodyPr>
          <a:lstStyle/>
          <a:p>
            <a:r>
              <a:rPr lang="en-US" altLang="zh-CN" dirty="0">
                <a:solidFill>
                  <a:srgbClr val="000000"/>
                </a:solidFill>
                <a:latin typeface="Arial" panose="020B0604020202020204" pitchFamily="34" charset="0"/>
                <a:cs typeface="Arial" panose="020B0604020202020204" pitchFamily="34" charset="0"/>
              </a:rPr>
              <a:t>110 °C hot plate</a:t>
            </a:r>
            <a:endParaRPr lang="zh-CN" altLang="en-US" dirty="0"/>
          </a:p>
        </p:txBody>
      </p:sp>
    </p:spTree>
    <p:extLst>
      <p:ext uri="{BB962C8B-B14F-4D97-AF65-F5344CB8AC3E}">
        <p14:creationId xmlns:p14="http://schemas.microsoft.com/office/powerpoint/2010/main" val="358479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546D9-5315-4FA4-88A9-88134E9F76C2}"/>
              </a:ext>
            </a:extLst>
          </p:cNvPr>
          <p:cNvSpPr>
            <a:spLocks noGrp="1"/>
          </p:cNvSpPr>
          <p:nvPr>
            <p:ph type="title"/>
          </p:nvPr>
        </p:nvSpPr>
        <p:spPr/>
        <p:txBody>
          <a:bodyPr/>
          <a:lstStyle/>
          <a:p>
            <a:r>
              <a:rPr lang="en-US" altLang="zh-CN" dirty="0"/>
              <a:t>Volume calculated by predicted contact radius</a:t>
            </a:r>
            <a:endParaRPr lang="zh-CN" altLang="en-US" dirty="0"/>
          </a:p>
        </p:txBody>
      </p:sp>
      <p:sp>
        <p:nvSpPr>
          <p:cNvPr id="4" name="灯片编号占位符 3">
            <a:extLst>
              <a:ext uri="{FF2B5EF4-FFF2-40B4-BE49-F238E27FC236}">
                <a16:creationId xmlns:a16="http://schemas.microsoft.com/office/drawing/2014/main" id="{D374F68D-48E6-4FC8-BEF6-DE4CD439F103}"/>
              </a:ext>
            </a:extLst>
          </p:cNvPr>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Verdana" pitchFamily="34" charset="0"/>
                <a:ea typeface="+mn-ea"/>
                <a:cs typeface="+mn-cs"/>
              </a:rPr>
              <a:t> </a:t>
            </a:r>
            <a:fld id="{964C4C29-9BC2-4C70-B757-462FDC8257E5}" type="slidenum">
              <a:rPr kumimoji="0" lang="en-US" sz="12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graphicFrame>
        <p:nvGraphicFramePr>
          <p:cNvPr id="5" name="对象 4">
            <a:extLst>
              <a:ext uri="{FF2B5EF4-FFF2-40B4-BE49-F238E27FC236}">
                <a16:creationId xmlns:a16="http://schemas.microsoft.com/office/drawing/2014/main" id="{D0B9BB17-CBFE-4C04-8A79-DDF7C36E32E7}"/>
              </a:ext>
            </a:extLst>
          </p:cNvPr>
          <p:cNvGraphicFramePr>
            <a:graphicFrameLocks noChangeAspect="1"/>
          </p:cNvGraphicFramePr>
          <p:nvPr>
            <p:extLst>
              <p:ext uri="{D42A27DB-BD31-4B8C-83A1-F6EECF244321}">
                <p14:modId xmlns:p14="http://schemas.microsoft.com/office/powerpoint/2010/main" val="3422295432"/>
              </p:ext>
            </p:extLst>
          </p:nvPr>
        </p:nvGraphicFramePr>
        <p:xfrm>
          <a:off x="5354638" y="1012638"/>
          <a:ext cx="7269162" cy="5137524"/>
        </p:xfrm>
        <a:graphic>
          <a:graphicData uri="http://schemas.openxmlformats.org/presentationml/2006/ole">
            <mc:AlternateContent xmlns:mc="http://schemas.openxmlformats.org/markup-compatibility/2006">
              <mc:Choice xmlns:v="urn:schemas-microsoft-com:vml" Requires="v">
                <p:oleObj name="Graph" r:id="rId2" imgW="4276800" imgH="3022560" progId="Origin50.Graph">
                  <p:embed/>
                </p:oleObj>
              </mc:Choice>
              <mc:Fallback>
                <p:oleObj name="Graph" r:id="rId2" imgW="4276800" imgH="3022560" progId="Origin50.Graph">
                  <p:embed/>
                  <p:pic>
                    <p:nvPicPr>
                      <p:cNvPr id="0" name=""/>
                      <p:cNvPicPr/>
                      <p:nvPr/>
                    </p:nvPicPr>
                    <p:blipFill>
                      <a:blip r:embed="rId3"/>
                      <a:stretch>
                        <a:fillRect/>
                      </a:stretch>
                    </p:blipFill>
                    <p:spPr>
                      <a:xfrm>
                        <a:off x="5354638" y="1012638"/>
                        <a:ext cx="7269162" cy="513752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A2216BF-E3D0-4083-8EBF-785BF9CC8F99}"/>
              </a:ext>
            </a:extLst>
          </p:cNvPr>
          <p:cNvGraphicFramePr>
            <a:graphicFrameLocks noChangeAspect="1"/>
          </p:cNvGraphicFramePr>
          <p:nvPr>
            <p:extLst>
              <p:ext uri="{D42A27DB-BD31-4B8C-83A1-F6EECF244321}">
                <p14:modId xmlns:p14="http://schemas.microsoft.com/office/powerpoint/2010/main" val="758037442"/>
              </p:ext>
            </p:extLst>
          </p:nvPr>
        </p:nvGraphicFramePr>
        <p:xfrm>
          <a:off x="-500063" y="1012638"/>
          <a:ext cx="7269165" cy="5137524"/>
        </p:xfrm>
        <a:graphic>
          <a:graphicData uri="http://schemas.openxmlformats.org/presentationml/2006/ole">
            <mc:AlternateContent xmlns:mc="http://schemas.openxmlformats.org/markup-compatibility/2006">
              <mc:Choice xmlns:v="urn:schemas-microsoft-com:vml" Requires="v">
                <p:oleObj name="Graph" r:id="rId4" imgW="4276800" imgH="3022560" progId="Origin50.Graph">
                  <p:embed/>
                </p:oleObj>
              </mc:Choice>
              <mc:Fallback>
                <p:oleObj name="Graph" r:id="rId4" imgW="4276800" imgH="3022560" progId="Origin50.Graph">
                  <p:embed/>
                  <p:pic>
                    <p:nvPicPr>
                      <p:cNvPr id="0" name=""/>
                      <p:cNvPicPr/>
                      <p:nvPr/>
                    </p:nvPicPr>
                    <p:blipFill>
                      <a:blip r:embed="rId5"/>
                      <a:stretch>
                        <a:fillRect/>
                      </a:stretch>
                    </p:blipFill>
                    <p:spPr>
                      <a:xfrm>
                        <a:off x="-500063" y="1012638"/>
                        <a:ext cx="7269165" cy="5137524"/>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F01AEB5D-DC86-4DE6-8FB6-43DE3C38FD94}"/>
              </a:ext>
            </a:extLst>
          </p:cNvPr>
          <p:cNvSpPr txBox="1"/>
          <p:nvPr/>
        </p:nvSpPr>
        <p:spPr>
          <a:xfrm>
            <a:off x="1929667" y="1012638"/>
            <a:ext cx="1987550" cy="369332"/>
          </a:xfrm>
          <a:prstGeom prst="rect">
            <a:avLst/>
          </a:prstGeom>
          <a:noFill/>
        </p:spPr>
        <p:txBody>
          <a:bodyPr wrap="square">
            <a:spAutoFit/>
          </a:bodyPr>
          <a:lstStyle/>
          <a:p>
            <a:r>
              <a:rPr lang="en-US" altLang="zh-CN" dirty="0">
                <a:solidFill>
                  <a:srgbClr val="000000"/>
                </a:solidFill>
                <a:latin typeface="Arial" panose="020B0604020202020204" pitchFamily="34" charset="0"/>
                <a:cs typeface="Arial" panose="020B0604020202020204" pitchFamily="34" charset="0"/>
              </a:rPr>
              <a:t>100 °C hot plate</a:t>
            </a:r>
            <a:endParaRPr lang="zh-CN" altLang="en-US" dirty="0"/>
          </a:p>
        </p:txBody>
      </p:sp>
      <p:sp>
        <p:nvSpPr>
          <p:cNvPr id="8" name="文本框 7">
            <a:extLst>
              <a:ext uri="{FF2B5EF4-FFF2-40B4-BE49-F238E27FC236}">
                <a16:creationId xmlns:a16="http://schemas.microsoft.com/office/drawing/2014/main" id="{607576C7-1CB2-457C-8086-3330FAD237B4}"/>
              </a:ext>
            </a:extLst>
          </p:cNvPr>
          <p:cNvSpPr txBox="1"/>
          <p:nvPr/>
        </p:nvSpPr>
        <p:spPr>
          <a:xfrm>
            <a:off x="8393967" y="1012638"/>
            <a:ext cx="1987550" cy="369332"/>
          </a:xfrm>
          <a:prstGeom prst="rect">
            <a:avLst/>
          </a:prstGeom>
          <a:noFill/>
        </p:spPr>
        <p:txBody>
          <a:bodyPr wrap="square">
            <a:spAutoFit/>
          </a:bodyPr>
          <a:lstStyle/>
          <a:p>
            <a:r>
              <a:rPr lang="en-US" altLang="zh-CN" dirty="0">
                <a:solidFill>
                  <a:srgbClr val="000000"/>
                </a:solidFill>
                <a:latin typeface="Arial" panose="020B0604020202020204" pitchFamily="34" charset="0"/>
                <a:cs typeface="Arial" panose="020B0604020202020204" pitchFamily="34" charset="0"/>
              </a:rPr>
              <a:t>110 °C hot plate</a:t>
            </a:r>
            <a:endParaRPr lang="zh-CN" altLang="en-US" dirty="0"/>
          </a:p>
        </p:txBody>
      </p:sp>
    </p:spTree>
    <p:extLst>
      <p:ext uri="{BB962C8B-B14F-4D97-AF65-F5344CB8AC3E}">
        <p14:creationId xmlns:p14="http://schemas.microsoft.com/office/powerpoint/2010/main" val="3446938337"/>
      </p:ext>
    </p:extLst>
  </p:cSld>
  <p:clrMapOvr>
    <a:masterClrMapping/>
  </p:clrMapOvr>
</p:sld>
</file>

<file path=ppt/theme/theme1.xml><?xml version="1.0" encoding="utf-8"?>
<a:theme xmlns:a="http://schemas.openxmlformats.org/drawingml/2006/main" name="VT_conferences_CREST">
  <a:themeElements>
    <a:clrScheme name="VT_conference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lgn="just">
          <a:lnSpc>
            <a:spcPct val="130000"/>
          </a:lnSpc>
          <a:defRPr dirty="0" smtClean="0">
            <a:latin typeface="Arial" panose="020B0604020202020204" pitchFamily="34" charset="0"/>
            <a:cs typeface="Arial" panose="020B0604020202020204" pitchFamily="34" charset="0"/>
          </a:defRPr>
        </a:defPPr>
      </a:lstStyle>
    </a:txDef>
  </a:objectDefaults>
  <a:extraClrSchemeLst>
    <a:extraClrScheme>
      <a:clrScheme name="VT_conference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VT_conference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VT_conference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VT_conference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VT_conference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VT_conference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VT_conference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VT_conference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VT_conference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2027</TotalTime>
  <Words>735</Words>
  <Application>Microsoft Office PowerPoint</Application>
  <PresentationFormat>宽屏</PresentationFormat>
  <Paragraphs>89</Paragraphs>
  <Slides>14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4" baseType="lpstr">
      <vt:lpstr>Arial Unicode MS</vt:lpstr>
      <vt:lpstr>Arial</vt:lpstr>
      <vt:lpstr>Calisto MT</vt:lpstr>
      <vt:lpstr>Cambria Math</vt:lpstr>
      <vt:lpstr>Times New Roman</vt:lpstr>
      <vt:lpstr>Verdana</vt:lpstr>
      <vt:lpstr>Wingdings</vt:lpstr>
      <vt:lpstr>Wingdings 2</vt:lpstr>
      <vt:lpstr>VT_conferences_CREST</vt:lpstr>
      <vt:lpstr>Graph</vt:lpstr>
      <vt:lpstr>Substrate</vt:lpstr>
      <vt:lpstr>Contact Angle and Contact radius</vt:lpstr>
      <vt:lpstr>Droplet volume and spherical cap assumption</vt:lpstr>
      <vt:lpstr>Evaporation equation</vt:lpstr>
      <vt:lpstr>Droplet evaporation in CCR model</vt:lpstr>
      <vt:lpstr>Droplet evaporation in CCA model</vt:lpstr>
      <vt:lpstr>Expression for contact radius in the whole evaporation process</vt:lpstr>
      <vt:lpstr>Predicted contact radius</vt:lpstr>
      <vt:lpstr>Volume calculated by predicted contact radius</vt:lpstr>
      <vt:lpstr>Ratio of CCR model and CCA model </vt:lpstr>
      <vt:lpstr>Normalized evaporation data</vt:lpstr>
      <vt:lpstr>Prediction model</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文格</dc:creator>
  <cp:lastModifiedBy>黄 文格</cp:lastModifiedBy>
  <cp:revision>44</cp:revision>
  <dcterms:created xsi:type="dcterms:W3CDTF">2021-01-19T15:03:03Z</dcterms:created>
  <dcterms:modified xsi:type="dcterms:W3CDTF">2021-01-28T01:03:37Z</dcterms:modified>
</cp:coreProperties>
</file>