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Contact</a:t>
            </a:r>
            <a:r>
              <a:rPr lang="en-US" altLang="zh-CN" baseline="0" dirty="0"/>
              <a:t> angle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Sheet1!$F$1:$F$40</c:f>
              <c:numCache>
                <c:formatCode>General</c:formatCode>
                <c:ptCount val="40"/>
                <c:pt idx="0">
                  <c:v>0</c:v>
                </c:pt>
                <c:pt idx="1">
                  <c:v>1.0600000000000005</c:v>
                </c:pt>
                <c:pt idx="2">
                  <c:v>2.0300000000000002</c:v>
                </c:pt>
                <c:pt idx="3">
                  <c:v>3</c:v>
                </c:pt>
                <c:pt idx="4">
                  <c:v>4.0500000000000007</c:v>
                </c:pt>
                <c:pt idx="5">
                  <c:v>5.0199999999999996</c:v>
                </c:pt>
                <c:pt idx="6">
                  <c:v>7.0500000000000007</c:v>
                </c:pt>
                <c:pt idx="7">
                  <c:v>9.07</c:v>
                </c:pt>
                <c:pt idx="8">
                  <c:v>11.010000000000002</c:v>
                </c:pt>
                <c:pt idx="9">
                  <c:v>13.04</c:v>
                </c:pt>
                <c:pt idx="10">
                  <c:v>15.059999999999999</c:v>
                </c:pt>
                <c:pt idx="11">
                  <c:v>17</c:v>
                </c:pt>
                <c:pt idx="12">
                  <c:v>19.03</c:v>
                </c:pt>
                <c:pt idx="13">
                  <c:v>21.05</c:v>
                </c:pt>
                <c:pt idx="14">
                  <c:v>22.990000000000002</c:v>
                </c:pt>
                <c:pt idx="15">
                  <c:v>25.02</c:v>
                </c:pt>
                <c:pt idx="16">
                  <c:v>27.040000000000003</c:v>
                </c:pt>
                <c:pt idx="17">
                  <c:v>29.070000000000004</c:v>
                </c:pt>
                <c:pt idx="18">
                  <c:v>31.01</c:v>
                </c:pt>
                <c:pt idx="19">
                  <c:v>33.03</c:v>
                </c:pt>
                <c:pt idx="20">
                  <c:v>35.06</c:v>
                </c:pt>
                <c:pt idx="21">
                  <c:v>36.989999999999995</c:v>
                </c:pt>
                <c:pt idx="22">
                  <c:v>39.019999999999996</c:v>
                </c:pt>
                <c:pt idx="23">
                  <c:v>41.05</c:v>
                </c:pt>
                <c:pt idx="24">
                  <c:v>43.070000000000007</c:v>
                </c:pt>
                <c:pt idx="25">
                  <c:v>45.010000000000005</c:v>
                </c:pt>
                <c:pt idx="26">
                  <c:v>47.040000000000006</c:v>
                </c:pt>
                <c:pt idx="27">
                  <c:v>49.06</c:v>
                </c:pt>
                <c:pt idx="28">
                  <c:v>51</c:v>
                </c:pt>
                <c:pt idx="29">
                  <c:v>53.03</c:v>
                </c:pt>
                <c:pt idx="30">
                  <c:v>55.05</c:v>
                </c:pt>
                <c:pt idx="31">
                  <c:v>56.989999999999995</c:v>
                </c:pt>
                <c:pt idx="32">
                  <c:v>59.02000000000001</c:v>
                </c:pt>
                <c:pt idx="33">
                  <c:v>61.040000000000006</c:v>
                </c:pt>
                <c:pt idx="34">
                  <c:v>63.070000000000007</c:v>
                </c:pt>
                <c:pt idx="35">
                  <c:v>65</c:v>
                </c:pt>
                <c:pt idx="36">
                  <c:v>66.06</c:v>
                </c:pt>
                <c:pt idx="37">
                  <c:v>67.03</c:v>
                </c:pt>
                <c:pt idx="38">
                  <c:v>68</c:v>
                </c:pt>
                <c:pt idx="39">
                  <c:v>68.44</c:v>
                </c:pt>
              </c:numCache>
            </c:numRef>
          </c:xVal>
          <c:yVal>
            <c:numRef>
              <c:f>Sheet1!$G$1:$G$40</c:f>
              <c:numCache>
                <c:formatCode>General</c:formatCode>
                <c:ptCount val="40"/>
                <c:pt idx="0">
                  <c:v>153.28</c:v>
                </c:pt>
                <c:pt idx="1">
                  <c:v>152.78</c:v>
                </c:pt>
                <c:pt idx="2">
                  <c:v>151.63999999999999</c:v>
                </c:pt>
                <c:pt idx="3">
                  <c:v>149.86000000000001</c:v>
                </c:pt>
                <c:pt idx="4">
                  <c:v>149.41999999999999</c:v>
                </c:pt>
                <c:pt idx="5">
                  <c:v>148.83000000000001</c:v>
                </c:pt>
                <c:pt idx="6">
                  <c:v>148.80000000000001</c:v>
                </c:pt>
                <c:pt idx="7">
                  <c:v>146.16999999999999</c:v>
                </c:pt>
                <c:pt idx="8">
                  <c:v>146.43</c:v>
                </c:pt>
                <c:pt idx="9">
                  <c:v>146.38999999999999</c:v>
                </c:pt>
                <c:pt idx="10">
                  <c:v>144.61000000000001</c:v>
                </c:pt>
                <c:pt idx="11">
                  <c:v>144.26</c:v>
                </c:pt>
                <c:pt idx="12">
                  <c:v>143.01</c:v>
                </c:pt>
                <c:pt idx="13">
                  <c:v>141.51</c:v>
                </c:pt>
                <c:pt idx="14">
                  <c:v>138.94999999999999</c:v>
                </c:pt>
                <c:pt idx="15">
                  <c:v>135.87</c:v>
                </c:pt>
                <c:pt idx="16">
                  <c:v>135.78</c:v>
                </c:pt>
                <c:pt idx="17">
                  <c:v>135.05000000000001</c:v>
                </c:pt>
                <c:pt idx="18">
                  <c:v>130.76</c:v>
                </c:pt>
                <c:pt idx="19">
                  <c:v>128.91999999999999</c:v>
                </c:pt>
                <c:pt idx="20">
                  <c:v>126.52</c:v>
                </c:pt>
                <c:pt idx="21">
                  <c:v>123.9</c:v>
                </c:pt>
                <c:pt idx="22">
                  <c:v>118.11</c:v>
                </c:pt>
                <c:pt idx="23">
                  <c:v>118.72</c:v>
                </c:pt>
                <c:pt idx="24">
                  <c:v>120.99</c:v>
                </c:pt>
                <c:pt idx="25">
                  <c:v>119.71</c:v>
                </c:pt>
                <c:pt idx="26">
                  <c:v>116.32</c:v>
                </c:pt>
                <c:pt idx="27">
                  <c:v>119.68</c:v>
                </c:pt>
                <c:pt idx="28">
                  <c:v>118.93</c:v>
                </c:pt>
                <c:pt idx="29">
                  <c:v>113.76</c:v>
                </c:pt>
                <c:pt idx="30">
                  <c:v>116.35</c:v>
                </c:pt>
                <c:pt idx="31">
                  <c:v>115.59</c:v>
                </c:pt>
                <c:pt idx="32">
                  <c:v>114.66</c:v>
                </c:pt>
                <c:pt idx="33">
                  <c:v>117.15</c:v>
                </c:pt>
                <c:pt idx="34">
                  <c:v>111.71</c:v>
                </c:pt>
                <c:pt idx="35">
                  <c:v>111.02</c:v>
                </c:pt>
                <c:pt idx="36">
                  <c:v>109.49</c:v>
                </c:pt>
                <c:pt idx="37">
                  <c:v>97.47</c:v>
                </c:pt>
                <c:pt idx="38">
                  <c:v>90.88</c:v>
                </c:pt>
                <c:pt idx="3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B-4A3B-84FD-445DBF2D8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823064"/>
        <c:axId val="431380888"/>
      </c:scatterChart>
      <c:valAx>
        <c:axId val="429823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1380888"/>
        <c:crosses val="autoZero"/>
        <c:crossBetween val="midCat"/>
      </c:valAx>
      <c:valAx>
        <c:axId val="431380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9823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Contact radius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Sheet1!$D$1:$D$40</c:f>
              <c:numCache>
                <c:formatCode>General</c:formatCode>
                <c:ptCount val="40"/>
                <c:pt idx="0">
                  <c:v>0</c:v>
                </c:pt>
                <c:pt idx="1">
                  <c:v>1.0600000000000005</c:v>
                </c:pt>
                <c:pt idx="2">
                  <c:v>2.0300000000000002</c:v>
                </c:pt>
                <c:pt idx="3">
                  <c:v>3</c:v>
                </c:pt>
                <c:pt idx="4">
                  <c:v>4.0500000000000007</c:v>
                </c:pt>
                <c:pt idx="5">
                  <c:v>5.0199999999999996</c:v>
                </c:pt>
                <c:pt idx="6">
                  <c:v>7.0500000000000007</c:v>
                </c:pt>
                <c:pt idx="7">
                  <c:v>9.07</c:v>
                </c:pt>
                <c:pt idx="8">
                  <c:v>11.010000000000002</c:v>
                </c:pt>
                <c:pt idx="9">
                  <c:v>13.04</c:v>
                </c:pt>
                <c:pt idx="10">
                  <c:v>15.059999999999999</c:v>
                </c:pt>
                <c:pt idx="11">
                  <c:v>17</c:v>
                </c:pt>
                <c:pt idx="12">
                  <c:v>19.03</c:v>
                </c:pt>
                <c:pt idx="13">
                  <c:v>21.05</c:v>
                </c:pt>
                <c:pt idx="14">
                  <c:v>22.990000000000002</c:v>
                </c:pt>
                <c:pt idx="15">
                  <c:v>25.02</c:v>
                </c:pt>
                <c:pt idx="16">
                  <c:v>27.040000000000003</c:v>
                </c:pt>
                <c:pt idx="17">
                  <c:v>29.070000000000004</c:v>
                </c:pt>
                <c:pt idx="18">
                  <c:v>31.01</c:v>
                </c:pt>
                <c:pt idx="19">
                  <c:v>33.03</c:v>
                </c:pt>
                <c:pt idx="20">
                  <c:v>35.06</c:v>
                </c:pt>
                <c:pt idx="21">
                  <c:v>36.989999999999995</c:v>
                </c:pt>
                <c:pt idx="22">
                  <c:v>39.019999999999996</c:v>
                </c:pt>
                <c:pt idx="23">
                  <c:v>41.05</c:v>
                </c:pt>
                <c:pt idx="24">
                  <c:v>43.070000000000007</c:v>
                </c:pt>
                <c:pt idx="25">
                  <c:v>45.010000000000005</c:v>
                </c:pt>
                <c:pt idx="26">
                  <c:v>47.040000000000006</c:v>
                </c:pt>
                <c:pt idx="27">
                  <c:v>49.06</c:v>
                </c:pt>
                <c:pt idx="28">
                  <c:v>51</c:v>
                </c:pt>
                <c:pt idx="29">
                  <c:v>53.03</c:v>
                </c:pt>
                <c:pt idx="30">
                  <c:v>55.05</c:v>
                </c:pt>
                <c:pt idx="31">
                  <c:v>56.989999999999995</c:v>
                </c:pt>
                <c:pt idx="32">
                  <c:v>59.02000000000001</c:v>
                </c:pt>
                <c:pt idx="33">
                  <c:v>61.040000000000006</c:v>
                </c:pt>
                <c:pt idx="34">
                  <c:v>63.070000000000007</c:v>
                </c:pt>
                <c:pt idx="35">
                  <c:v>65</c:v>
                </c:pt>
                <c:pt idx="36">
                  <c:v>66.06</c:v>
                </c:pt>
                <c:pt idx="37">
                  <c:v>67.03</c:v>
                </c:pt>
                <c:pt idx="38">
                  <c:v>68</c:v>
                </c:pt>
                <c:pt idx="39">
                  <c:v>68.44</c:v>
                </c:pt>
              </c:numCache>
            </c:numRef>
          </c:xVal>
          <c:yVal>
            <c:numRef>
              <c:f>Sheet1!$E$1:$E$40</c:f>
              <c:numCache>
                <c:formatCode>General</c:formatCode>
                <c:ptCount val="40"/>
                <c:pt idx="0">
                  <c:v>0.57299999999999995</c:v>
                </c:pt>
                <c:pt idx="1">
                  <c:v>0.57299999999999995</c:v>
                </c:pt>
                <c:pt idx="2">
                  <c:v>0.56999999999999995</c:v>
                </c:pt>
                <c:pt idx="3">
                  <c:v>0.56999999999999995</c:v>
                </c:pt>
                <c:pt idx="4">
                  <c:v>0.56699999999999995</c:v>
                </c:pt>
                <c:pt idx="5">
                  <c:v>0.56999999999999995</c:v>
                </c:pt>
                <c:pt idx="6">
                  <c:v>0.56699999999999995</c:v>
                </c:pt>
                <c:pt idx="7">
                  <c:v>0.56999999999999995</c:v>
                </c:pt>
                <c:pt idx="8">
                  <c:v>0.56999999999999995</c:v>
                </c:pt>
                <c:pt idx="9">
                  <c:v>0.57299999999999995</c:v>
                </c:pt>
                <c:pt idx="10">
                  <c:v>0.56999999999999995</c:v>
                </c:pt>
                <c:pt idx="11">
                  <c:v>0.56999999999999995</c:v>
                </c:pt>
                <c:pt idx="12">
                  <c:v>0.56999999999999995</c:v>
                </c:pt>
                <c:pt idx="13">
                  <c:v>0.56999999999999995</c:v>
                </c:pt>
                <c:pt idx="14">
                  <c:v>0.56999999999999995</c:v>
                </c:pt>
                <c:pt idx="15">
                  <c:v>0.56999999999999995</c:v>
                </c:pt>
                <c:pt idx="16">
                  <c:v>0.56999999999999995</c:v>
                </c:pt>
                <c:pt idx="17">
                  <c:v>0.56400000000000006</c:v>
                </c:pt>
                <c:pt idx="18">
                  <c:v>0.56699999999999995</c:v>
                </c:pt>
                <c:pt idx="19">
                  <c:v>0.56400000000000006</c:v>
                </c:pt>
                <c:pt idx="20">
                  <c:v>0.56400000000000006</c:v>
                </c:pt>
                <c:pt idx="21">
                  <c:v>0.56100000000000005</c:v>
                </c:pt>
                <c:pt idx="22">
                  <c:v>0.55800000000000005</c:v>
                </c:pt>
                <c:pt idx="23">
                  <c:v>0.53700000000000003</c:v>
                </c:pt>
                <c:pt idx="24">
                  <c:v>0.49800000000000005</c:v>
                </c:pt>
                <c:pt idx="25">
                  <c:v>0.48000000000000004</c:v>
                </c:pt>
                <c:pt idx="26">
                  <c:v>0.47099999999999997</c:v>
                </c:pt>
                <c:pt idx="27">
                  <c:v>0.46500000000000002</c:v>
                </c:pt>
                <c:pt idx="28">
                  <c:v>0.41699999999999998</c:v>
                </c:pt>
                <c:pt idx="29">
                  <c:v>0.41099999999999998</c:v>
                </c:pt>
                <c:pt idx="30">
                  <c:v>0.37799999999999995</c:v>
                </c:pt>
                <c:pt idx="31">
                  <c:v>0.35699999999999998</c:v>
                </c:pt>
                <c:pt idx="32">
                  <c:v>0.318</c:v>
                </c:pt>
                <c:pt idx="33">
                  <c:v>0.27900000000000003</c:v>
                </c:pt>
                <c:pt idx="34">
                  <c:v>0.24900000000000003</c:v>
                </c:pt>
                <c:pt idx="35">
                  <c:v>0.21299999999999999</c:v>
                </c:pt>
                <c:pt idx="36">
                  <c:v>0.17400000000000002</c:v>
                </c:pt>
                <c:pt idx="37">
                  <c:v>0.15</c:v>
                </c:pt>
                <c:pt idx="38">
                  <c:v>9.2999999999999999E-2</c:v>
                </c:pt>
                <c:pt idx="3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94-46ED-87CC-C2C357523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642240"/>
        <c:axId val="526643224"/>
      </c:scatterChart>
      <c:valAx>
        <c:axId val="526642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43224"/>
        <c:crosses val="autoZero"/>
        <c:crossBetween val="midCat"/>
      </c:valAx>
      <c:valAx>
        <c:axId val="526643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42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Volume</a:t>
            </a:r>
            <a:endParaRPr lang="zh-CN" altLang="en-US" dirty="0"/>
          </a:p>
        </c:rich>
      </c:tx>
      <c:layout>
        <c:manualLayout>
          <c:xMode val="edge"/>
          <c:yMode val="edge"/>
          <c:x val="0.44047619047619047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Sheet1!$AF$1</c:f>
              <c:strCache>
                <c:ptCount val="1"/>
                <c:pt idx="0">
                  <c:v>spherical cap volume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Sheet1!$AE$2:$AE$41</c:f>
              <c:numCache>
                <c:formatCode>General</c:formatCode>
                <c:ptCount val="40"/>
                <c:pt idx="0">
                  <c:v>0</c:v>
                </c:pt>
                <c:pt idx="1">
                  <c:v>1.0600000000000005</c:v>
                </c:pt>
                <c:pt idx="2">
                  <c:v>2.0300000000000002</c:v>
                </c:pt>
                <c:pt idx="3">
                  <c:v>3</c:v>
                </c:pt>
                <c:pt idx="4">
                  <c:v>4.0500000000000007</c:v>
                </c:pt>
                <c:pt idx="5">
                  <c:v>5.0199999999999996</c:v>
                </c:pt>
                <c:pt idx="6">
                  <c:v>7.0500000000000007</c:v>
                </c:pt>
                <c:pt idx="7">
                  <c:v>9.07</c:v>
                </c:pt>
                <c:pt idx="8">
                  <c:v>11.010000000000002</c:v>
                </c:pt>
                <c:pt idx="9">
                  <c:v>13.04</c:v>
                </c:pt>
                <c:pt idx="10">
                  <c:v>15.059999999999999</c:v>
                </c:pt>
                <c:pt idx="11">
                  <c:v>17</c:v>
                </c:pt>
                <c:pt idx="12">
                  <c:v>19.03</c:v>
                </c:pt>
                <c:pt idx="13">
                  <c:v>21.05</c:v>
                </c:pt>
                <c:pt idx="14">
                  <c:v>22.990000000000002</c:v>
                </c:pt>
                <c:pt idx="15">
                  <c:v>25.02</c:v>
                </c:pt>
                <c:pt idx="16">
                  <c:v>27.040000000000003</c:v>
                </c:pt>
                <c:pt idx="17">
                  <c:v>29.070000000000004</c:v>
                </c:pt>
                <c:pt idx="18">
                  <c:v>31.01</c:v>
                </c:pt>
                <c:pt idx="19">
                  <c:v>33.03</c:v>
                </c:pt>
                <c:pt idx="20">
                  <c:v>35.06</c:v>
                </c:pt>
                <c:pt idx="21">
                  <c:v>36.989999999999995</c:v>
                </c:pt>
                <c:pt idx="22">
                  <c:v>39.019999999999996</c:v>
                </c:pt>
                <c:pt idx="23">
                  <c:v>41.05</c:v>
                </c:pt>
                <c:pt idx="24">
                  <c:v>43.070000000000007</c:v>
                </c:pt>
                <c:pt idx="25">
                  <c:v>45.010000000000005</c:v>
                </c:pt>
                <c:pt idx="26">
                  <c:v>47.040000000000006</c:v>
                </c:pt>
                <c:pt idx="27">
                  <c:v>49.06</c:v>
                </c:pt>
                <c:pt idx="28">
                  <c:v>51</c:v>
                </c:pt>
                <c:pt idx="29">
                  <c:v>53.03</c:v>
                </c:pt>
                <c:pt idx="30">
                  <c:v>55.05</c:v>
                </c:pt>
                <c:pt idx="31">
                  <c:v>56.989999999999995</c:v>
                </c:pt>
                <c:pt idx="32">
                  <c:v>59.02000000000001</c:v>
                </c:pt>
                <c:pt idx="33">
                  <c:v>61.040000000000006</c:v>
                </c:pt>
                <c:pt idx="34">
                  <c:v>63.070000000000007</c:v>
                </c:pt>
                <c:pt idx="35">
                  <c:v>65</c:v>
                </c:pt>
                <c:pt idx="36">
                  <c:v>66.06</c:v>
                </c:pt>
                <c:pt idx="37">
                  <c:v>67.03</c:v>
                </c:pt>
                <c:pt idx="38">
                  <c:v>68</c:v>
                </c:pt>
                <c:pt idx="39">
                  <c:v>68.44</c:v>
                </c:pt>
              </c:numCache>
            </c:numRef>
          </c:xVal>
          <c:yVal>
            <c:numRef>
              <c:f>Sheet1!$AF$2:$AF$41</c:f>
              <c:numCache>
                <c:formatCode>General</c:formatCode>
                <c:ptCount val="40"/>
                <c:pt idx="0">
                  <c:v>8.5978006881569353</c:v>
                </c:pt>
                <c:pt idx="1">
                  <c:v>8.1616096481071096</c:v>
                </c:pt>
                <c:pt idx="2">
                  <c:v>7.1627077810974589</c:v>
                </c:pt>
                <c:pt idx="3">
                  <c:v>6.0475798470189952</c:v>
                </c:pt>
                <c:pt idx="4">
                  <c:v>5.7187005413431029</c:v>
                </c:pt>
                <c:pt idx="5">
                  <c:v>5.5115375299024736</c:v>
                </c:pt>
                <c:pt idx="6">
                  <c:v>5.4106102422127442</c:v>
                </c:pt>
                <c:pt idx="7">
                  <c:v>4.4043051611989554</c:v>
                </c:pt>
                <c:pt idx="8">
                  <c:v>4.4978005310299727</c:v>
                </c:pt>
                <c:pt idx="9">
                  <c:v>4.554394586529793</c:v>
                </c:pt>
                <c:pt idx="10">
                  <c:v>3.8976444436846784</c:v>
                </c:pt>
                <c:pt idx="11">
                  <c:v>3.79550541114246</c:v>
                </c:pt>
                <c:pt idx="12">
                  <c:v>3.4605074481576676</c:v>
                </c:pt>
                <c:pt idx="13">
                  <c:v>3.1120512857601828</c:v>
                </c:pt>
                <c:pt idx="14">
                  <c:v>2.6249129535897557</c:v>
                </c:pt>
                <c:pt idx="15">
                  <c:v>2.1736004270954519</c:v>
                </c:pt>
                <c:pt idx="16">
                  <c:v>2.1621721132761444</c:v>
                </c:pt>
                <c:pt idx="17">
                  <c:v>2.0078878833277973</c:v>
                </c:pt>
                <c:pt idx="18">
                  <c:v>1.6166106789062151</c:v>
                </c:pt>
                <c:pt idx="19">
                  <c:v>1.4507778839959775</c:v>
                </c:pt>
                <c:pt idx="20">
                  <c:v>1.2938634264291708</c:v>
                </c:pt>
                <c:pt idx="21">
                  <c:v>1.1316143496382196</c:v>
                </c:pt>
                <c:pt idx="22">
                  <c:v>0.8772899296191945</c:v>
                </c:pt>
                <c:pt idx="23">
                  <c:v>0.80077610574500602</c:v>
                </c:pt>
                <c:pt idx="24">
                  <c:v>0.69968672642736451</c:v>
                </c:pt>
                <c:pt idx="25">
                  <c:v>0.59480216984678669</c:v>
                </c:pt>
                <c:pt idx="26">
                  <c:v>0.49275420267440689</c:v>
                </c:pt>
                <c:pt idx="27">
                  <c:v>0.54011439258198735</c:v>
                </c:pt>
                <c:pt idx="28">
                  <c:v>0.37808324863853388</c:v>
                </c:pt>
                <c:pt idx="29">
                  <c:v>0.29808162438144326</c:v>
                </c:pt>
                <c:pt idx="30">
                  <c:v>0.25499524992930755</c:v>
                </c:pt>
                <c:pt idx="31">
                  <c:v>0.20881184186819443</c:v>
                </c:pt>
                <c:pt idx="32">
                  <c:v>0.14262802653406698</c:v>
                </c:pt>
                <c:pt idx="33">
                  <c:v>0.1056850518431228</c:v>
                </c:pt>
                <c:pt idx="34">
                  <c:v>6.167076964952526E-2</c:v>
                </c:pt>
                <c:pt idx="35">
                  <c:v>3.7698118717719761E-2</c:v>
                </c:pt>
                <c:pt idx="36">
                  <c:v>1.9516555298785716E-2</c:v>
                </c:pt>
                <c:pt idx="37">
                  <c:v>8.657835641694556E-3</c:v>
                </c:pt>
                <c:pt idx="38">
                  <c:v>1.7240580682670711E-3</c:v>
                </c:pt>
                <c:pt idx="3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8F-4792-A0DD-3F61F4670A3B}"/>
            </c:ext>
          </c:extLst>
        </c:ser>
        <c:ser>
          <c:idx val="1"/>
          <c:order val="1"/>
          <c:tx>
            <c:strRef>
              <c:f>Sheet1!$AG$1</c:f>
              <c:strCache>
                <c:ptCount val="1"/>
                <c:pt idx="0">
                  <c:v>real volume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Sheet1!$AE$2:$AE$41</c:f>
              <c:numCache>
                <c:formatCode>General</c:formatCode>
                <c:ptCount val="40"/>
                <c:pt idx="0">
                  <c:v>0</c:v>
                </c:pt>
                <c:pt idx="1">
                  <c:v>1.0600000000000005</c:v>
                </c:pt>
                <c:pt idx="2">
                  <c:v>2.0300000000000002</c:v>
                </c:pt>
                <c:pt idx="3">
                  <c:v>3</c:v>
                </c:pt>
                <c:pt idx="4">
                  <c:v>4.0500000000000007</c:v>
                </c:pt>
                <c:pt idx="5">
                  <c:v>5.0199999999999996</c:v>
                </c:pt>
                <c:pt idx="6">
                  <c:v>7.0500000000000007</c:v>
                </c:pt>
                <c:pt idx="7">
                  <c:v>9.07</c:v>
                </c:pt>
                <c:pt idx="8">
                  <c:v>11.010000000000002</c:v>
                </c:pt>
                <c:pt idx="9">
                  <c:v>13.04</c:v>
                </c:pt>
                <c:pt idx="10">
                  <c:v>15.059999999999999</c:v>
                </c:pt>
                <c:pt idx="11">
                  <c:v>17</c:v>
                </c:pt>
                <c:pt idx="12">
                  <c:v>19.03</c:v>
                </c:pt>
                <c:pt idx="13">
                  <c:v>21.05</c:v>
                </c:pt>
                <c:pt idx="14">
                  <c:v>22.990000000000002</c:v>
                </c:pt>
                <c:pt idx="15">
                  <c:v>25.02</c:v>
                </c:pt>
                <c:pt idx="16">
                  <c:v>27.040000000000003</c:v>
                </c:pt>
                <c:pt idx="17">
                  <c:v>29.070000000000004</c:v>
                </c:pt>
                <c:pt idx="18">
                  <c:v>31.01</c:v>
                </c:pt>
                <c:pt idx="19">
                  <c:v>33.03</c:v>
                </c:pt>
                <c:pt idx="20">
                  <c:v>35.06</c:v>
                </c:pt>
                <c:pt idx="21">
                  <c:v>36.989999999999995</c:v>
                </c:pt>
                <c:pt idx="22">
                  <c:v>39.019999999999996</c:v>
                </c:pt>
                <c:pt idx="23">
                  <c:v>41.05</c:v>
                </c:pt>
                <c:pt idx="24">
                  <c:v>43.070000000000007</c:v>
                </c:pt>
                <c:pt idx="25">
                  <c:v>45.010000000000005</c:v>
                </c:pt>
                <c:pt idx="26">
                  <c:v>47.040000000000006</c:v>
                </c:pt>
                <c:pt idx="27">
                  <c:v>49.06</c:v>
                </c:pt>
                <c:pt idx="28">
                  <c:v>51</c:v>
                </c:pt>
                <c:pt idx="29">
                  <c:v>53.03</c:v>
                </c:pt>
                <c:pt idx="30">
                  <c:v>55.05</c:v>
                </c:pt>
                <c:pt idx="31">
                  <c:v>56.989999999999995</c:v>
                </c:pt>
                <c:pt idx="32">
                  <c:v>59.02000000000001</c:v>
                </c:pt>
                <c:pt idx="33">
                  <c:v>61.040000000000006</c:v>
                </c:pt>
                <c:pt idx="34">
                  <c:v>63.070000000000007</c:v>
                </c:pt>
                <c:pt idx="35">
                  <c:v>65</c:v>
                </c:pt>
                <c:pt idx="36">
                  <c:v>66.06</c:v>
                </c:pt>
                <c:pt idx="37">
                  <c:v>67.03</c:v>
                </c:pt>
                <c:pt idx="38">
                  <c:v>68</c:v>
                </c:pt>
                <c:pt idx="39">
                  <c:v>68.44</c:v>
                </c:pt>
              </c:numCache>
            </c:numRef>
          </c:xVal>
          <c:yVal>
            <c:numRef>
              <c:f>Sheet1!$AG$2:$AG$41</c:f>
              <c:numCache>
                <c:formatCode>General</c:formatCode>
                <c:ptCount val="40"/>
                <c:pt idx="0">
                  <c:v>3.9429955350972499</c:v>
                </c:pt>
                <c:pt idx="1">
                  <c:v>3.8660939839281201</c:v>
                </c:pt>
                <c:pt idx="2">
                  <c:v>3.80279329213508</c:v>
                </c:pt>
                <c:pt idx="3">
                  <c:v>3.6614050539638798</c:v>
                </c:pt>
                <c:pt idx="4">
                  <c:v>3.5978520985639402</c:v>
                </c:pt>
                <c:pt idx="5">
                  <c:v>3.4665664495348998</c:v>
                </c:pt>
                <c:pt idx="6">
                  <c:v>3.3184512383950899</c:v>
                </c:pt>
                <c:pt idx="7">
                  <c:v>3.1476134719280999</c:v>
                </c:pt>
                <c:pt idx="8">
                  <c:v>2.94099583655241</c:v>
                </c:pt>
                <c:pt idx="9">
                  <c:v>2.7355268742650201</c:v>
                </c:pt>
                <c:pt idx="10">
                  <c:v>2.5966953710094698</c:v>
                </c:pt>
                <c:pt idx="11">
                  <c:v>2.4184371187124101</c:v>
                </c:pt>
                <c:pt idx="12">
                  <c:v>2.2583890077009099</c:v>
                </c:pt>
                <c:pt idx="13">
                  <c:v>2.0832266253179501</c:v>
                </c:pt>
                <c:pt idx="14">
                  <c:v>1.94281062839163</c:v>
                </c:pt>
                <c:pt idx="15">
                  <c:v>1.78683656614924</c:v>
                </c:pt>
                <c:pt idx="16">
                  <c:v>1.6401290775447701</c:v>
                </c:pt>
                <c:pt idx="17">
                  <c:v>1.48635260962904</c:v>
                </c:pt>
                <c:pt idx="18">
                  <c:v>1.35454512949386</c:v>
                </c:pt>
                <c:pt idx="19">
                  <c:v>1.21992899012816</c:v>
                </c:pt>
                <c:pt idx="20">
                  <c:v>1.07813903022116</c:v>
                </c:pt>
                <c:pt idx="21">
                  <c:v>0.95514890110718098</c:v>
                </c:pt>
                <c:pt idx="22">
                  <c:v>0.84796350259806896</c:v>
                </c:pt>
                <c:pt idx="23">
                  <c:v>0.73285275175307796</c:v>
                </c:pt>
                <c:pt idx="24">
                  <c:v>0.645256716536312</c:v>
                </c:pt>
                <c:pt idx="25">
                  <c:v>0.56229965127961701</c:v>
                </c:pt>
                <c:pt idx="26">
                  <c:v>0.49415522680052398</c:v>
                </c:pt>
                <c:pt idx="27">
                  <c:v>0.42741750698074299</c:v>
                </c:pt>
                <c:pt idx="28">
                  <c:v>0.354276329120633</c:v>
                </c:pt>
                <c:pt idx="29">
                  <c:v>0.300703817740469</c:v>
                </c:pt>
                <c:pt idx="30">
                  <c:v>0.24217730377211799</c:v>
                </c:pt>
                <c:pt idx="31">
                  <c:v>0.191102320852445</c:v>
                </c:pt>
                <c:pt idx="32">
                  <c:v>0.14308384997411799</c:v>
                </c:pt>
                <c:pt idx="33">
                  <c:v>9.8341073773391394E-2</c:v>
                </c:pt>
                <c:pt idx="34">
                  <c:v>6.3258958876236698E-2</c:v>
                </c:pt>
                <c:pt idx="35">
                  <c:v>3.2479575560623801E-2</c:v>
                </c:pt>
                <c:pt idx="36">
                  <c:v>1.7324249856367799E-2</c:v>
                </c:pt>
                <c:pt idx="37">
                  <c:v>5.1457025719090204E-3</c:v>
                </c:pt>
                <c:pt idx="38">
                  <c:v>7.5441577664774604E-4</c:v>
                </c:pt>
                <c:pt idx="3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8F-4792-A0DD-3F61F4670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230664"/>
        <c:axId val="556232304"/>
      </c:scatterChart>
      <c:valAx>
        <c:axId val="556230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232304"/>
        <c:crosses val="autoZero"/>
        <c:crossBetween val="midCat"/>
      </c:valAx>
      <c:valAx>
        <c:axId val="55623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230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5D0013"/>
            </a:gs>
            <a:gs pos="100000">
              <a:srgbClr val="A5002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8" descr="vt_logo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52401"/>
            <a:ext cx="254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363200" y="444500"/>
            <a:ext cx="16256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24201"/>
            <a:ext cx="9347200" cy="3198813"/>
          </a:xfrm>
        </p:spPr>
        <p:txBody>
          <a:bodyPr/>
          <a:lstStyle>
            <a:lvl1pPr marL="0" indent="0">
              <a:buClr>
                <a:schemeClr val="bg1"/>
              </a:buClr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A4B79-EC5A-4FE7-B838-9B2338D44E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34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B1147-1192-44D0-A83A-2239815BD6B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05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6117" y="0"/>
            <a:ext cx="3045883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" y="0"/>
            <a:ext cx="8938684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9DB0F1-09A3-4D14-98CB-76DF24DCDA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1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39" y="0"/>
            <a:ext cx="1225296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63680" y="6477000"/>
            <a:ext cx="731520" cy="27432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36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4EA4D-D42B-4D1F-960B-FB16CE181B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38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8D775-9E94-4FEF-9C37-FACB818B29F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99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306B79-A0BC-4649-B70D-21D406CC347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8A3FE-702A-441B-99F4-65EB1F61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86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EAA89-1C46-4305-9DE7-E36F4CE5077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36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B69C0-ACAD-43A2-9AC7-B942D71CBB9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67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C9C276-B601-4B33-B1C9-82EEB8A03A1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09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4" y="0"/>
            <a:ext cx="12187767" cy="685800"/>
          </a:xfrm>
          <a:prstGeom prst="rect">
            <a:avLst/>
          </a:prstGeom>
          <a:gradFill rotWithShape="1">
            <a:gsLst>
              <a:gs pos="0">
                <a:srgbClr val="7D0019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838200"/>
            <a:ext cx="1066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-25996" y="6310314"/>
            <a:ext cx="12252960" cy="547687"/>
          </a:xfrm>
          <a:prstGeom prst="rect">
            <a:avLst/>
          </a:prstGeom>
          <a:gradFill rotWithShape="1">
            <a:gsLst>
              <a:gs pos="0">
                <a:srgbClr val="A50021">
                  <a:gamma/>
                  <a:shade val="65882"/>
                  <a:invGamma/>
                </a:srgbClr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891213" indent="-1174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005513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611981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623411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634841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680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726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7720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8177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43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Times New Roman" pitchFamily="18" charset="0"/>
            </a:endParaRPr>
          </a:p>
          <a:p>
            <a:pPr marL="2447925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 Fluid Physics Laboratory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+mn-cs"/>
              </a:rPr>
              <a:t>Department of Mechanical Engineering</a:t>
            </a:r>
          </a:p>
        </p:txBody>
      </p:sp>
      <p:pic>
        <p:nvPicPr>
          <p:cNvPr id="1032" name="Picture 8" descr="vt_logo_scre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435726"/>
            <a:ext cx="1828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82400" y="6345237"/>
            <a:ext cx="60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75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2pPr>
      <a:lvl3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3pPr>
      <a:lvl4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4pPr>
      <a:lvl5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5pPr>
      <a:lvl6pPr marL="4572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6pPr>
      <a:lvl7pPr marL="9144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7pPr>
      <a:lvl8pPr marL="13716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8pPr>
      <a:lvl9pPr marL="18288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9pPr>
    </p:titleStyle>
    <p:bodyStyle>
      <a:lvl1pPr marL="469900" indent="-469900" algn="l" rtl="0" eaLnBrk="1" fontAlgn="base" hangingPunct="1">
        <a:lnSpc>
          <a:spcPct val="85000"/>
        </a:lnSpc>
        <a:spcBef>
          <a:spcPct val="50000"/>
        </a:spcBef>
        <a:spcAft>
          <a:spcPct val="0"/>
        </a:spcAft>
        <a:buClr>
          <a:srgbClr val="A50021"/>
        </a:buClr>
        <a:buSzPct val="90000"/>
        <a:buFont typeface="Wingdings 2" pitchFamily="18" charset="2"/>
        <a:buChar char="¿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5000"/>
        <a:buFont typeface="Wingdings 2" pitchFamily="18" charset="2"/>
        <a:buChar char="¯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Font typeface="Wingdings 2" pitchFamily="18" charset="2"/>
        <a:buChar char="¿"/>
        <a:defRPr sz="20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2" pitchFamily="18" charset="2"/>
        <a:buChar char="¯"/>
        <a:defRPr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4C53B-3F0B-4EC5-B1FF-9C83A652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Angle and Contact radius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4903F-2550-443E-AA84-EE7EA735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DF58AA4-79C1-4293-A252-CBD51052E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257298"/>
              </p:ext>
            </p:extLst>
          </p:nvPr>
        </p:nvGraphicFramePr>
        <p:xfrm>
          <a:off x="285750" y="1168400"/>
          <a:ext cx="5822591" cy="481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6299817-8C73-451A-8C42-B2491E044C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70926"/>
              </p:ext>
            </p:extLst>
          </p:nvPr>
        </p:nvGraphicFramePr>
        <p:xfrm>
          <a:off x="6096000" y="1168400"/>
          <a:ext cx="6073140" cy="481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249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25730-755F-477D-B957-616B594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9D4C32E-A135-4306-8906-34D33ACF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237" y="708260"/>
            <a:ext cx="7091363" cy="558141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A5CAA2-8368-46B9-826C-A36EEE1E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0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B1D36-E86D-49D9-AD9C-29441F74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Droplet volume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D6A91-1BE5-4545-BD92-E1A6DE46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AD430EF-7125-4372-B2A8-D0A1C20A3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769868"/>
              </p:ext>
            </p:extLst>
          </p:nvPr>
        </p:nvGraphicFramePr>
        <p:xfrm>
          <a:off x="380641" y="1060450"/>
          <a:ext cx="8293459" cy="473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EF1AAAA-A85E-410E-8ADE-9271B14EB14F}"/>
              </a:ext>
            </a:extLst>
          </p:cNvPr>
          <p:cNvSpPr txBox="1"/>
          <p:nvPr/>
        </p:nvSpPr>
        <p:spPr>
          <a:xfrm>
            <a:off x="8952618" y="2444294"/>
            <a:ext cx="2985382" cy="149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当体积比较大的时候，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spherical cap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和实际体积有很大偏差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CCR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部分不适用， 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CCA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部分合适。</a:t>
            </a:r>
          </a:p>
        </p:txBody>
      </p:sp>
    </p:spTree>
    <p:extLst>
      <p:ext uri="{BB962C8B-B14F-4D97-AF65-F5344CB8AC3E}">
        <p14:creationId xmlns:p14="http://schemas.microsoft.com/office/powerpoint/2010/main" val="229300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AECF-1A72-4D6A-8EF6-0E84D9BE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Evaporation equation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0AF4EA-C750-49C0-9634-5529A40DF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h𝑜𝑡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𝑝𝑙𝑎𝑡𝑒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𝑡h𝑒𝑟𝑚𝑎𝑙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cs typeface="Arial" panose="020B0604020202020204" pitchFamily="34" charset="0"/>
                  </a:rPr>
                  <a:t>where</a:t>
                </a:r>
                <a:r>
                  <a:rPr lang="en-US" altLang="zh-CN" sz="2400" i="1" dirty="0">
                    <a:cs typeface="Arial" panose="020B0604020202020204" pitchFamily="34" charset="0"/>
                  </a:rPr>
                  <a:t> L </a:t>
                </a:r>
                <a:r>
                  <a:rPr lang="en-US" altLang="zh-CN" sz="2400" dirty="0">
                    <a:cs typeface="Arial" panose="020B0604020202020204" pitchFamily="34" charset="0"/>
                  </a:rPr>
                  <a:t>is latent heat, rho is water density; </a:t>
                </a:r>
                <a:r>
                  <a:rPr lang="en-US" altLang="zh-CN" sz="2400" i="1" dirty="0" err="1">
                    <a:cs typeface="Arial" panose="020B0604020202020204" pitchFamily="34" charset="0"/>
                  </a:rPr>
                  <a:t>R</a:t>
                </a:r>
                <a:r>
                  <a:rPr lang="en-US" altLang="zh-CN" sz="2400" baseline="-25000" dirty="0" err="1">
                    <a:cs typeface="Arial" panose="020B0604020202020204" pitchFamily="34" charset="0"/>
                  </a:rPr>
                  <a:t>total</a:t>
                </a:r>
                <a:r>
                  <a:rPr lang="en-US" altLang="zh-CN" sz="2400" dirty="0">
                    <a:cs typeface="Arial" panose="020B0604020202020204" pitchFamily="34" charset="0"/>
                  </a:rPr>
                  <a:t> and </a:t>
                </a:r>
                <a:r>
                  <a:rPr lang="en-US" altLang="zh-CN" sz="2400" i="1" dirty="0" err="1">
                    <a:cs typeface="Arial" panose="020B0604020202020204" pitchFamily="34" charset="0"/>
                  </a:rPr>
                  <a:t>R</a:t>
                </a:r>
                <a:r>
                  <a:rPr lang="en-US" altLang="zh-CN" sz="2400" baseline="-25000" dirty="0" err="1">
                    <a:cs typeface="Arial" panose="020B0604020202020204" pitchFamily="34" charset="0"/>
                  </a:rPr>
                  <a:t>thermal</a:t>
                </a:r>
                <a:r>
                  <a:rPr lang="en-US" altLang="zh-CN" sz="2400" dirty="0">
                    <a:cs typeface="Arial" panose="020B0604020202020204" pitchFamily="34" charset="0"/>
                  </a:rPr>
                  <a:t> are thermal resistance related to substrate structure; </a:t>
                </a:r>
                <a:r>
                  <a:rPr lang="en-US" altLang="zh-CN" sz="2400" i="1" dirty="0" err="1">
                    <a:cs typeface="Arial" panose="020B0604020202020204" pitchFamily="34" charset="0"/>
                  </a:rPr>
                  <a:t>r</a:t>
                </a:r>
                <a:r>
                  <a:rPr lang="en-US" altLang="zh-CN" sz="2400" baseline="-25000" dirty="0" err="1">
                    <a:cs typeface="Arial" panose="020B0604020202020204" pitchFamily="34" charset="0"/>
                  </a:rPr>
                  <a:t>c</a:t>
                </a:r>
                <a:r>
                  <a:rPr lang="en-US" altLang="zh-CN" sz="2400" dirty="0">
                    <a:cs typeface="Arial" panose="020B0604020202020204" pitchFamily="34" charset="0"/>
                  </a:rPr>
                  <a:t> is contact angle. Assuming spherical cap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(2+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(2+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den>
                      </m:f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cs typeface="Arial" panose="020B0604020202020204" pitchFamily="34" charset="0"/>
                  </a:rPr>
                  <a:t>in CCA model as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0" lang="zh-CN" alt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zh-CN" altLang="en-US" sz="2400" dirty="0"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cs typeface="Arial" panose="020B0604020202020204" pitchFamily="34" charset="0"/>
                  </a:rPr>
                  <a:t>is independent of time. </a:t>
                </a:r>
                <a:endParaRPr lang="zh-CN" altLang="en-US" sz="24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0AF4EA-C750-49C0-9634-5529A40DF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4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C658C-60CD-4F46-9EF9-34091C6C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8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A0647-5966-4A72-B64F-0E36ACC9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CCR part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0BB972-045A-48F7-8801-FCC8C355A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64920"/>
                <a:ext cx="10668000" cy="45135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液滴在</a:t>
                </a:r>
                <a:r>
                  <a:rPr lang="en-US" altLang="zh-CN" dirty="0"/>
                  <a:t>contact angle</a:t>
                </a:r>
                <a:r>
                  <a:rPr lang="zh-CN" altLang="en-US" dirty="0"/>
                  <a:t>减小到</a:t>
                </a:r>
                <a:r>
                  <a:rPr lang="en-US" altLang="zh-CN" dirty="0"/>
                  <a:t>CCA model</a:t>
                </a:r>
                <a:r>
                  <a:rPr lang="zh-CN" altLang="en-US" dirty="0"/>
                  <a:t>的值的时候开始发生由</a:t>
                </a:r>
                <a:r>
                  <a:rPr lang="en-US" altLang="zh-CN" dirty="0"/>
                  <a:t>CCR 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CCA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transition. </a:t>
                </a:r>
                <a:r>
                  <a:rPr lang="zh-CN" altLang="en-US" dirty="0"/>
                  <a:t>此时的液滴，</a:t>
                </a:r>
                <a:r>
                  <a:rPr lang="en-US" altLang="zh-CN" dirty="0"/>
                  <a:t>contact angle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CCA</a:t>
                </a:r>
                <a:r>
                  <a:rPr lang="zh-CN" altLang="en-US" dirty="0"/>
                  <a:t>时候的值，</a:t>
                </a:r>
                <a:r>
                  <a:rPr lang="en-US" altLang="zh-CN" dirty="0"/>
                  <a:t>contact radius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CCR</a:t>
                </a:r>
                <a:r>
                  <a:rPr lang="zh-CN" altLang="en-US" dirty="0"/>
                  <a:t>部分的值，用体积公式算发生</a:t>
                </a:r>
                <a:r>
                  <a:rPr lang="en-US" altLang="zh-CN" dirty="0"/>
                  <a:t>transition</a:t>
                </a:r>
                <a:r>
                  <a:rPr lang="zh-CN" altLang="en-US" dirty="0"/>
                  <a:t>时候的体积：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Arial" panose="020B0604020202020204" pitchFamily="34" charset="0"/>
                  </a:rPr>
                  <a:t> </a:t>
                </a:r>
                <a:endPara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(1−</m:t>
                              </m:r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sSubSup>
                                <m:sSubSupPr>
                                  <m:ctrlP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c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(2+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整个</a:t>
                </a:r>
                <a:r>
                  <a:rPr lang="en-US" altLang="zh-CN" dirty="0"/>
                  <a:t>CCR</a:t>
                </a:r>
                <a:r>
                  <a:rPr lang="zh-CN" altLang="en-US" dirty="0"/>
                  <a:t>持续的时间：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)/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𝑡h𝑒𝑟𝑚𝑎𝑙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m:t>∙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𝑡h𝑒𝑟𝑚𝑎𝑙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0BB972-045A-48F7-8801-FCC8C355A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64920"/>
                <a:ext cx="10668000" cy="4513580"/>
              </a:xfrm>
              <a:blipFill>
                <a:blip r:embed="rId2"/>
                <a:stretch>
                  <a:fillRect l="-1143" t="-3243" r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85DF6F-BCE1-4598-83DD-D412785F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6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EDD76-BFAA-44F9-82D0-CF416C5A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CCA part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E329B0-7CB0-4BCE-8239-E7B0378E8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64920"/>
                <a:ext cx="10668000" cy="4800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𝑑𝑉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zh-CN" altLang="en-US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𝜋</m:t>
                      </m:r>
                      <m:sSubSup>
                        <m:sSubSup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  <m: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altLang="zh-CN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(1−</m:t>
                              </m:r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kumimoji="0" lang="zh-CN" alt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(2+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𝑐𝑜𝑠</m:t>
                          </m:r>
                          <m:r>
                            <a:rPr kumimoji="0" lang="zh-CN" alt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zh-CN" alt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den>
                      </m:f>
                      <m:r>
                        <a:rPr kumimoji="0" lang="zh-CN" alt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𝜋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同时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h𝑜𝑡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𝑝𝑙𝑎𝑡𝑒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𝑡h𝑒𝑟𝑚𝑎𝑙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2400" dirty="0"/>
                  <a:t>所以有：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𝑡h𝑒𝑟𝑚𝑎𝑙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2400" dirty="0"/>
                  <a:t>在</a:t>
                </a:r>
                <a:r>
                  <a:rPr lang="en-US" altLang="zh-CN" sz="2400" dirty="0"/>
                  <a:t>CCA</a:t>
                </a:r>
                <a:r>
                  <a:rPr lang="zh-CN" altLang="en-US" sz="2400" dirty="0"/>
                  <a:t>时候</a:t>
                </a:r>
                <a:r>
                  <a:rPr lang="en-US" altLang="zh-CN" sz="2400" dirty="0"/>
                  <a:t>contact radius </a:t>
                </a:r>
                <a:r>
                  <a:rPr lang="zh-CN" altLang="en-US" sz="2400" dirty="0"/>
                  <a:t>的变化：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𝑡h𝑒𝑟𝑚𝑎𝑙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E329B0-7CB0-4BCE-8239-E7B0378E8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64920"/>
                <a:ext cx="10668000" cy="4800600"/>
              </a:xfrm>
              <a:blipFill>
                <a:blip r:embed="rId2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CF378-0006-4042-B7B4-FFC01223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48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C45A-6392-42BF-BF83-E7B5AD73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radius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DA5D96-36A1-48D0-86E6-FE0B2B43A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可以预测</a:t>
                </a:r>
                <a:r>
                  <a:rPr lang="en-US" altLang="zh-CN" sz="2400" dirty="0"/>
                  <a:t>contact radius </a:t>
                </a:r>
                <a:r>
                  <a:rPr lang="zh-CN" altLang="en-US" sz="2400" dirty="0"/>
                  <a:t>的表达式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0&lt;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𝑡h𝑒𝑟𝑚𝑎𝑙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d>
                      </m:den>
                    </m:f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𝑡h𝑒𝑟𝑚𝑎𝑙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400" dirty="0"/>
                  <a:t>同时也能计算出</a:t>
                </a:r>
                <a:r>
                  <a:rPr lang="en-US" altLang="zh-CN" sz="2400" dirty="0"/>
                  <a:t>CCA</a:t>
                </a:r>
                <a:r>
                  <a:rPr lang="zh-CN" altLang="en-US" sz="2400" dirty="0"/>
                  <a:t>持续的时间，忽略最后的</a:t>
                </a:r>
                <a:r>
                  <a:rPr lang="en-US" altLang="zh-CN" sz="2400" dirty="0"/>
                  <a:t>mix model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𝑡h𝑒𝑟𝑚𝑎𝑙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DA5D96-36A1-48D0-86E6-FE0B2B43A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4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B4B279-50E8-40D2-AD8B-270B90FF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81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2C051-E91B-4907-AE5C-150CCE68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Comparing of predicted contact radius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1984790-B375-41D6-933A-7B6F909F3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964163"/>
            <a:ext cx="6438900" cy="510802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C47D72-50B4-4B40-99CD-C46A133F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0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A6D8D-FCD0-4A58-8437-1F236B32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Droplet volume with predicted contact radius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EAD01BE-958E-4510-A0D2-3D836F1B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984" y="715974"/>
            <a:ext cx="6716713" cy="542605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5A6E7-7EE9-46A7-AE40-8E1A400B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34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4A75-3EE3-45A9-A161-7ACCCC30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Ratio of CCR and CCA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8F4FB7-D516-4D11-9DD4-821455683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现在知道了</a:t>
                </a:r>
                <a:r>
                  <a:rPr lang="en-US" altLang="zh-CN" sz="2400" dirty="0"/>
                  <a:t>CCR 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CCA</a:t>
                </a:r>
                <a:r>
                  <a:rPr lang="zh-CN" altLang="en-US" sz="2400" dirty="0"/>
                  <a:t>分别持续的时间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zh-CN" alt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kumimoji="0" lang="zh-CN" alt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en-US" altLang="zh-CN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0" lang="zh-CN" alt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𝑡h𝑒𝑟𝑚𝑎𝑙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𝑡h𝑒𝑟𝑚𝑎𝑙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Times New Roman"/>
                  </a:rPr>
                  <a:t>所以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CCR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/>
                  </a:rPr>
                  <a:t>和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CCA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/>
                  </a:rPr>
                  <a:t>的比值，只与液滴最开始体积，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contact radius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/>
                  </a:rPr>
                  <a:t>以及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CCA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/>
                  </a:rPr>
                  <a:t>时候的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contact angle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/>
                  </a:rPr>
                  <a:t>有关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,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/>
                  </a:rPr>
                  <a:t>可以解释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normalize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/>
                  </a:rPr>
                  <a:t>之后趋势相同的现象。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8F4FB7-D516-4D11-9DD4-821455683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4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937EF-1B1D-43BF-86C8-8C4407B7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593652"/>
      </p:ext>
    </p:extLst>
  </p:cSld>
  <p:clrMapOvr>
    <a:masterClrMapping/>
  </p:clrMapOvr>
</p:sld>
</file>

<file path=ppt/theme/theme1.xml><?xml version="1.0" encoding="utf-8"?>
<a:theme xmlns:a="http://schemas.openxmlformats.org/drawingml/2006/main" name="VT_conferences_CREST">
  <a:themeElements>
    <a:clrScheme name="VT_conferenc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VT_conferenc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conferenc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415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Arial</vt:lpstr>
      <vt:lpstr>Calibri</vt:lpstr>
      <vt:lpstr>Calisto MT</vt:lpstr>
      <vt:lpstr>Cambria Math</vt:lpstr>
      <vt:lpstr>Times New Roman</vt:lpstr>
      <vt:lpstr>Verdana</vt:lpstr>
      <vt:lpstr>Wingdings</vt:lpstr>
      <vt:lpstr>Wingdings 2</vt:lpstr>
      <vt:lpstr>VT_conferences_CREST</vt:lpstr>
      <vt:lpstr>Contact Angle and Contact radius</vt:lpstr>
      <vt:lpstr>Droplet volume</vt:lpstr>
      <vt:lpstr>Evaporation equation</vt:lpstr>
      <vt:lpstr>CCR part</vt:lpstr>
      <vt:lpstr>CCA part</vt:lpstr>
      <vt:lpstr>Contact radius</vt:lpstr>
      <vt:lpstr>Comparing of predicted contact radius</vt:lpstr>
      <vt:lpstr>Droplet volume with predicted contact radius</vt:lpstr>
      <vt:lpstr>Ratio of CCR and CCA</vt:lpstr>
      <vt:lpstr>Normalize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文格</dc:creator>
  <cp:lastModifiedBy>黄 文格</cp:lastModifiedBy>
  <cp:revision>15</cp:revision>
  <dcterms:created xsi:type="dcterms:W3CDTF">2021-01-19T15:03:03Z</dcterms:created>
  <dcterms:modified xsi:type="dcterms:W3CDTF">2021-01-22T02:48:43Z</dcterms:modified>
</cp:coreProperties>
</file>