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  <p:sldId id="332" r:id="rId3"/>
    <p:sldId id="334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3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32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9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2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9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8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25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04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5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9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51A9-5F85-4496-8772-8BFC81A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56F2B-9C2E-45D9-8B84-E031D304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13000"/>
            <a:ext cx="10668000" cy="1130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/>
              <a:t>Evaporation flux ratio</a:t>
            </a:r>
            <a:endParaRPr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47B3-465C-4831-A3A4-4B42A65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03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ADDA2-AE14-4AC8-ABDB-4D4F8A9D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Convection inside the droplet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B7CA0-B412-47EF-B076-26D163A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FAA256-518B-4027-A062-8D2336991C1A}"/>
              </a:ext>
            </a:extLst>
          </p:cNvPr>
          <p:cNvGrpSpPr/>
          <p:nvPr/>
        </p:nvGrpSpPr>
        <p:grpSpPr>
          <a:xfrm>
            <a:off x="394879" y="1835165"/>
            <a:ext cx="4296428" cy="2993720"/>
            <a:chOff x="1014608" y="2189040"/>
            <a:chExt cx="4296428" cy="299372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4197F10-71CA-42F6-AD07-74B9A8A88EBF}"/>
                </a:ext>
              </a:extLst>
            </p:cNvPr>
            <p:cNvSpPr/>
            <p:nvPr/>
          </p:nvSpPr>
          <p:spPr bwMode="auto">
            <a:xfrm>
              <a:off x="1615193" y="2189040"/>
              <a:ext cx="2981194" cy="299372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AA85907-B36E-4F20-A82A-616F6CC9A5F1}"/>
                </a:ext>
              </a:extLst>
            </p:cNvPr>
            <p:cNvCxnSpPr/>
            <p:nvPr/>
          </p:nvCxnSpPr>
          <p:spPr bwMode="auto">
            <a:xfrm>
              <a:off x="1014608" y="4597052"/>
              <a:ext cx="42964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C5B69AF-861E-476E-903D-AF1C48CD7F16}"/>
              </a:ext>
            </a:extLst>
          </p:cNvPr>
          <p:cNvSpPr txBox="1">
            <a:spLocks/>
          </p:cNvSpPr>
          <p:nvPr/>
        </p:nvSpPr>
        <p:spPr bwMode="auto">
          <a:xfrm>
            <a:off x="3061174" y="3197271"/>
            <a:ext cx="390215" cy="46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SzPct val="90000"/>
              <a:buFont typeface="Wingdings 2" pitchFamily="18" charset="2"/>
              <a:buChar char="¿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5000"/>
              <a:buFont typeface="Wingdings 2" pitchFamily="18" charset="2"/>
              <a:buChar char="¯"/>
              <a:defRPr sz="24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 2" pitchFamily="18" charset="2"/>
              <a:buChar char="¿"/>
              <a:defRPr sz="20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 2" pitchFamily="18" charset="2"/>
              <a:buChar char="¯"/>
              <a:defRPr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zh-CN" altLang="en-US" i="1" kern="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2A69A0-637A-4A12-8590-68629515FAEA}"/>
              </a:ext>
            </a:extLst>
          </p:cNvPr>
          <p:cNvSpPr/>
          <p:nvPr/>
        </p:nvSpPr>
        <p:spPr bwMode="auto">
          <a:xfrm>
            <a:off x="844296" y="4263984"/>
            <a:ext cx="328352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E1BEF2-7697-45FF-8869-4F1759976041}"/>
                  </a:ext>
                </a:extLst>
              </p:cNvPr>
              <p:cNvSpPr txBox="1"/>
              <p:nvPr/>
            </p:nvSpPr>
            <p:spPr>
              <a:xfrm>
                <a:off x="1565362" y="4173487"/>
                <a:ext cx="2134352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just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94.5°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E1BEF2-7697-45FF-8869-4F1759976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362" y="4173487"/>
                <a:ext cx="2134352" cy="469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040A3E-2EC4-4867-B47F-58E31EA084BD}"/>
                  </a:ext>
                </a:extLst>
              </p:cNvPr>
              <p:cNvSpPr txBox="1"/>
              <p:nvPr/>
            </p:nvSpPr>
            <p:spPr>
              <a:xfrm>
                <a:off x="1878820" y="1342637"/>
                <a:ext cx="1507436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just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70°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040A3E-2EC4-4867-B47F-58E31EA0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20" y="1342637"/>
                <a:ext cx="1507436" cy="469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7341D914-02CB-4276-8CD4-79AE19EC8346}"/>
              </a:ext>
            </a:extLst>
          </p:cNvPr>
          <p:cNvGrpSpPr/>
          <p:nvPr/>
        </p:nvGrpSpPr>
        <p:grpSpPr>
          <a:xfrm>
            <a:off x="458476" y="2315513"/>
            <a:ext cx="2027583" cy="1959780"/>
            <a:chOff x="6652591" y="1835165"/>
            <a:chExt cx="2027583" cy="195978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6524E37D-F74D-46F8-84AE-2C888CF57031}"/>
                </a:ext>
              </a:extLst>
            </p:cNvPr>
            <p:cNvSpPr/>
            <p:nvPr/>
          </p:nvSpPr>
          <p:spPr bwMode="auto">
            <a:xfrm rot="986542">
              <a:off x="6652591" y="1835165"/>
              <a:ext cx="2027583" cy="195978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ED2FAD7F-6595-4130-BD95-6BB645FAE64F}"/>
                </a:ext>
              </a:extLst>
            </p:cNvPr>
            <p:cNvSpPr/>
            <p:nvPr/>
          </p:nvSpPr>
          <p:spPr bwMode="auto">
            <a:xfrm rot="6276312">
              <a:off x="7734037" y="2451531"/>
              <a:ext cx="846650" cy="1007165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EF5CFCC1-E0EE-4A20-B2CF-96B1DE9A6264}"/>
                </a:ext>
              </a:extLst>
            </p:cNvPr>
            <p:cNvSpPr/>
            <p:nvPr/>
          </p:nvSpPr>
          <p:spPr bwMode="auto">
            <a:xfrm rot="11994255">
              <a:off x="7767402" y="2646513"/>
              <a:ext cx="866529" cy="745493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6459796-CCDB-4EFD-9256-D4C721B3E4CF}"/>
              </a:ext>
            </a:extLst>
          </p:cNvPr>
          <p:cNvGrpSpPr/>
          <p:nvPr/>
        </p:nvGrpSpPr>
        <p:grpSpPr>
          <a:xfrm flipH="1">
            <a:off x="2549660" y="2315513"/>
            <a:ext cx="2027583" cy="1959780"/>
            <a:chOff x="6652591" y="1835165"/>
            <a:chExt cx="2027583" cy="1959780"/>
          </a:xfrm>
        </p:grpSpPr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A6E70766-2D88-4D4F-BEF5-3C5269D71407}"/>
                </a:ext>
              </a:extLst>
            </p:cNvPr>
            <p:cNvSpPr/>
            <p:nvPr/>
          </p:nvSpPr>
          <p:spPr bwMode="auto">
            <a:xfrm rot="986542">
              <a:off x="6652591" y="1835165"/>
              <a:ext cx="2027583" cy="195978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0405FFDD-003A-4925-B997-D6E14DF09D51}"/>
                </a:ext>
              </a:extLst>
            </p:cNvPr>
            <p:cNvSpPr/>
            <p:nvPr/>
          </p:nvSpPr>
          <p:spPr bwMode="auto">
            <a:xfrm rot="6276312">
              <a:off x="7734037" y="2451531"/>
              <a:ext cx="846650" cy="1007165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D7DFA93C-800C-41C1-9966-1D6255C20C28}"/>
                </a:ext>
              </a:extLst>
            </p:cNvPr>
            <p:cNvSpPr/>
            <p:nvPr/>
          </p:nvSpPr>
          <p:spPr bwMode="auto">
            <a:xfrm rot="11994255">
              <a:off x="7767402" y="2646513"/>
              <a:ext cx="866529" cy="745493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624173C-39B1-4EF9-B341-3D5BB8DE7357}"/>
              </a:ext>
            </a:extLst>
          </p:cNvPr>
          <p:cNvSpPr txBox="1"/>
          <p:nvPr/>
        </p:nvSpPr>
        <p:spPr>
          <a:xfrm>
            <a:off x="5208686" y="1029650"/>
            <a:ext cx="6454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Because of the large temperature difference between the droplet base and surface temperature, there will be Marangoni flow.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1BB24-0D79-42E0-A777-BB1A7611F82E}"/>
                  </a:ext>
                </a:extLst>
              </p:cNvPr>
              <p:cNvSpPr txBox="1"/>
              <p:nvPr/>
            </p:nvSpPr>
            <p:spPr>
              <a:xfrm>
                <a:off x="4614514" y="2455573"/>
                <a:ext cx="6208294" cy="675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𝑅𝑎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zh-CN" altLang="zh-CN" sz="200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hlinkClick r:id="" action="ppaction://noaction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m:t>𝛽</m:t>
                          </m:r>
                        </m:num>
                        <m:den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𝜈</m:t>
                          </m:r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(</m:t>
                      </m:r>
                      <m:sSub>
                        <m:sSubPr>
                          <m:ctrlPr>
                            <a:rPr kumimoji="0" lang="zh-CN" altLang="zh-CN" sz="200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zh-CN" altLang="zh-CN" sz="200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kumimoji="0" lang="zh-CN" altLang="zh-CN" sz="200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0" lang="en-US" altLang="zh-CN" sz="20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0" lang="zh-CN" altLang="zh-CN" sz="200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1×10</m:t>
                          </m:r>
                        </m:e>
                        <m:sup>
                          <m:r>
                            <a:rPr kumimoji="0" lang="en-US" altLang="zh-CN" sz="20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1BB24-0D79-42E0-A777-BB1A7611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514" y="2455573"/>
                <a:ext cx="6208294" cy="6759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AF1FD2B-F9DE-46A2-B141-9905A8C62BDC}"/>
                  </a:ext>
                </a:extLst>
              </p:cNvPr>
              <p:cNvSpPr txBox="1"/>
              <p:nvPr/>
            </p:nvSpPr>
            <p:spPr>
              <a:xfrm>
                <a:off x="6015280" y="3243229"/>
                <a:ext cx="3929083" cy="583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𝑀𝑎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0" lang="zh-CN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zh-CN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zh-CN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den>
                    </m:f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1×10</m:t>
                        </m:r>
                      </m:e>
                      <m:sup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AF1FD2B-F9DE-46A2-B141-9905A8C6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280" y="3243229"/>
                <a:ext cx="3929083" cy="5836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E30FF92-84BD-4897-8BD8-1B4C68474BA3}"/>
                  </a:ext>
                </a:extLst>
              </p:cNvPr>
              <p:cNvSpPr txBox="1"/>
              <p:nvPr/>
            </p:nvSpPr>
            <p:spPr>
              <a:xfrm>
                <a:off x="6019646" y="3982737"/>
                <a:ext cx="2226019" cy="535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𝑅𝑒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𝑢𝑑</m:t>
                        </m:r>
                      </m:num>
                      <m:den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𝜈</m:t>
                        </m:r>
                      </m:den>
                    </m:f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1×10</m:t>
                        </m:r>
                      </m:e>
                      <m:sup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E30FF92-84BD-4897-8BD8-1B4C6847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646" y="3982737"/>
                <a:ext cx="2226019" cy="535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C523345-AC7D-4BD2-BFAA-925E98049BF6}"/>
                  </a:ext>
                </a:extLst>
              </p:cNvPr>
              <p:cNvSpPr txBox="1"/>
              <p:nvPr/>
            </p:nvSpPr>
            <p:spPr>
              <a:xfrm>
                <a:off x="6040605" y="4701245"/>
                <a:ext cx="23955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000" b="0" i="1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𝑅𝑒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𝑃𝑟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×10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C523345-AC7D-4BD2-BFAA-925E9804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05" y="4701245"/>
                <a:ext cx="2395578" cy="400110"/>
              </a:xfrm>
              <a:prstGeom prst="rect">
                <a:avLst/>
              </a:prstGeom>
              <a:blipFill>
                <a:blip r:embed="rId7"/>
                <a:stretch>
                  <a:fillRect l="-279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24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B645D-6C83-469E-8708-EADFBC1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Effective thermal conductivity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93818-42FD-4E33-BE59-AD1B1B8A2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0030" y="990600"/>
                <a:ext cx="10668000" cy="5037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Convection will cause the decrease of the total thermal resistance of the droplet. Here we have the effective thermal conductivity with considering the internal flow.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=1.86+0.86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⁡[2.245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/30)]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𝑒𝑓𝑓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≈2.5</m:t>
                      </m:r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With the effective thermal conductivity, we have smaller thermal resistance of the water droplet.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D93818-42FD-4E33-BE59-AD1B1B8A2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030" y="990600"/>
                <a:ext cx="10668000" cy="5037221"/>
              </a:xfrm>
              <a:blipFill>
                <a:blip r:embed="rId2"/>
                <a:stretch>
                  <a:fillRect l="-914" t="-2058" r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6FD61-2EA7-4996-BC28-6A75D972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A7CDE-F776-45E9-BA7E-666F4B079272}"/>
                  </a:ext>
                </a:extLst>
              </p:cNvPr>
              <p:cNvSpPr txBox="1"/>
              <p:nvPr/>
            </p:nvSpPr>
            <p:spPr>
              <a:xfrm>
                <a:off x="2931734" y="4505585"/>
                <a:ext cx="3302296" cy="1148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arctan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A7CDE-F776-45E9-BA7E-666F4B07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34" y="4505585"/>
                <a:ext cx="3302296" cy="1148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077D45-100D-42E0-8282-746A102D1F21}"/>
                  </a:ext>
                </a:extLst>
              </p:cNvPr>
              <p:cNvSpPr txBox="1"/>
              <p:nvPr/>
            </p:nvSpPr>
            <p:spPr>
              <a:xfrm>
                <a:off x="6704424" y="4599554"/>
                <a:ext cx="1430520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=80°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077D45-100D-42E0-8282-746A102D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424" y="4599554"/>
                <a:ext cx="1430520" cy="480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5E91CC-F13A-407B-93AF-0D338C8054D5}"/>
                  </a:ext>
                </a:extLst>
              </p:cNvPr>
              <p:cNvSpPr txBox="1"/>
              <p:nvPr/>
            </p:nvSpPr>
            <p:spPr>
              <a:xfrm>
                <a:off x="6799980" y="5120400"/>
                <a:ext cx="1236364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=0.61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5E91CC-F13A-407B-93AF-0D338C80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80" y="5120400"/>
                <a:ext cx="1236364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42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BA6BF5E-00E8-45A0-88D8-89DA5E56B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616" y="857250"/>
            <a:ext cx="6155473" cy="5486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BB2A6-1982-46DD-8DE9-589414A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EF531-E1D7-4FB2-8965-686B2590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37BCF1-421A-496E-8897-CD3F63F7BC19}"/>
              </a:ext>
            </a:extLst>
          </p:cNvPr>
          <p:cNvCxnSpPr/>
          <p:nvPr/>
        </p:nvCxnSpPr>
        <p:spPr bwMode="auto">
          <a:xfrm>
            <a:off x="3344121" y="3742699"/>
            <a:ext cx="62847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5D214B-7696-44EE-8CC0-DDFB7AAC2F51}"/>
              </a:ext>
            </a:extLst>
          </p:cNvPr>
          <p:cNvCxnSpPr/>
          <p:nvPr/>
        </p:nvCxnSpPr>
        <p:spPr bwMode="auto">
          <a:xfrm flipV="1">
            <a:off x="6296352" y="2318805"/>
            <a:ext cx="0" cy="47289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65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D388-C1C2-47BC-93BB-96443369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Saturated vapor concentration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6FEBB-E894-4883-921D-C1F2DE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944CAE3-FC97-4FB4-A1C7-DE9F1C10F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76835"/>
              </p:ext>
            </p:extLst>
          </p:nvPr>
        </p:nvGraphicFramePr>
        <p:xfrm>
          <a:off x="2417725" y="973036"/>
          <a:ext cx="7381232" cy="521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7725" y="973036"/>
                        <a:ext cx="7381232" cy="5216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08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167D-FED6-4851-8F2E-92ACBDDA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angle 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3CD1D-9C80-4502-A84E-6B2A66A1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A14B5-A720-4FD5-A33E-2A645E86D2B1}"/>
                  </a:ext>
                </a:extLst>
              </p:cNvPr>
              <p:cNvSpPr txBox="1"/>
              <p:nvPr/>
            </p:nvSpPr>
            <p:spPr>
              <a:xfrm>
                <a:off x="2817538" y="5233437"/>
                <a:ext cx="6556923" cy="868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+4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cosh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𝜃𝜏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sinh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𝜋𝜏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tanh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⁡[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A14B5-A720-4FD5-A33E-2A645E86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38" y="5233437"/>
                <a:ext cx="6556923" cy="868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DC9E057-C5E5-42CC-A3BB-402945963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750934"/>
              </p:ext>
            </p:extLst>
          </p:nvPr>
        </p:nvGraphicFramePr>
        <p:xfrm>
          <a:off x="2004261" y="342900"/>
          <a:ext cx="7370200" cy="520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4276800" imgH="3022560" progId="Origin50.Graph">
                  <p:embed/>
                </p:oleObj>
              </mc:Choice>
              <mc:Fallback>
                <p:oleObj name="Graph" r:id="rId3" imgW="4276800" imgH="3022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4261" y="342900"/>
                        <a:ext cx="7370200" cy="5208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21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B941F703-96CD-42AF-9972-AB259E5A7DE4}"/>
              </a:ext>
            </a:extLst>
          </p:cNvPr>
          <p:cNvSpPr/>
          <p:nvPr/>
        </p:nvSpPr>
        <p:spPr bwMode="auto">
          <a:xfrm>
            <a:off x="7632713" y="960140"/>
            <a:ext cx="2981194" cy="299372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FF690D-8C07-47D3-BD4C-D0E2E803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Evaporation flux at the spherical cap and droplet base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A259B-7FF7-4A52-9F45-E992DAD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794" y="6438189"/>
            <a:ext cx="731520" cy="27432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1024F3-645F-447A-B9E9-2E0A42CD0394}"/>
              </a:ext>
            </a:extLst>
          </p:cNvPr>
          <p:cNvGrpSpPr/>
          <p:nvPr/>
        </p:nvGrpSpPr>
        <p:grpSpPr>
          <a:xfrm>
            <a:off x="408132" y="1020988"/>
            <a:ext cx="4307623" cy="3634805"/>
            <a:chOff x="768349" y="1738103"/>
            <a:chExt cx="4307623" cy="363480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EB1FC9-3D7F-4EBD-B70B-A66FAA2206F1}"/>
                </a:ext>
              </a:extLst>
            </p:cNvPr>
            <p:cNvGrpSpPr/>
            <p:nvPr/>
          </p:nvGrpSpPr>
          <p:grpSpPr>
            <a:xfrm>
              <a:off x="768349" y="1738103"/>
              <a:ext cx="4296428" cy="2993720"/>
              <a:chOff x="1014608" y="2189040"/>
              <a:chExt cx="4296428" cy="299372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56C72F9-486D-4644-B235-9C7BC6DA1740}"/>
                  </a:ext>
                </a:extLst>
              </p:cNvPr>
              <p:cNvSpPr/>
              <p:nvPr/>
            </p:nvSpPr>
            <p:spPr bwMode="auto">
              <a:xfrm>
                <a:off x="1615193" y="2189040"/>
                <a:ext cx="2981194" cy="299372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544117A-806B-4534-B8E4-DA830606304A}"/>
                  </a:ext>
                </a:extLst>
              </p:cNvPr>
              <p:cNvCxnSpPr/>
              <p:nvPr/>
            </p:nvCxnSpPr>
            <p:spPr bwMode="auto">
              <a:xfrm>
                <a:off x="1014608" y="4597052"/>
                <a:ext cx="42964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7FEB115-CB40-47CA-9F93-65034B8520BA}"/>
                </a:ext>
              </a:extLst>
            </p:cNvPr>
            <p:cNvCxnSpPr/>
            <p:nvPr/>
          </p:nvCxnSpPr>
          <p:spPr bwMode="auto">
            <a:xfrm flipV="1">
              <a:off x="4037722" y="3174115"/>
              <a:ext cx="814192" cy="97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95CDA9F9-DEC2-44C0-8876-FC97C2A6B64D}"/>
                </a:ext>
              </a:extLst>
            </p:cNvPr>
            <p:cNvSpPr/>
            <p:nvPr/>
          </p:nvSpPr>
          <p:spPr bwMode="auto">
            <a:xfrm rot="17355882">
              <a:off x="3277688" y="3574624"/>
              <a:ext cx="1913957" cy="1682611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6D188-3AB6-433E-A0EA-B66ED001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427" y="2383094"/>
            <a:ext cx="390215" cy="460199"/>
          </a:xfrm>
        </p:spPr>
        <p:txBody>
          <a:bodyPr/>
          <a:lstStyle/>
          <a:p>
            <a:pPr marL="0" indent="0">
              <a:buNone/>
            </a:pPr>
            <a:r>
              <a:rPr lang="el-GR" altLang="zh-CN" i="1" dirty="0"/>
              <a:t>θ</a:t>
            </a:r>
            <a:endParaRPr lang="zh-CN" altLang="en-US" i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2B3315-8649-4D4C-A80C-BFE3F0601464}"/>
              </a:ext>
            </a:extLst>
          </p:cNvPr>
          <p:cNvSpPr/>
          <p:nvPr/>
        </p:nvSpPr>
        <p:spPr bwMode="auto">
          <a:xfrm>
            <a:off x="857549" y="3449807"/>
            <a:ext cx="328352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0D9972-7A1D-4059-A071-E33ADF9EF731}"/>
                  </a:ext>
                </a:extLst>
              </p:cNvPr>
              <p:cNvSpPr txBox="1"/>
              <p:nvPr/>
            </p:nvSpPr>
            <p:spPr>
              <a:xfrm>
                <a:off x="496329" y="4780803"/>
                <a:ext cx="4005968" cy="5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0D9972-7A1D-4059-A071-E33ADF9E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29" y="4780803"/>
                <a:ext cx="4005968" cy="560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FC7385-D365-441E-9699-513B741C1E3B}"/>
              </a:ext>
            </a:extLst>
          </p:cNvPr>
          <p:cNvGrpSpPr/>
          <p:nvPr/>
        </p:nvGrpSpPr>
        <p:grpSpPr>
          <a:xfrm>
            <a:off x="6872282" y="2871826"/>
            <a:ext cx="4296428" cy="3296996"/>
            <a:chOff x="7050095" y="1183394"/>
            <a:chExt cx="4296428" cy="3296996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0E6FA03-8902-41A4-B5AF-D7FDEC802D92}"/>
                </a:ext>
              </a:extLst>
            </p:cNvPr>
            <p:cNvCxnSpPr/>
            <p:nvPr/>
          </p:nvCxnSpPr>
          <p:spPr bwMode="auto">
            <a:xfrm>
              <a:off x="7050095" y="1992988"/>
              <a:ext cx="42964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06F8E8-04AF-4413-BB41-5F890298EB64}"/>
                </a:ext>
              </a:extLst>
            </p:cNvPr>
            <p:cNvSpPr/>
            <p:nvPr/>
          </p:nvSpPr>
          <p:spPr bwMode="auto">
            <a:xfrm>
              <a:off x="7370618" y="2682410"/>
              <a:ext cx="3812665" cy="17979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5ACB9E-7731-4FCD-9375-F34C8CFEAF78}"/>
                </a:ext>
              </a:extLst>
            </p:cNvPr>
            <p:cNvSpPr/>
            <p:nvPr/>
          </p:nvSpPr>
          <p:spPr bwMode="auto">
            <a:xfrm>
              <a:off x="7448150" y="2003828"/>
              <a:ext cx="3657600" cy="69994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内容占位符 2">
              <a:extLst>
                <a:ext uri="{FF2B5EF4-FFF2-40B4-BE49-F238E27FC236}">
                  <a16:creationId xmlns:a16="http://schemas.microsoft.com/office/drawing/2014/main" id="{F882744B-AEDD-4527-8736-0CA4B3DDB4F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508667" y="1183394"/>
              <a:ext cx="390215" cy="460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69900" indent="-469900" algn="l" rtl="0" eaLnBrk="1" fontAlgn="base" hangingPunct="1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A50021"/>
                </a:buClr>
                <a:buSzPct val="90000"/>
                <a:buFont typeface="Wingdings 2" pitchFamily="18" charset="2"/>
                <a:buChar char="¿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563" algn="l" rtl="0" eaLnBrk="1" fontAlgn="base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5000"/>
                <a:buFont typeface="Wingdings 2" pitchFamily="18" charset="2"/>
                <a:buChar char="¯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304925" indent="-395288" algn="l" rtl="0" eaLnBrk="1" fontAlgn="base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 2" pitchFamily="18" charset="2"/>
                <a:buChar char="¿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93863" indent="-387350" algn="l" rtl="0" eaLnBrk="1" fontAlgn="base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 2" pitchFamily="18" charset="2"/>
                <a:buChar char="¯"/>
                <a:defRPr>
                  <a:solidFill>
                    <a:schemeClr val="tx1"/>
                  </a:solidFill>
                  <a:latin typeface="+mn-lt"/>
                </a:defRPr>
              </a:lvl4pPr>
              <a:lvl5pPr marL="20939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511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30083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655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9227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endParaRPr lang="zh-CN" altLang="en-US" i="1" kern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C53D1F-A202-4DD9-AF53-3D5F5BC752A9}"/>
                  </a:ext>
                </a:extLst>
              </p:cNvPr>
              <p:cNvSpPr txBox="1"/>
              <p:nvPr/>
            </p:nvSpPr>
            <p:spPr>
              <a:xfrm>
                <a:off x="7116137" y="4521473"/>
                <a:ext cx="4188647" cy="5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C53D1F-A202-4DD9-AF53-3D5F5BC75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37" y="4521473"/>
                <a:ext cx="4188647" cy="56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F4AA32E-79E0-4D0D-B3AC-E937BE738FD5}"/>
              </a:ext>
            </a:extLst>
          </p:cNvPr>
          <p:cNvSpPr/>
          <p:nvPr/>
        </p:nvSpPr>
        <p:spPr bwMode="auto">
          <a:xfrm>
            <a:off x="7277124" y="3398707"/>
            <a:ext cx="3674301" cy="2606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303B319-A4A6-4765-BFB2-B6B13481E386}"/>
              </a:ext>
            </a:extLst>
          </p:cNvPr>
          <p:cNvCxnSpPr/>
          <p:nvPr/>
        </p:nvCxnSpPr>
        <p:spPr bwMode="auto">
          <a:xfrm>
            <a:off x="7948706" y="3398707"/>
            <a:ext cx="233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A39BC15-FF57-472C-AF39-7619CFA26578}"/>
              </a:ext>
            </a:extLst>
          </p:cNvPr>
          <p:cNvCxnSpPr/>
          <p:nvPr/>
        </p:nvCxnSpPr>
        <p:spPr bwMode="auto">
          <a:xfrm flipV="1">
            <a:off x="3269534" y="1280160"/>
            <a:ext cx="1222163" cy="627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4004C6A-7BAD-4459-A464-3EC2723B09A5}"/>
                  </a:ext>
                </a:extLst>
              </p:cNvPr>
              <p:cNvSpPr txBox="1"/>
              <p:nvPr/>
            </p:nvSpPr>
            <p:spPr>
              <a:xfrm>
                <a:off x="4565736" y="1095494"/>
                <a:ext cx="637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4004C6A-7BAD-4459-A464-3EC2723B0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736" y="1095494"/>
                <a:ext cx="63712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C763C33-9B0F-4F47-AFB9-35E794414196}"/>
                  </a:ext>
                </a:extLst>
              </p:cNvPr>
              <p:cNvSpPr txBox="1"/>
              <p:nvPr/>
            </p:nvSpPr>
            <p:spPr>
              <a:xfrm>
                <a:off x="6487679" y="2896443"/>
                <a:ext cx="637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C763C33-9B0F-4F47-AFB9-35E794414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79" y="2896443"/>
                <a:ext cx="637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E8FC13-B8AD-41A4-B4A8-A92B51790101}"/>
              </a:ext>
            </a:extLst>
          </p:cNvPr>
          <p:cNvCxnSpPr/>
          <p:nvPr/>
        </p:nvCxnSpPr>
        <p:spPr bwMode="auto">
          <a:xfrm flipH="1">
            <a:off x="6282650" y="3502175"/>
            <a:ext cx="27378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507293-3AB1-41BC-B694-C05B405F0AF4}"/>
                  </a:ext>
                </a:extLst>
              </p:cNvPr>
              <p:cNvSpPr txBox="1"/>
              <p:nvPr/>
            </p:nvSpPr>
            <p:spPr>
              <a:xfrm>
                <a:off x="7124804" y="5070787"/>
                <a:ext cx="4084451" cy="5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507293-3AB1-41BC-B694-C05B405F0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04" y="5070787"/>
                <a:ext cx="4084451" cy="5601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F5D870B-6E60-4265-8372-60F5942785F7}"/>
                  </a:ext>
                </a:extLst>
              </p:cNvPr>
              <p:cNvSpPr txBox="1"/>
              <p:nvPr/>
            </p:nvSpPr>
            <p:spPr>
              <a:xfrm>
                <a:off x="7158054" y="5597534"/>
                <a:ext cx="4108497" cy="5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R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F5D870B-6E60-4265-8372-60F594278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054" y="5597534"/>
                <a:ext cx="4108497" cy="5601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03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974D-35DF-4C4F-84A3-1CBD01EF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Evaporation flux ratio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A16730-31C4-4792-8F9D-D736A70C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AB5920-9123-421B-B340-43D1BB6DCE03}"/>
                  </a:ext>
                </a:extLst>
              </p:cNvPr>
              <p:cNvSpPr txBox="1"/>
              <p:nvPr/>
            </p:nvSpPr>
            <p:spPr>
              <a:xfrm>
                <a:off x="3045956" y="489858"/>
                <a:ext cx="5911362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AB5920-9123-421B-B340-43D1BB6D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56" y="489858"/>
                <a:ext cx="5911362" cy="846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9A022ED-5FAD-49F4-A79D-5217530C3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807" y="1334396"/>
                <a:ext cx="11417659" cy="4494007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We choose </a:t>
                </a:r>
                <a:r>
                  <a:rPr lang="el-GR" altLang="zh-CN" sz="2400" i="1" dirty="0"/>
                  <a:t>θ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at around 120°-130°, then </a:t>
                </a:r>
                <a:r>
                  <a:rPr lang="en-US" altLang="zh-CN" sz="2400" i="1" dirty="0"/>
                  <a:t>f </a:t>
                </a:r>
                <a:r>
                  <a:rPr lang="en-US" altLang="zh-CN" sz="2400" dirty="0"/>
                  <a:t>(</a:t>
                </a:r>
                <a:r>
                  <a:rPr lang="el-GR" altLang="zh-CN" sz="2400" i="1" dirty="0"/>
                  <a:t>θ</a:t>
                </a:r>
                <a:r>
                  <a:rPr lang="en-US" altLang="zh-CN" sz="2400" dirty="0"/>
                  <a:t>) ≈ 3, and </a:t>
                </a:r>
                <a:r>
                  <a:rPr lang="en-US" altLang="zh-CN" sz="2400" i="1" dirty="0"/>
                  <a:t>f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sz="2400" i="1" dirty="0"/>
                  <a:t>-</a:t>
                </a:r>
                <a:r>
                  <a:rPr lang="el-GR" altLang="zh-CN" sz="2400" i="1" dirty="0"/>
                  <a:t>θ</a:t>
                </a:r>
                <a:r>
                  <a:rPr lang="en-US" altLang="zh-CN" sz="2400" dirty="0"/>
                  <a:t>) ≈ 1.6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0.017 kg/m^3 at 20 °C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0.42 kg/m^3 at 90 °C when the substrate is larger than 100 °C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1 – 2 kg/m^3 with temperature from 100 °C to 140 °C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i="1" dirty="0"/>
                  <a:t>r </a:t>
                </a:r>
                <a:r>
                  <a:rPr lang="en-US" altLang="zh-CN" sz="2400" dirty="0"/>
                  <a:t>= 27% – 43%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is 0.083 kg/m^3 at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/>
                  </a:rPr>
                  <a:t>5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0 °C,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sz="2400" b="0" i="1" kern="12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is 0.13 kg/m^3 at 60 °C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r 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= 52%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/>
                  </a:rPr>
                  <a:t>For substrate temperature at 60 °C to 90 °C about 50% evaporation happens at the droplet base and for substrate temperature higher than 100 °C about 70% evaporation happens at the droplet base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9A022ED-5FAD-49F4-A79D-5217530C3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807" y="1334396"/>
                <a:ext cx="11417659" cy="4494007"/>
              </a:xfrm>
              <a:blipFill>
                <a:blip r:embed="rId3"/>
                <a:stretch>
                  <a:fillRect l="-801" t="-1085" b="-15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07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7C0A-5CA6-4479-A92B-5A3D2BF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E4D66-F930-4FD3-87C6-7CAB4FB2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内容占位符 23">
            <a:extLst>
              <a:ext uri="{FF2B5EF4-FFF2-40B4-BE49-F238E27FC236}">
                <a16:creationId xmlns:a16="http://schemas.microsoft.com/office/drawing/2014/main" id="{AE4E64B5-8196-4CA3-BCB2-CB6D4BCDD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08" y="685800"/>
            <a:ext cx="5586292" cy="5486400"/>
          </a:xfr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B51CF61-72C0-4400-8F23-FAB588BF6E90}"/>
              </a:ext>
            </a:extLst>
          </p:cNvPr>
          <p:cNvGrpSpPr/>
          <p:nvPr/>
        </p:nvGrpSpPr>
        <p:grpSpPr>
          <a:xfrm>
            <a:off x="7391180" y="1381539"/>
            <a:ext cx="2279374" cy="4399722"/>
            <a:chOff x="1815548" y="1364974"/>
            <a:chExt cx="2279374" cy="439972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4BCF6B-4E60-4478-9B10-6527C5C5571C}"/>
                </a:ext>
              </a:extLst>
            </p:cNvPr>
            <p:cNvSpPr/>
            <p:nvPr/>
          </p:nvSpPr>
          <p:spPr bwMode="auto">
            <a:xfrm>
              <a:off x="1815548" y="3048000"/>
              <a:ext cx="2279374" cy="2716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32C395-8589-4270-9DEA-D5A24D100427}"/>
                </a:ext>
              </a:extLst>
            </p:cNvPr>
            <p:cNvSpPr/>
            <p:nvPr/>
          </p:nvSpPr>
          <p:spPr bwMode="auto">
            <a:xfrm>
              <a:off x="2584174" y="2213113"/>
              <a:ext cx="755374" cy="8348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5A8040-AACA-4F94-9BEC-5979D8F8FB40}"/>
                </a:ext>
              </a:extLst>
            </p:cNvPr>
            <p:cNvSpPr/>
            <p:nvPr/>
          </p:nvSpPr>
          <p:spPr bwMode="auto">
            <a:xfrm>
              <a:off x="1815548" y="1364974"/>
              <a:ext cx="2279374" cy="83488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F233D44-D297-4256-BD0C-F6AB42F96306}"/>
              </a:ext>
            </a:extLst>
          </p:cNvPr>
          <p:cNvCxnSpPr/>
          <p:nvPr/>
        </p:nvCxnSpPr>
        <p:spPr bwMode="auto">
          <a:xfrm flipV="1">
            <a:off x="3432313" y="2696817"/>
            <a:ext cx="3750365" cy="1875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046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A70F2-52CE-42F8-8C9D-8F9C2450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temperature at pillar top surface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F27D0-CA98-4BB1-92B9-6CFDDA9A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A06AD4-F595-4DB8-81E5-C8122341DF9F}"/>
              </a:ext>
            </a:extLst>
          </p:cNvPr>
          <p:cNvGrpSpPr/>
          <p:nvPr/>
        </p:nvGrpSpPr>
        <p:grpSpPr>
          <a:xfrm>
            <a:off x="924119" y="1229139"/>
            <a:ext cx="2279374" cy="4399722"/>
            <a:chOff x="1815548" y="1364974"/>
            <a:chExt cx="2279374" cy="439972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DEC021-53D5-4E2D-AAE3-65D73BD10E9D}"/>
                </a:ext>
              </a:extLst>
            </p:cNvPr>
            <p:cNvSpPr/>
            <p:nvPr/>
          </p:nvSpPr>
          <p:spPr bwMode="auto">
            <a:xfrm>
              <a:off x="1815548" y="3048000"/>
              <a:ext cx="2279374" cy="2716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588A33-79C2-48BA-B87B-7BC0749EBD31}"/>
                </a:ext>
              </a:extLst>
            </p:cNvPr>
            <p:cNvSpPr/>
            <p:nvPr/>
          </p:nvSpPr>
          <p:spPr bwMode="auto">
            <a:xfrm>
              <a:off x="2584174" y="2213113"/>
              <a:ext cx="755374" cy="8348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7AD229-4795-4121-94CD-531553630474}"/>
                </a:ext>
              </a:extLst>
            </p:cNvPr>
            <p:cNvSpPr/>
            <p:nvPr/>
          </p:nvSpPr>
          <p:spPr bwMode="auto">
            <a:xfrm>
              <a:off x="1815548" y="1364974"/>
              <a:ext cx="2279374" cy="83488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3EB95F-1F4C-442A-8172-247C69D195DE}"/>
                  </a:ext>
                </a:extLst>
              </p:cNvPr>
              <p:cNvSpPr txBox="1"/>
              <p:nvPr/>
            </p:nvSpPr>
            <p:spPr>
              <a:xfrm>
                <a:off x="2833756" y="5526417"/>
                <a:ext cx="1507436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3EB95F-1F4C-442A-8172-247C69D1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56" y="5526417"/>
                <a:ext cx="1507436" cy="469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A6DB7B-5FB5-45F4-8FC4-A3E2EAE39E22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2063806" y="1803645"/>
            <a:ext cx="1333610" cy="260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C43BF0-06B8-4BA9-8DBE-C1CA8446ACC7}"/>
              </a:ext>
            </a:extLst>
          </p:cNvPr>
          <p:cNvCxnSpPr>
            <a:stCxn id="6" idx="2"/>
          </p:cNvCxnSpPr>
          <p:nvPr/>
        </p:nvCxnSpPr>
        <p:spPr bwMode="auto">
          <a:xfrm>
            <a:off x="2063806" y="5628861"/>
            <a:ext cx="1333610" cy="1711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019508-E382-4D36-8128-ECA356778102}"/>
                  </a:ext>
                </a:extLst>
              </p:cNvPr>
              <p:cNvSpPr txBox="1"/>
              <p:nvPr/>
            </p:nvSpPr>
            <p:spPr>
              <a:xfrm>
                <a:off x="3029667" y="1563579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019508-E382-4D36-8128-ECA35677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67" y="1563579"/>
                <a:ext cx="1507436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44669A3-5F20-4099-9264-E054A8ED8DB4}"/>
              </a:ext>
            </a:extLst>
          </p:cNvPr>
          <p:cNvSpPr txBox="1"/>
          <p:nvPr/>
        </p:nvSpPr>
        <p:spPr>
          <a:xfrm>
            <a:off x="4181460" y="802249"/>
            <a:ext cx="7745497" cy="492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  We have the hot plate temperature </a:t>
            </a:r>
            <a:r>
              <a:rPr lang="en-US" altLang="zh-CN" sz="2400" i="1" dirty="0"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cs typeface="Arial" panose="020B0604020202020204" pitchFamily="34" charset="0"/>
              </a:rPr>
              <a:t>h</a:t>
            </a:r>
            <a:r>
              <a:rPr lang="en-US" altLang="zh-CN" sz="2400" dirty="0">
                <a:cs typeface="Arial" panose="020B0604020202020204" pitchFamily="34" charset="0"/>
              </a:rPr>
              <a:t>, thermal resistance of the pillar </a:t>
            </a:r>
            <a:r>
              <a:rPr lang="en-US" altLang="zh-CN" sz="2400" i="1" dirty="0">
                <a:cs typeface="Arial" panose="020B0604020202020204" pitchFamily="34" charset="0"/>
              </a:rPr>
              <a:t>R</a:t>
            </a:r>
            <a:r>
              <a:rPr lang="en-US" altLang="zh-CN" sz="2400" baseline="-25000" dirty="0">
                <a:cs typeface="Arial" panose="020B0604020202020204" pitchFamily="34" charset="0"/>
              </a:rPr>
              <a:t>p</a:t>
            </a:r>
            <a:r>
              <a:rPr lang="en-US" altLang="zh-CN" sz="2400" dirty="0">
                <a:cs typeface="Arial" panose="020B0604020202020204" pitchFamily="34" charset="0"/>
              </a:rPr>
              <a:t> and substrate </a:t>
            </a:r>
            <a:r>
              <a:rPr lang="en-US" altLang="zh-CN" sz="2400" i="1" dirty="0">
                <a:cs typeface="Arial" panose="020B0604020202020204" pitchFamily="34" charset="0"/>
              </a:rPr>
              <a:t>R</a:t>
            </a:r>
            <a:r>
              <a:rPr lang="en-US" altLang="zh-CN" sz="2400" baseline="-25000" dirty="0">
                <a:cs typeface="Arial" panose="020B0604020202020204" pitchFamily="34" charset="0"/>
              </a:rPr>
              <a:t>s</a:t>
            </a:r>
            <a:r>
              <a:rPr lang="en-US" altLang="zh-CN" sz="2400" dirty="0">
                <a:cs typeface="Arial" panose="020B0604020202020204" pitchFamily="34" charset="0"/>
              </a:rPr>
              <a:t>, heat flux calculated from the droplet volume change </a:t>
            </a:r>
            <a:r>
              <a:rPr lang="en-US" altLang="zh-CN" sz="2400" i="1" dirty="0">
                <a:cs typeface="Arial" panose="020B0604020202020204" pitchFamily="34" charset="0"/>
              </a:rPr>
              <a:t>f</a:t>
            </a:r>
            <a:r>
              <a:rPr lang="en-US" altLang="zh-CN" sz="2400" dirty="0"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  Thus, we can obtain the average temperature at the pillar top surface: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  Then, we can obtain the average temperature of the droplet base </a:t>
            </a:r>
            <a:r>
              <a:rPr lang="en-US" altLang="zh-CN" sz="2400" i="1" dirty="0"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cs typeface="Arial" panose="020B0604020202020204" pitchFamily="34" charset="0"/>
              </a:rPr>
              <a:t>2</a:t>
            </a:r>
          </a:p>
          <a:p>
            <a:pPr algn="just">
              <a:lnSpc>
                <a:spcPct val="130000"/>
              </a:lnSpc>
            </a:pPr>
            <a:endParaRPr lang="en-US" altLang="zh-CN" sz="2400" baseline="-25000" dirty="0"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i="1" dirty="0"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cs typeface="Arial" panose="020B0604020202020204" pitchFamily="34" charset="0"/>
              </a:rPr>
              <a:t>2</a:t>
            </a:r>
            <a:r>
              <a:rPr lang="en-US" altLang="zh-CN" sz="2400" dirty="0">
                <a:cs typeface="Arial" panose="020B0604020202020204" pitchFamily="34" charset="0"/>
              </a:rPr>
              <a:t> is around 94.5°C with the change of k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8A064C-3E8C-43D8-B2A8-C801B7CE5FFF}"/>
              </a:ext>
            </a:extLst>
          </p:cNvPr>
          <p:cNvCxnSpPr/>
          <p:nvPr/>
        </p:nvCxnSpPr>
        <p:spPr bwMode="auto">
          <a:xfrm flipV="1">
            <a:off x="2063806" y="2663687"/>
            <a:ext cx="0" cy="1987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AC1085-0FB1-4DC3-8721-E61039E23C9C}"/>
                  </a:ext>
                </a:extLst>
              </p:cNvPr>
              <p:cNvSpPr txBox="1"/>
              <p:nvPr/>
            </p:nvSpPr>
            <p:spPr>
              <a:xfrm>
                <a:off x="1692745" y="3808361"/>
                <a:ext cx="1507436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𝑓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AC1085-0FB1-4DC3-8721-E61039E2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45" y="3808361"/>
                <a:ext cx="1507436" cy="469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4206B1D-D2F4-4520-B1B6-B7E45A89DAE2}"/>
                  </a:ext>
                </a:extLst>
              </p:cNvPr>
              <p:cNvSpPr txBox="1"/>
              <p:nvPr/>
            </p:nvSpPr>
            <p:spPr>
              <a:xfrm>
                <a:off x="6108341" y="3247342"/>
                <a:ext cx="2909001" cy="517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4206B1D-D2F4-4520-B1B6-B7E45A89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41" y="3247342"/>
                <a:ext cx="2909001" cy="517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2EA5482-AE86-48B0-8587-F40D7250B59B}"/>
              </a:ext>
            </a:extLst>
          </p:cNvPr>
          <p:cNvCxnSpPr/>
          <p:nvPr/>
        </p:nvCxnSpPr>
        <p:spPr bwMode="auto">
          <a:xfrm>
            <a:off x="932401" y="2064026"/>
            <a:ext cx="22760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3E9A75-3737-4530-8EBC-6614EB7BEB1A}"/>
              </a:ext>
            </a:extLst>
          </p:cNvPr>
          <p:cNvCxnSpPr/>
          <p:nvPr/>
        </p:nvCxnSpPr>
        <p:spPr bwMode="auto">
          <a:xfrm>
            <a:off x="1401572" y="2064505"/>
            <a:ext cx="1798609" cy="553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5DB6B26-5A8A-4116-AF1D-EE6893C0D721}"/>
                  </a:ext>
                </a:extLst>
              </p:cNvPr>
              <p:cNvSpPr txBox="1"/>
              <p:nvPr/>
            </p:nvSpPr>
            <p:spPr>
              <a:xfrm>
                <a:off x="2889464" y="2405092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5DB6B26-5A8A-4116-AF1D-EE6893C0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64" y="2405092"/>
                <a:ext cx="1507436" cy="480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56C72CE-91F2-4E61-98B7-7EF9F25AE2F7}"/>
                  </a:ext>
                </a:extLst>
              </p:cNvPr>
              <p:cNvSpPr txBox="1"/>
              <p:nvPr/>
            </p:nvSpPr>
            <p:spPr>
              <a:xfrm>
                <a:off x="6362062" y="4802190"/>
                <a:ext cx="24015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94.5 °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56C72CE-91F2-4E61-98B7-7EF9F25AE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62" y="4802190"/>
                <a:ext cx="2401558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392A71-588B-4025-8161-1A7F6C9DE447}"/>
              </a:ext>
            </a:extLst>
          </p:cNvPr>
          <p:cNvCxnSpPr/>
          <p:nvPr/>
        </p:nvCxnSpPr>
        <p:spPr bwMode="auto">
          <a:xfrm flipH="1">
            <a:off x="609600" y="1908313"/>
            <a:ext cx="791972" cy="496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D46C189-C7AD-42C3-8A76-3B99798AFCF8}"/>
                  </a:ext>
                </a:extLst>
              </p:cNvPr>
              <p:cNvSpPr txBox="1"/>
              <p:nvPr/>
            </p:nvSpPr>
            <p:spPr>
              <a:xfrm>
                <a:off x="-116355" y="2432034"/>
                <a:ext cx="1507436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𝑘𝑓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D46C189-C7AD-42C3-8A76-3B99798A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355" y="2432034"/>
                <a:ext cx="1507436" cy="469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84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4309D-A428-48A6-AC8F-6E5B1A72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Conductive thermal resistance of water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1975D0-BE48-4F06-BC0E-EB759E20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FEC3F2-2D26-4BEF-A966-6AC7E19CA6F0}"/>
              </a:ext>
            </a:extLst>
          </p:cNvPr>
          <p:cNvGrpSpPr/>
          <p:nvPr/>
        </p:nvGrpSpPr>
        <p:grpSpPr>
          <a:xfrm>
            <a:off x="302114" y="1376241"/>
            <a:ext cx="4307623" cy="3634805"/>
            <a:chOff x="768349" y="1738103"/>
            <a:chExt cx="4307623" cy="363480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AB20605-DF15-4C09-B361-48E377BBB555}"/>
                </a:ext>
              </a:extLst>
            </p:cNvPr>
            <p:cNvGrpSpPr/>
            <p:nvPr/>
          </p:nvGrpSpPr>
          <p:grpSpPr>
            <a:xfrm>
              <a:off x="768349" y="1738103"/>
              <a:ext cx="4296428" cy="2993720"/>
              <a:chOff x="1014608" y="2189040"/>
              <a:chExt cx="4296428" cy="299372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16AE0B6-523A-4BE9-B753-619F320EA354}"/>
                  </a:ext>
                </a:extLst>
              </p:cNvPr>
              <p:cNvSpPr/>
              <p:nvPr/>
            </p:nvSpPr>
            <p:spPr bwMode="auto">
              <a:xfrm>
                <a:off x="1615193" y="2189040"/>
                <a:ext cx="2981194" cy="299372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B11BEEB-A657-473E-A108-1E7ABDEBCCFE}"/>
                  </a:ext>
                </a:extLst>
              </p:cNvPr>
              <p:cNvCxnSpPr/>
              <p:nvPr/>
            </p:nvCxnSpPr>
            <p:spPr bwMode="auto">
              <a:xfrm>
                <a:off x="1014608" y="4597052"/>
                <a:ext cx="42964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D97D3B4-AF27-4E77-BF67-A5261EFDAE37}"/>
                </a:ext>
              </a:extLst>
            </p:cNvPr>
            <p:cNvCxnSpPr/>
            <p:nvPr/>
          </p:nvCxnSpPr>
          <p:spPr bwMode="auto">
            <a:xfrm flipV="1">
              <a:off x="4037722" y="3174115"/>
              <a:ext cx="814192" cy="97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4AA64B5D-8916-41C8-818F-096CB8AF7983}"/>
                </a:ext>
              </a:extLst>
            </p:cNvPr>
            <p:cNvSpPr/>
            <p:nvPr/>
          </p:nvSpPr>
          <p:spPr bwMode="auto">
            <a:xfrm rot="17355882">
              <a:off x="3277688" y="3574624"/>
              <a:ext cx="1913957" cy="1682611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8A6B3BF-9D0C-4E58-9CA8-52050AA1AC9D}"/>
              </a:ext>
            </a:extLst>
          </p:cNvPr>
          <p:cNvSpPr txBox="1">
            <a:spLocks/>
          </p:cNvSpPr>
          <p:nvPr/>
        </p:nvSpPr>
        <p:spPr bwMode="auto">
          <a:xfrm>
            <a:off x="2968409" y="2738347"/>
            <a:ext cx="390215" cy="46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SzPct val="90000"/>
              <a:buFont typeface="Wingdings 2" pitchFamily="18" charset="2"/>
              <a:buChar char="¿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5000"/>
              <a:buFont typeface="Wingdings 2" pitchFamily="18" charset="2"/>
              <a:buChar char="¯"/>
              <a:defRPr sz="24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 2" pitchFamily="18" charset="2"/>
              <a:buChar char="¿"/>
              <a:defRPr sz="20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 2" pitchFamily="18" charset="2"/>
              <a:buChar char="¯"/>
              <a:defRPr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l-GR" altLang="zh-CN" i="1" kern="0"/>
              <a:t>θ</a:t>
            </a:r>
            <a:endParaRPr lang="zh-CN" altLang="en-US" i="1" kern="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E1A05-146B-408F-AD49-1FA27642DA33}"/>
              </a:ext>
            </a:extLst>
          </p:cNvPr>
          <p:cNvSpPr/>
          <p:nvPr/>
        </p:nvSpPr>
        <p:spPr bwMode="auto">
          <a:xfrm>
            <a:off x="751531" y="3805060"/>
            <a:ext cx="328352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CF110B-1345-4F39-9593-DD633C7165D7}"/>
              </a:ext>
            </a:extLst>
          </p:cNvPr>
          <p:cNvCxnSpPr/>
          <p:nvPr/>
        </p:nvCxnSpPr>
        <p:spPr bwMode="auto">
          <a:xfrm flipV="1">
            <a:off x="3163516" y="1635413"/>
            <a:ext cx="1222163" cy="627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E636A51-70CD-4018-9914-4DC5DCC5D4D4}"/>
                  </a:ext>
                </a:extLst>
              </p:cNvPr>
              <p:cNvSpPr txBox="1"/>
              <p:nvPr/>
            </p:nvSpPr>
            <p:spPr>
              <a:xfrm>
                <a:off x="4459718" y="1450747"/>
                <a:ext cx="637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E636A51-70CD-4018-9914-4DC5DCC5D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18" y="1450747"/>
                <a:ext cx="6371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1B46FB-C546-418F-A4EC-C87BB69083F6}"/>
              </a:ext>
            </a:extLst>
          </p:cNvPr>
          <p:cNvCxnSpPr/>
          <p:nvPr/>
        </p:nvCxnSpPr>
        <p:spPr bwMode="auto">
          <a:xfrm flipV="1">
            <a:off x="2451653" y="2584174"/>
            <a:ext cx="0" cy="1020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FD4093-E618-445E-89BF-EE26C6C182D3}"/>
                  </a:ext>
                </a:extLst>
              </p:cNvPr>
              <p:cNvSpPr txBox="1"/>
              <p:nvPr/>
            </p:nvSpPr>
            <p:spPr>
              <a:xfrm>
                <a:off x="996104" y="2563368"/>
                <a:ext cx="1507436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(1−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𝑘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𝑓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FD4093-E618-445E-89BF-EE26C6C1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04" y="2563368"/>
                <a:ext cx="1507436" cy="469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5731A63-7DC1-402A-9205-7868843ECFC9}"/>
                  </a:ext>
                </a:extLst>
              </p:cNvPr>
              <p:cNvSpPr txBox="1"/>
              <p:nvPr/>
            </p:nvSpPr>
            <p:spPr>
              <a:xfrm>
                <a:off x="6421636" y="1338997"/>
                <a:ext cx="3302296" cy="1148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arctan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5731A63-7DC1-402A-9205-7868843E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36" y="1338997"/>
                <a:ext cx="3302296" cy="1148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6606F2C-EED6-4926-AEDF-771D35F4DC83}"/>
              </a:ext>
            </a:extLst>
          </p:cNvPr>
          <p:cNvCxnSpPr/>
          <p:nvPr/>
        </p:nvCxnSpPr>
        <p:spPr bwMode="auto">
          <a:xfrm>
            <a:off x="302114" y="1450747"/>
            <a:ext cx="0" cy="2333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A1E8912-F7C9-411D-B4FB-C8A5B86734D2}"/>
                  </a:ext>
                </a:extLst>
              </p:cNvPr>
              <p:cNvSpPr txBox="1"/>
              <p:nvPr/>
            </p:nvSpPr>
            <p:spPr>
              <a:xfrm>
                <a:off x="276542" y="2262430"/>
                <a:ext cx="493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A1E8912-F7C9-411D-B4FB-C8A5B8673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2" y="2262430"/>
                <a:ext cx="49366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62CBF5-67B6-45FA-819F-17FC4B248392}"/>
              </a:ext>
            </a:extLst>
          </p:cNvPr>
          <p:cNvCxnSpPr/>
          <p:nvPr/>
        </p:nvCxnSpPr>
        <p:spPr bwMode="auto">
          <a:xfrm>
            <a:off x="2450328" y="3949148"/>
            <a:ext cx="11211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16E12B-A5B9-436E-8F72-560FC05425C2}"/>
                  </a:ext>
                </a:extLst>
              </p:cNvPr>
              <p:cNvSpPr txBox="1"/>
              <p:nvPr/>
            </p:nvSpPr>
            <p:spPr>
              <a:xfrm>
                <a:off x="2814741" y="3888987"/>
                <a:ext cx="543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16E12B-A5B9-436E-8F72-560FC0542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41" y="3888987"/>
                <a:ext cx="543883" cy="461665"/>
              </a:xfrm>
              <a:prstGeom prst="rect">
                <a:avLst/>
              </a:prstGeom>
              <a:blipFill>
                <a:blip r:embed="rId6"/>
                <a:stretch>
                  <a:fillRect l="-1797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B9B9DAF-B8A5-4456-A341-9F2FF4FEFCDD}"/>
              </a:ext>
            </a:extLst>
          </p:cNvPr>
          <p:cNvCxnSpPr/>
          <p:nvPr/>
        </p:nvCxnSpPr>
        <p:spPr bwMode="auto">
          <a:xfrm>
            <a:off x="2658496" y="3784253"/>
            <a:ext cx="1940046" cy="566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810365E-84D5-4DBA-8DF7-70CF1577D84A}"/>
                  </a:ext>
                </a:extLst>
              </p:cNvPr>
              <p:cNvSpPr txBox="1"/>
              <p:nvPr/>
            </p:nvSpPr>
            <p:spPr>
              <a:xfrm>
                <a:off x="4132254" y="4129894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810365E-84D5-4DBA-8DF7-70CF1577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54" y="4129894"/>
                <a:ext cx="1507436" cy="48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977CC8D-3DDF-4B90-B125-45F5DF6A1005}"/>
                  </a:ext>
                </a:extLst>
              </p:cNvPr>
              <p:cNvSpPr txBox="1"/>
              <p:nvPr/>
            </p:nvSpPr>
            <p:spPr>
              <a:xfrm>
                <a:off x="2070563" y="854146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977CC8D-3DDF-4B90-B125-45F5DF6A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63" y="854146"/>
                <a:ext cx="1507436" cy="48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D2BCA28A-2FBC-4F98-9CAA-FDAE331A665E}"/>
              </a:ext>
            </a:extLst>
          </p:cNvPr>
          <p:cNvSpPr txBox="1"/>
          <p:nvPr/>
        </p:nvSpPr>
        <p:spPr>
          <a:xfrm>
            <a:off x="5096843" y="2563368"/>
            <a:ext cx="6454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We can then obtain the droplet surface temperature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38E0047-31DD-4455-8289-338791113B2C}"/>
                  </a:ext>
                </a:extLst>
              </p:cNvPr>
              <p:cNvSpPr txBox="1"/>
              <p:nvPr/>
            </p:nvSpPr>
            <p:spPr>
              <a:xfrm>
                <a:off x="5790858" y="3198546"/>
                <a:ext cx="41085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38E0047-31DD-4455-8289-338791113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858" y="3198546"/>
                <a:ext cx="4108516" cy="461665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A4720363-EE50-45BD-A71D-878CAF1D9EB0}"/>
              </a:ext>
            </a:extLst>
          </p:cNvPr>
          <p:cNvSpPr txBox="1"/>
          <p:nvPr/>
        </p:nvSpPr>
        <p:spPr>
          <a:xfrm>
            <a:off x="5096843" y="936999"/>
            <a:ext cx="6454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Droplet conductive thermal resistance: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48A1D5-6135-4E9D-AEB3-7DA41CF5618A}"/>
                  </a:ext>
                </a:extLst>
              </p:cNvPr>
              <p:cNvSpPr txBox="1"/>
              <p:nvPr/>
            </p:nvSpPr>
            <p:spPr>
              <a:xfrm>
                <a:off x="5220019" y="5056292"/>
                <a:ext cx="62086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48A1D5-6135-4E9D-AEB3-7DA41CF5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19" y="5056292"/>
                <a:ext cx="6208642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0C3A2235-8314-42E5-BFB3-11495D11305E}"/>
              </a:ext>
            </a:extLst>
          </p:cNvPr>
          <p:cNvSpPr txBox="1"/>
          <p:nvPr/>
        </p:nvSpPr>
        <p:spPr>
          <a:xfrm>
            <a:off x="5199126" y="3768322"/>
            <a:ext cx="6454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 Due to the high temperature of the droplet surface, evaporation happens at the liquid vapor interface. Heat transfer due to the evaporation is calculated as: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AB22D54-F243-469C-935B-19C3DB4E6056}"/>
                  </a:ext>
                </a:extLst>
              </p:cNvPr>
              <p:cNvSpPr txBox="1"/>
              <p:nvPr/>
            </p:nvSpPr>
            <p:spPr>
              <a:xfrm>
                <a:off x="5019540" y="5568204"/>
                <a:ext cx="62086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k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𝑓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AB22D54-F243-469C-935B-19C3DB4E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40" y="5568204"/>
                <a:ext cx="6208642" cy="461665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89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1590C-50B7-411F-94E1-7889C398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Droplet surface temperature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2280E-CC2C-4F13-9E7A-60F0DABD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488D8-AE47-4134-B6C6-4F8419297121}"/>
                  </a:ext>
                </a:extLst>
              </p:cNvPr>
              <p:cNvSpPr txBox="1"/>
              <p:nvPr/>
            </p:nvSpPr>
            <p:spPr>
              <a:xfrm>
                <a:off x="7220870" y="2428023"/>
                <a:ext cx="1430520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=70°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488D8-AE47-4134-B6C6-4F841929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870" y="2428023"/>
                <a:ext cx="1430520" cy="480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AE93B6-E534-4A0F-B8BF-62A0BB4E477D}"/>
              </a:ext>
            </a:extLst>
          </p:cNvPr>
          <p:cNvGrpSpPr/>
          <p:nvPr/>
        </p:nvGrpSpPr>
        <p:grpSpPr>
          <a:xfrm>
            <a:off x="394879" y="1835165"/>
            <a:ext cx="4307623" cy="3634805"/>
            <a:chOff x="768349" y="1738103"/>
            <a:chExt cx="4307623" cy="363480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A30A882-76FB-493E-BD7D-AABBB9E7D243}"/>
                </a:ext>
              </a:extLst>
            </p:cNvPr>
            <p:cNvGrpSpPr/>
            <p:nvPr/>
          </p:nvGrpSpPr>
          <p:grpSpPr>
            <a:xfrm>
              <a:off x="768349" y="1738103"/>
              <a:ext cx="4296428" cy="2993720"/>
              <a:chOff x="1014608" y="2189040"/>
              <a:chExt cx="4296428" cy="2993720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6851D98-2DF2-4BD1-A212-0C4B4FC9B26C}"/>
                  </a:ext>
                </a:extLst>
              </p:cNvPr>
              <p:cNvSpPr/>
              <p:nvPr/>
            </p:nvSpPr>
            <p:spPr bwMode="auto">
              <a:xfrm>
                <a:off x="1615193" y="2189040"/>
                <a:ext cx="2981194" cy="299372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6801F93-BDE2-4EA7-B81B-80E1BF224D6F}"/>
                  </a:ext>
                </a:extLst>
              </p:cNvPr>
              <p:cNvCxnSpPr/>
              <p:nvPr/>
            </p:nvCxnSpPr>
            <p:spPr bwMode="auto">
              <a:xfrm>
                <a:off x="1014608" y="4597052"/>
                <a:ext cx="42964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45E8789-93A1-4993-93EF-AF3C20BE4101}"/>
                </a:ext>
              </a:extLst>
            </p:cNvPr>
            <p:cNvCxnSpPr/>
            <p:nvPr/>
          </p:nvCxnSpPr>
          <p:spPr bwMode="auto">
            <a:xfrm flipV="1">
              <a:off x="4037722" y="3174115"/>
              <a:ext cx="814192" cy="97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5AEA8009-ACF5-4247-A17E-CF7019010226}"/>
                </a:ext>
              </a:extLst>
            </p:cNvPr>
            <p:cNvSpPr/>
            <p:nvPr/>
          </p:nvSpPr>
          <p:spPr bwMode="auto">
            <a:xfrm rot="17355882">
              <a:off x="3277688" y="3574624"/>
              <a:ext cx="1913957" cy="1682611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F00B471-971C-407E-9FE1-4E6861089DE2}"/>
              </a:ext>
            </a:extLst>
          </p:cNvPr>
          <p:cNvSpPr txBox="1">
            <a:spLocks/>
          </p:cNvSpPr>
          <p:nvPr/>
        </p:nvSpPr>
        <p:spPr bwMode="auto">
          <a:xfrm>
            <a:off x="3061174" y="3197271"/>
            <a:ext cx="390215" cy="46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SzPct val="90000"/>
              <a:buFont typeface="Wingdings 2" pitchFamily="18" charset="2"/>
              <a:buChar char="¿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5000"/>
              <a:buFont typeface="Wingdings 2" pitchFamily="18" charset="2"/>
              <a:buChar char="¯"/>
              <a:defRPr sz="24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 2" pitchFamily="18" charset="2"/>
              <a:buChar char="¿"/>
              <a:defRPr sz="20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 2" pitchFamily="18" charset="2"/>
              <a:buChar char="¯"/>
              <a:defRPr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l-GR" altLang="zh-CN" i="1" kern="0"/>
              <a:t>θ</a:t>
            </a:r>
            <a:endParaRPr lang="zh-CN" altLang="en-US" i="1" kern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E20D1B-A0A0-42E4-BE75-00094AE2F606}"/>
              </a:ext>
            </a:extLst>
          </p:cNvPr>
          <p:cNvSpPr/>
          <p:nvPr/>
        </p:nvSpPr>
        <p:spPr bwMode="auto">
          <a:xfrm>
            <a:off x="844296" y="4263984"/>
            <a:ext cx="328352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E6505A-F232-423C-ACA2-67620FD0078F}"/>
              </a:ext>
            </a:extLst>
          </p:cNvPr>
          <p:cNvCxnSpPr/>
          <p:nvPr/>
        </p:nvCxnSpPr>
        <p:spPr bwMode="auto">
          <a:xfrm flipV="1">
            <a:off x="3256281" y="2094337"/>
            <a:ext cx="1222163" cy="627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87D4652-0FF7-44A7-B1FA-815276FB29A1}"/>
                  </a:ext>
                </a:extLst>
              </p:cNvPr>
              <p:cNvSpPr txBox="1"/>
              <p:nvPr/>
            </p:nvSpPr>
            <p:spPr>
              <a:xfrm>
                <a:off x="4552483" y="1909671"/>
                <a:ext cx="637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87D4652-0FF7-44A7-B1FA-815276FB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83" y="1909671"/>
                <a:ext cx="6371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5ADC47-853C-442E-AF76-06BEAF025DE6}"/>
              </a:ext>
            </a:extLst>
          </p:cNvPr>
          <p:cNvCxnSpPr/>
          <p:nvPr/>
        </p:nvCxnSpPr>
        <p:spPr bwMode="auto">
          <a:xfrm flipV="1">
            <a:off x="2544418" y="3043098"/>
            <a:ext cx="0" cy="1020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15BD870-4516-4AE9-BFF3-610B6787AD25}"/>
                  </a:ext>
                </a:extLst>
              </p:cNvPr>
              <p:cNvSpPr txBox="1"/>
              <p:nvPr/>
            </p:nvSpPr>
            <p:spPr>
              <a:xfrm>
                <a:off x="1088869" y="3022292"/>
                <a:ext cx="1507436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(1−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𝑘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𝑓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15BD870-4516-4AE9-BFF3-610B6787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69" y="3022292"/>
                <a:ext cx="1507436" cy="469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1BECA46-4C85-4FE7-8900-556F4F3320DF}"/>
              </a:ext>
            </a:extLst>
          </p:cNvPr>
          <p:cNvCxnSpPr/>
          <p:nvPr/>
        </p:nvCxnSpPr>
        <p:spPr bwMode="auto">
          <a:xfrm>
            <a:off x="394879" y="1909671"/>
            <a:ext cx="0" cy="2333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3B3A70-0F9C-4D8D-A9B4-36BBF18FF012}"/>
                  </a:ext>
                </a:extLst>
              </p:cNvPr>
              <p:cNvSpPr txBox="1"/>
              <p:nvPr/>
            </p:nvSpPr>
            <p:spPr>
              <a:xfrm>
                <a:off x="369307" y="2721354"/>
                <a:ext cx="493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3B3A70-0F9C-4D8D-A9B4-36BBF18FF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07" y="2721354"/>
                <a:ext cx="49366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11EEFC5-672F-4344-AEAB-C53B22AA81C4}"/>
              </a:ext>
            </a:extLst>
          </p:cNvPr>
          <p:cNvCxnSpPr/>
          <p:nvPr/>
        </p:nvCxnSpPr>
        <p:spPr bwMode="auto">
          <a:xfrm>
            <a:off x="2543093" y="4408072"/>
            <a:ext cx="11211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85102D-ADE7-4D10-BA6F-ECE0FAAB7C1F}"/>
                  </a:ext>
                </a:extLst>
              </p:cNvPr>
              <p:cNvSpPr txBox="1"/>
              <p:nvPr/>
            </p:nvSpPr>
            <p:spPr>
              <a:xfrm>
                <a:off x="2907506" y="4347911"/>
                <a:ext cx="543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85102D-ADE7-4D10-BA6F-ECE0FAAB7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506" y="4347911"/>
                <a:ext cx="543883" cy="461665"/>
              </a:xfrm>
              <a:prstGeom prst="rect">
                <a:avLst/>
              </a:prstGeom>
              <a:blipFill>
                <a:blip r:embed="rId6"/>
                <a:stretch>
                  <a:fillRect l="-1797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7F2839-78A6-4F48-9427-45A8E799E3AE}"/>
              </a:ext>
            </a:extLst>
          </p:cNvPr>
          <p:cNvCxnSpPr/>
          <p:nvPr/>
        </p:nvCxnSpPr>
        <p:spPr bwMode="auto">
          <a:xfrm>
            <a:off x="2751261" y="4243177"/>
            <a:ext cx="1940046" cy="566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0FE53DB-1949-41F9-ABE6-7454A44C5A65}"/>
                  </a:ext>
                </a:extLst>
              </p:cNvPr>
              <p:cNvSpPr txBox="1"/>
              <p:nvPr/>
            </p:nvSpPr>
            <p:spPr>
              <a:xfrm>
                <a:off x="4225019" y="4588818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0FE53DB-1949-41F9-ABE6-7454A44C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9" y="4588818"/>
                <a:ext cx="1507436" cy="48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1CC1481-2526-478E-8D86-0513D969ECB9}"/>
                  </a:ext>
                </a:extLst>
              </p:cNvPr>
              <p:cNvSpPr txBox="1"/>
              <p:nvPr/>
            </p:nvSpPr>
            <p:spPr>
              <a:xfrm>
                <a:off x="2163328" y="1313070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1CC1481-2526-478E-8D86-0513D969E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28" y="1313070"/>
                <a:ext cx="1507436" cy="48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0B88DEA-13E6-431C-AE39-33BE1A1DDBAA}"/>
                  </a:ext>
                </a:extLst>
              </p:cNvPr>
              <p:cNvSpPr txBox="1"/>
              <p:nvPr/>
            </p:nvSpPr>
            <p:spPr>
              <a:xfrm>
                <a:off x="7316426" y="2948869"/>
                <a:ext cx="1236364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=0.73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0B88DEA-13E6-431C-AE39-33BE1A1D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426" y="2948869"/>
                <a:ext cx="1236364" cy="48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54859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596</Words>
  <Application>Microsoft Office PowerPoint</Application>
  <PresentationFormat>Widescreen</PresentationFormat>
  <Paragraphs>93</Paragraphs>
  <Slides>12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Unicode MS</vt:lpstr>
      <vt:lpstr>Arial</vt:lpstr>
      <vt:lpstr>Calisto MT</vt:lpstr>
      <vt:lpstr>Cambria Math</vt:lpstr>
      <vt:lpstr>Times New Roman</vt:lpstr>
      <vt:lpstr>Verdana</vt:lpstr>
      <vt:lpstr>Wingdings</vt:lpstr>
      <vt:lpstr>Wingdings 2</vt:lpstr>
      <vt:lpstr>VT_conferences_CREST</vt:lpstr>
      <vt:lpstr>Graph</vt:lpstr>
      <vt:lpstr> </vt:lpstr>
      <vt:lpstr>Saturated vapor concentration</vt:lpstr>
      <vt:lpstr>Contact angle function</vt:lpstr>
      <vt:lpstr>Evaporation flux at the spherical cap and droplet base</vt:lpstr>
      <vt:lpstr>Evaporation flux ratio</vt:lpstr>
      <vt:lpstr>PowerPoint Presentation</vt:lpstr>
      <vt:lpstr>Average temperature at pillar top surface</vt:lpstr>
      <vt:lpstr>Conductive thermal resistance of water </vt:lpstr>
      <vt:lpstr>Droplet surface temperature</vt:lpstr>
      <vt:lpstr>Convection inside the droplet</vt:lpstr>
      <vt:lpstr>Effective thermal conductivity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Wenge Huang</dc:creator>
  <cp:lastModifiedBy>Huang Wenge</cp:lastModifiedBy>
  <cp:revision>35</cp:revision>
  <dcterms:created xsi:type="dcterms:W3CDTF">2021-03-10T02:16:32Z</dcterms:created>
  <dcterms:modified xsi:type="dcterms:W3CDTF">2021-07-21T02:06:44Z</dcterms:modified>
</cp:coreProperties>
</file>