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5" r:id="rId2"/>
    <p:sldId id="326" r:id="rId3"/>
    <p:sldId id="327" r:id="rId4"/>
    <p:sldId id="329" r:id="rId5"/>
    <p:sldId id="330" r:id="rId6"/>
    <p:sldId id="339" r:id="rId7"/>
    <p:sldId id="340" r:id="rId8"/>
    <p:sldId id="342" r:id="rId9"/>
    <p:sldId id="345" r:id="rId10"/>
    <p:sldId id="344" r:id="rId11"/>
    <p:sldId id="346" r:id="rId12"/>
    <p:sldId id="347" r:id="rId13"/>
    <p:sldId id="34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80" d="100"/>
          <a:sy n="80" d="100"/>
        </p:scale>
        <p:origin x="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rgbClr val="5D0013"/>
            </a:gs>
            <a:gs pos="100000">
              <a:srgbClr val="A5002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" y="4799013"/>
            <a:ext cx="12187767" cy="2057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5" name="Picture 8" descr="vt_logo_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152401"/>
            <a:ext cx="25400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" y="4799013"/>
            <a:ext cx="12187767" cy="2057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363200" y="444500"/>
            <a:ext cx="1625600" cy="152400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124201"/>
            <a:ext cx="9347200" cy="3198813"/>
          </a:xfrm>
        </p:spPr>
        <p:txBody>
          <a:bodyPr/>
          <a:lstStyle>
            <a:lvl1pPr marL="0" indent="0">
              <a:buClr>
                <a:schemeClr val="bg1"/>
              </a:buClr>
              <a:buFont typeface="Wingdings 2" pitchFamily="18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>
                <a:solidFill>
                  <a:srgbClr val="C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C00000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4A4B79-EC5A-4FE7-B838-9B2338D44E55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60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1B1147-1192-44D0-A83A-2239815BD6B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3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6117" y="0"/>
            <a:ext cx="3045883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4" y="0"/>
            <a:ext cx="8938684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9DB0F1-09A3-4D14-98CB-76DF24DCDAA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45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139" y="0"/>
            <a:ext cx="1225296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663680" y="6477000"/>
            <a:ext cx="731520" cy="274320"/>
          </a:xfrm>
          <a:prstGeom prst="rect">
            <a:avLst/>
          </a:prstGeom>
          <a:ln/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28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64EA4D-D42B-4D1F-960B-FB16CE181B66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09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838200"/>
            <a:ext cx="5232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8200"/>
            <a:ext cx="5232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98D775-9E94-4FEF-9C37-FACB818B29FB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96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306B79-A0BC-4649-B70D-21D406CC347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60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38A3FE-702A-441B-99F4-65EB1F61C33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07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3EAA89-1C46-4305-9DE7-E36F4CE5077E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67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AB69C0-ACAD-43A2-9AC7-B942D71CBB9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74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324600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C9C276-B601-4B33-B1C9-82EEB8A03A1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92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34" y="0"/>
            <a:ext cx="12187767" cy="685800"/>
          </a:xfrm>
          <a:prstGeom prst="rect">
            <a:avLst/>
          </a:prstGeom>
          <a:gradFill rotWithShape="1">
            <a:gsLst>
              <a:gs pos="0">
                <a:srgbClr val="7D0019"/>
              </a:gs>
              <a:gs pos="100000">
                <a:srgbClr val="A5002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838200"/>
            <a:ext cx="10668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-25996" y="6310314"/>
            <a:ext cx="12252960" cy="547687"/>
          </a:xfrm>
          <a:prstGeom prst="rect">
            <a:avLst/>
          </a:prstGeom>
          <a:gradFill rotWithShape="1">
            <a:gsLst>
              <a:gs pos="0">
                <a:srgbClr val="A50021">
                  <a:gamma/>
                  <a:shade val="65882"/>
                  <a:invGamma/>
                </a:srgbClr>
              </a:gs>
              <a:gs pos="100000">
                <a:srgbClr val="A5002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891213" indent="-11747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6005513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6119813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6234113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6348413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680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726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7720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8177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2843213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sm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 pitchFamily="18" charset="0"/>
              <a:ea typeface="+mn-ea"/>
              <a:cs typeface="Times New Roman" pitchFamily="18" charset="0"/>
            </a:endParaRPr>
          </a:p>
          <a:p>
            <a:pPr marL="2447925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sm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 pitchFamily="18" charset="0"/>
                <a:ea typeface="+mn-ea"/>
                <a:cs typeface="Times New Roman" pitchFamily="18" charset="0"/>
              </a:rPr>
              <a:t>                                                                                          Fluid Physics Laboratory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 pitchFamily="18" charset="0"/>
              <a:ea typeface="+mn-ea"/>
              <a:cs typeface="+mn-cs"/>
            </a:endParaRPr>
          </a:p>
          <a:p>
            <a:pPr marL="5891213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 pitchFamily="18" charset="0"/>
              <a:ea typeface="+mn-ea"/>
              <a:cs typeface="+mn-cs"/>
            </a:endParaRPr>
          </a:p>
          <a:p>
            <a:pPr marL="5891213" marR="0" lvl="0" indent="-117475" algn="l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sto MT" pitchFamily="18" charset="0"/>
                <a:ea typeface="+mn-ea"/>
                <a:cs typeface="+mn-cs"/>
              </a:rPr>
              <a:t>Department of Mechanical Engineering</a:t>
            </a:r>
          </a:p>
        </p:txBody>
      </p:sp>
      <p:pic>
        <p:nvPicPr>
          <p:cNvPr id="1032" name="Picture 8" descr="vt_logo_scree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435726"/>
            <a:ext cx="1828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582400" y="6345237"/>
            <a:ext cx="609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63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2pPr>
      <a:lvl3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3pPr>
      <a:lvl4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4pPr>
      <a:lvl5pPr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5pPr>
      <a:lvl6pPr marL="4572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6pPr>
      <a:lvl7pPr marL="9144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7pPr>
      <a:lvl8pPr marL="13716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8pPr>
      <a:lvl9pPr marL="1828800" indent="2365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Unicode MS" pitchFamily="34" charset="-128"/>
        </a:defRPr>
      </a:lvl9pPr>
    </p:titleStyle>
    <p:bodyStyle>
      <a:lvl1pPr marL="469900" indent="-469900" algn="l" rtl="0" eaLnBrk="1" fontAlgn="base" hangingPunct="1">
        <a:lnSpc>
          <a:spcPct val="85000"/>
        </a:lnSpc>
        <a:spcBef>
          <a:spcPct val="50000"/>
        </a:spcBef>
        <a:spcAft>
          <a:spcPct val="0"/>
        </a:spcAft>
        <a:buClr>
          <a:srgbClr val="A50021"/>
        </a:buClr>
        <a:buSzPct val="90000"/>
        <a:buFont typeface="Wingdings 2" pitchFamily="18" charset="2"/>
        <a:buChar char="¿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A50021"/>
        </a:buClr>
        <a:buSzPct val="85000"/>
        <a:buFont typeface="Wingdings 2" pitchFamily="18" charset="2"/>
        <a:buChar char="¯"/>
        <a:defRPr sz="2400">
          <a:solidFill>
            <a:schemeClr val="tx1"/>
          </a:solidFill>
          <a:latin typeface="+mn-lt"/>
        </a:defRPr>
      </a:lvl2pPr>
      <a:lvl3pPr marL="1304925" indent="-395288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A50021"/>
        </a:buClr>
        <a:buFont typeface="Wingdings 2" pitchFamily="18" charset="2"/>
        <a:buChar char="¿"/>
        <a:defRPr sz="2000">
          <a:solidFill>
            <a:schemeClr val="tx1"/>
          </a:solidFill>
          <a:latin typeface="+mn-lt"/>
        </a:defRPr>
      </a:lvl3pPr>
      <a:lvl4pPr marL="1693863" indent="-3873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 2" pitchFamily="18" charset="2"/>
        <a:buChar char="¯"/>
        <a:defRPr>
          <a:solidFill>
            <a:schemeClr val="tx1"/>
          </a:solidFill>
          <a:latin typeface="+mn-lt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EAE50-8C70-4C72-9FD3-63302997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Evaporation from droplet spherical cap interface and droplet base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00E05A2-531A-455A-9423-4591B039D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6957" y="971288"/>
            <a:ext cx="5168243" cy="5220223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AE01AE-656A-4130-8370-343209DF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4FFBF3-AD60-4E48-B1FC-85B3EC810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35" y="1151813"/>
            <a:ext cx="5054384" cy="474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4776E-36A1-4B03-89AF-E48D7053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Model temperature and IR camera temperature of sample 3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119A97-2D57-4239-A238-A51DD671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7C18747-E506-4AC9-BB39-8A0056E827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206137"/>
              </p:ext>
            </p:extLst>
          </p:nvPr>
        </p:nvGraphicFramePr>
        <p:xfrm>
          <a:off x="2477305" y="1092993"/>
          <a:ext cx="6610506" cy="467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276800" imgH="3022560" progId="Origin50.Graph">
                  <p:embed/>
                </p:oleObj>
              </mc:Choice>
              <mc:Fallback>
                <p:oleObj name="Graph" r:id="rId2" imgW="4276800" imgH="3022560" progId="Origin50.Grap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47C18747-E506-4AC9-BB39-8A0056E82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77305" y="1092993"/>
                        <a:ext cx="6610506" cy="4672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7686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706DF-F1E1-4F8C-87E9-5A7C3944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680"/>
            <a:ext cx="12252960" cy="685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8978C-3540-45DB-B29E-7B56C59F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49AE013-F4CE-4126-8DFE-6351DED30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705" y="1498721"/>
            <a:ext cx="13084942" cy="484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BCBE76D-45E5-4834-93AE-06B3F24A4EA3}"/>
              </a:ext>
            </a:extLst>
          </p:cNvPr>
          <p:cNvGrpSpPr/>
          <p:nvPr/>
        </p:nvGrpSpPr>
        <p:grpSpPr>
          <a:xfrm>
            <a:off x="2205002" y="1399063"/>
            <a:ext cx="5970005" cy="4354832"/>
            <a:chOff x="2205002" y="1399063"/>
            <a:chExt cx="5970005" cy="4354832"/>
          </a:xfrm>
        </p:grpSpPr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F1420715-BEA8-4706-B988-354930884DE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5903407"/>
                </p:ext>
              </p:extLst>
            </p:nvPr>
          </p:nvGraphicFramePr>
          <p:xfrm>
            <a:off x="2205002" y="1399063"/>
            <a:ext cx="5970005" cy="4354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Graph" r:id="rId2" imgW="4023360" imgH="2926080" progId="Origin50.Graph">
                    <p:embed/>
                  </p:oleObj>
                </mc:Choice>
                <mc:Fallback>
                  <p:oleObj name="Graph" r:id="rId2" imgW="4023360" imgH="2926080" progId="Origin50.Graph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5002" y="1399063"/>
                          <a:ext cx="5970005" cy="435483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731ECF8B-7391-4A76-B072-3A869ED88A9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3150018"/>
                </p:ext>
              </p:extLst>
            </p:nvPr>
          </p:nvGraphicFramePr>
          <p:xfrm>
            <a:off x="5008243" y="1982848"/>
            <a:ext cx="2498026" cy="199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Graph" r:id="rId4" imgW="1828800" imgH="1463040" progId="Origin50.Graph">
                    <p:embed/>
                  </p:oleObj>
                </mc:Choice>
                <mc:Fallback>
                  <p:oleObj name="Graph" r:id="rId4" imgW="1828800" imgH="1463040" progId="Origin50.Grap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008243" y="1982848"/>
                          <a:ext cx="2498026" cy="19992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5195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EBC0D-A3F4-4246-B213-A775409A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F855ED-66B0-4024-A296-F202F982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9AB000-024F-4AB3-B7B4-9D2886D8F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AA530C6-87E1-40F1-9179-3C07A61C3C6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563756" y="1616764"/>
            <a:ext cx="155658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EB898670-151A-420E-9115-ED2B37D6DAF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24735" y="4053303"/>
            <a:ext cx="300379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CE4C9029-E3F5-4D3F-B65D-47A35873CC8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43692" y="3733237"/>
            <a:ext cx="26915349" cy="59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3FD1E61B-A1D3-49B5-954E-A75912D8813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413631" y="4001952"/>
            <a:ext cx="30566818" cy="59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76F0831-9A83-4BE7-B3B7-0AD51704195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24735" y="3833315"/>
            <a:ext cx="28875430" cy="5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80B8A044-9725-4BF8-9BC0-24DA9AC32A0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73307" y="3791991"/>
            <a:ext cx="27385734" cy="6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894763CF-2458-4916-91F0-E3FD09FAB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690" y="25521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D7570CBD-F9B2-4822-BF31-CBC8051E81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312385"/>
              </p:ext>
            </p:extLst>
          </p:nvPr>
        </p:nvGraphicFramePr>
        <p:xfrm>
          <a:off x="1875770" y="468739"/>
          <a:ext cx="7922412" cy="5761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023360" imgH="2926080" progId="Origin50.Graph">
                  <p:embed/>
                </p:oleObj>
              </mc:Choice>
              <mc:Fallback>
                <p:oleObj name="Graph" r:id="rId2" imgW="4023360" imgH="2926080" progId="Origin50.Graph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770" y="468739"/>
                        <a:ext cx="7922412" cy="57617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621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322F7CDA-4CBE-46AA-8665-32E455477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08" y="766119"/>
            <a:ext cx="7751205" cy="54864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93945F-5073-4A99-B878-E40C93FB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0CC75-9FC7-4E83-89AD-0A8243D9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805632-1090-4CBD-9B90-C7A771B2274A}"/>
              </a:ext>
            </a:extLst>
          </p:cNvPr>
          <p:cNvGrpSpPr/>
          <p:nvPr/>
        </p:nvGrpSpPr>
        <p:grpSpPr>
          <a:xfrm>
            <a:off x="2205114" y="4442246"/>
            <a:ext cx="2020897" cy="624017"/>
            <a:chOff x="5689600" y="2024062"/>
            <a:chExt cx="4786312" cy="204787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65BF75E-A3F1-4B41-8A6E-FA0B9916F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3887" y="2024062"/>
              <a:ext cx="4772025" cy="2047875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D8E2FC4-B7CE-495E-B8C9-07FE35997DA2}"/>
                </a:ext>
              </a:extLst>
            </p:cNvPr>
            <p:cNvCxnSpPr/>
            <p:nvPr/>
          </p:nvCxnSpPr>
          <p:spPr bwMode="auto">
            <a:xfrm>
              <a:off x="5689600" y="2024062"/>
              <a:ext cx="0" cy="20478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212D3F0-6CA1-424D-B854-30951D0E9C17}"/>
                </a:ext>
              </a:extLst>
            </p:cNvPr>
            <p:cNvCxnSpPr/>
            <p:nvPr/>
          </p:nvCxnSpPr>
          <p:spPr bwMode="auto">
            <a:xfrm>
              <a:off x="5689600" y="2024062"/>
              <a:ext cx="478631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534F00-71BF-4AEA-B3BC-6A21D3E521CA}"/>
                </a:ext>
              </a:extLst>
            </p:cNvPr>
            <p:cNvCxnSpPr/>
            <p:nvPr/>
          </p:nvCxnSpPr>
          <p:spPr bwMode="auto">
            <a:xfrm>
              <a:off x="5689600" y="4071937"/>
              <a:ext cx="478631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483B715-7EBA-4DCC-81D4-EB0F800D6EE0}"/>
                </a:ext>
              </a:extLst>
            </p:cNvPr>
            <p:cNvCxnSpPr/>
            <p:nvPr/>
          </p:nvCxnSpPr>
          <p:spPr bwMode="auto">
            <a:xfrm>
              <a:off x="10475912" y="2024062"/>
              <a:ext cx="0" cy="20478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88A4DA-7572-4E8A-AE04-9C976D3BFF36}"/>
              </a:ext>
            </a:extLst>
          </p:cNvPr>
          <p:cNvCxnSpPr/>
          <p:nvPr/>
        </p:nvCxnSpPr>
        <p:spPr bwMode="auto">
          <a:xfrm flipH="1" flipV="1">
            <a:off x="3718354" y="5146582"/>
            <a:ext cx="1476881" cy="40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ADF69E-1FE4-4688-B631-3A0020DCF9AB}"/>
              </a:ext>
            </a:extLst>
          </p:cNvPr>
          <p:cNvGrpSpPr/>
          <p:nvPr/>
        </p:nvGrpSpPr>
        <p:grpSpPr>
          <a:xfrm>
            <a:off x="5918126" y="3059251"/>
            <a:ext cx="1000031" cy="1370963"/>
            <a:chOff x="5833905" y="2619391"/>
            <a:chExt cx="1184734" cy="1618978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A355ADD-EBB3-44B4-A8A1-FE5C45EB7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3905" y="2627562"/>
              <a:ext cx="1184734" cy="1602875"/>
            </a:xfrm>
            <a:prstGeom prst="rect">
              <a:avLst/>
            </a:prstGeom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4A5898B-DC41-494F-8F9D-B7089D06E9C7}"/>
                </a:ext>
              </a:extLst>
            </p:cNvPr>
            <p:cNvCxnSpPr/>
            <p:nvPr/>
          </p:nvCxnSpPr>
          <p:spPr bwMode="auto">
            <a:xfrm>
              <a:off x="5833905" y="2619391"/>
              <a:ext cx="0" cy="16189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9B9E30-F193-4B6F-98AE-33AC4B322DB5}"/>
                </a:ext>
              </a:extLst>
            </p:cNvPr>
            <p:cNvCxnSpPr/>
            <p:nvPr/>
          </p:nvCxnSpPr>
          <p:spPr bwMode="auto">
            <a:xfrm>
              <a:off x="5833905" y="4230437"/>
              <a:ext cx="118473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8B0392E-2556-4716-AB71-AEC3B06D24AC}"/>
                </a:ext>
              </a:extLst>
            </p:cNvPr>
            <p:cNvCxnSpPr/>
            <p:nvPr/>
          </p:nvCxnSpPr>
          <p:spPr bwMode="auto">
            <a:xfrm>
              <a:off x="5833905" y="2619391"/>
              <a:ext cx="1184734" cy="81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530970F-C7AC-4599-A98C-B7032316C5A5}"/>
                </a:ext>
              </a:extLst>
            </p:cNvPr>
            <p:cNvCxnSpPr/>
            <p:nvPr/>
          </p:nvCxnSpPr>
          <p:spPr bwMode="auto">
            <a:xfrm>
              <a:off x="7018639" y="2627562"/>
              <a:ext cx="0" cy="16108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A0EA40-D74C-42C5-986A-2ECAE5CC42CF}"/>
              </a:ext>
            </a:extLst>
          </p:cNvPr>
          <p:cNvCxnSpPr/>
          <p:nvPr/>
        </p:nvCxnSpPr>
        <p:spPr bwMode="auto">
          <a:xfrm flipH="1">
            <a:off x="7110663" y="3320716"/>
            <a:ext cx="27672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1466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0C7D7-B66F-4686-82F2-3191C1A4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Heat transfer from substrate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C9A7C62-D4AD-4554-8E9E-195AF0B43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22" y="816637"/>
            <a:ext cx="5169856" cy="522472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D0C18-6318-441F-95DB-75DA4DA0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1513D0E-B48E-4028-9630-95F0948ECF58}"/>
                  </a:ext>
                </a:extLst>
              </p:cNvPr>
              <p:cNvSpPr txBox="1"/>
              <p:nvPr/>
            </p:nvSpPr>
            <p:spPr>
              <a:xfrm>
                <a:off x="5093881" y="1108737"/>
                <a:ext cx="6857297" cy="3071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altLang="zh-CN" sz="2400" dirty="0">
                    <a:cs typeface="Arial" panose="020B0604020202020204" pitchFamily="34" charset="0"/>
                  </a:rPr>
                  <a:t>    We have the substrate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zh-CN" sz="2400" dirty="0">
                    <a:cs typeface="Arial" panose="020B0604020202020204" pitchFamily="34" charset="0"/>
                  </a:rPr>
                  <a:t>; heat flux from the substrate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altLang="zh-CN" sz="2400" dirty="0">
                    <a:cs typeface="Arial" panose="020B0604020202020204" pitchFamily="34" charset="0"/>
                  </a:rPr>
                  <a:t> by measuring the volume change of the droplet; thermal resistance of the substrate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zh-CN" sz="2400" dirty="0">
                    <a:cs typeface="Arial" panose="020B0604020202020204" pitchFamily="34" charset="0"/>
                  </a:rPr>
                  <a:t> and micropillar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altLang="zh-CN" sz="2400" dirty="0">
                    <a:cs typeface="Arial" panose="020B0604020202020204" pitchFamily="34" charset="0"/>
                  </a:rPr>
                  <a:t>. Then we can calculate the top surface temperature of the micropillar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altLang="zh-CN" sz="2400" dirty="0">
                    <a:cs typeface="Arial" panose="020B0604020202020204" pitchFamily="34" charset="0"/>
                  </a:rPr>
                  <a:t> :</a:t>
                </a:r>
                <a:endParaRPr lang="zh-CN" altLang="en-US" sz="24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1513D0E-B48E-4028-9630-95F0948EC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881" y="1108737"/>
                <a:ext cx="6857297" cy="3071290"/>
              </a:xfrm>
              <a:prstGeom prst="rect">
                <a:avLst/>
              </a:prstGeom>
              <a:blipFill>
                <a:blip r:embed="rId3"/>
                <a:stretch>
                  <a:fillRect l="-1423" r="-1423"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4BAE5AA-5D5F-4C9A-B67F-692E6ECFFFC3}"/>
                  </a:ext>
                </a:extLst>
              </p:cNvPr>
              <p:cNvSpPr txBox="1"/>
              <p:nvPr/>
            </p:nvSpPr>
            <p:spPr>
              <a:xfrm>
                <a:off x="5314950" y="4310864"/>
                <a:ext cx="6210300" cy="841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p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p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p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s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4BAE5AA-5D5F-4C9A-B67F-692E6ECFF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950" y="4310864"/>
                <a:ext cx="6210300" cy="8416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66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FA617-7E01-443F-9CF7-91603E3C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Droplet base average temperature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534AD1-1295-4D2E-ADCE-10F991AC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2A3F1E7-E770-4412-B826-EAC18D14D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57967"/>
            <a:ext cx="3777339" cy="38174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EFF5800-E46C-4F6B-946B-FE61EAC48406}"/>
              </a:ext>
            </a:extLst>
          </p:cNvPr>
          <p:cNvSpPr txBox="1"/>
          <p:nvPr/>
        </p:nvSpPr>
        <p:spPr>
          <a:xfrm>
            <a:off x="609600" y="901786"/>
            <a:ext cx="8717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anose="020B0604020202020204" pitchFamily="34" charset="0"/>
              </a:rPr>
              <a:t>  Temperature at the droplet base at z=0 is calculated as: 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4">
                <a:extLst>
                  <a:ext uri="{FF2B5EF4-FFF2-40B4-BE49-F238E27FC236}">
                    <a16:creationId xmlns:a16="http://schemas.microsoft.com/office/drawing/2014/main" id="{75160012-B2C8-4917-834F-D8C238BD32D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37841" y="1535824"/>
                <a:ext cx="10541000" cy="8056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469900" indent="-469900" algn="l" rtl="0" eaLnBrk="1" fontAlgn="base" hangingPunct="1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A50021"/>
                  </a:buClr>
                  <a:buSzPct val="90000"/>
                  <a:buFont typeface="Wingdings 2" pitchFamily="18" charset="2"/>
                  <a:buChar char="¿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eaLnBrk="1" fontAlgn="base" hangingPunct="1">
                  <a:lnSpc>
                    <a:spcPct val="8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5000"/>
                  <a:buFont typeface="Wingdings 2" pitchFamily="18" charset="2"/>
                  <a:buChar char="¯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304925" indent="-395288" algn="l" rtl="0" eaLnBrk="1" fontAlgn="base" hangingPunct="1">
                  <a:lnSpc>
                    <a:spcPct val="8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Font typeface="Wingdings 2" pitchFamily="18" charset="2"/>
                  <a:buChar char="¿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93863" indent="-387350" algn="l" rtl="0" eaLnBrk="1" fontAlgn="base" hangingPunct="1">
                  <a:lnSpc>
                    <a:spcPct val="8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80000"/>
                  <a:buFont typeface="Wingdings 2" pitchFamily="18" charset="2"/>
                  <a:buChar char="¯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93913" indent="-398463" algn="l" rtl="0" eaLnBrk="1" fontAlgn="base" hangingPunct="1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51113" indent="-398463" algn="l" rtl="0" eaLnBrk="1" fontAlgn="base" hangingPunct="1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3008313" indent="-398463" algn="l" rtl="0" eaLnBrk="1" fontAlgn="base" hangingPunct="1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65513" indent="-398463" algn="l" rtl="0" eaLnBrk="1" fontAlgn="base" hangingPunct="1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922713" indent="-398463" algn="l" rtl="0" eaLnBrk="1" fontAlgn="base" hangingPunct="1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00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sz="200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altLang="zh-CN" sz="200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00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0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sz="20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0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en-US" altLang="zh-CN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altLang="zh-CN" sz="2000" i="1" kern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kern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kern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000" i="1" kern="1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20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0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0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en-US" altLang="zh-CN" sz="20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fName>
                                    <m:e>
                                      <m:r>
                                        <a:rPr lang="en-US" altLang="zh-CN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0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CN" altLang="en-US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altLang="zh-CN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US" altLang="zh-CN" sz="2000" i="1" ker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 kern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i="1" kern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 kern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  <m:func>
                            <m:funcPr>
                              <m:ctrl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0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 ker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zh-CN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sz="2000" kern="0" dirty="0"/>
              </a:p>
            </p:txBody>
          </p:sp>
        </mc:Choice>
        <mc:Fallback xmlns="">
          <p:sp>
            <p:nvSpPr>
              <p:cNvPr id="11" name="内容占位符 4">
                <a:extLst>
                  <a:ext uri="{FF2B5EF4-FFF2-40B4-BE49-F238E27FC236}">
                    <a16:creationId xmlns:a16="http://schemas.microsoft.com/office/drawing/2014/main" id="{75160012-B2C8-4917-834F-D8C238BD3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7841" y="1535824"/>
                <a:ext cx="10541000" cy="805670"/>
              </a:xfrm>
              <a:prstGeom prst="rect">
                <a:avLst/>
              </a:prstGeom>
              <a:blipFill>
                <a:blip r:embed="rId3"/>
                <a:stretch>
                  <a:fillRect t="-2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5EEDA04-7194-4D7F-A028-750739240CBB}"/>
              </a:ext>
            </a:extLst>
          </p:cNvPr>
          <p:cNvSpPr txBox="1"/>
          <p:nvPr/>
        </p:nvSpPr>
        <p:spPr>
          <a:xfrm>
            <a:off x="3530600" y="2507882"/>
            <a:ext cx="6457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solidFill>
                  <a:srgbClr val="000000"/>
                </a:solidFill>
                <a:latin typeface="Times New Roman"/>
                <a:cs typeface="Arial" panose="020B0604020202020204" pitchFamily="34" charset="0"/>
              </a:rPr>
              <a:t>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anose="020B0604020202020204" pitchFamily="34" charset="0"/>
              </a:rPr>
              <a:t> is the ratio of evaporation from the droplet base: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111C617-36EE-4C79-86E2-2FDFF80E2970}"/>
                  </a:ext>
                </a:extLst>
              </p:cNvPr>
              <p:cNvSpPr txBox="1"/>
              <p:nvPr/>
            </p:nvSpPr>
            <p:spPr>
              <a:xfrm>
                <a:off x="9987639" y="2378518"/>
                <a:ext cx="1226820" cy="713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b="0" i="1" kern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111C617-36EE-4C79-86E2-2FDFF80E2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7639" y="2378518"/>
                <a:ext cx="1226820" cy="713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E41BBBF-2670-4F1C-BEDB-D97632223287}"/>
                  </a:ext>
                </a:extLst>
              </p:cNvPr>
              <p:cNvSpPr txBox="1"/>
              <p:nvPr/>
            </p:nvSpPr>
            <p:spPr>
              <a:xfrm>
                <a:off x="3911543" y="3809524"/>
                <a:ext cx="6210300" cy="773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subSup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  <m:e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nary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E41BBBF-2670-4F1C-BEDB-D97632223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543" y="3809524"/>
                <a:ext cx="6210300" cy="7731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8761DA3A-AF1C-4B08-B4DF-04A820A7B93C}"/>
              </a:ext>
            </a:extLst>
          </p:cNvPr>
          <p:cNvSpPr txBox="1"/>
          <p:nvPr/>
        </p:nvSpPr>
        <p:spPr>
          <a:xfrm>
            <a:off x="3810151" y="3158703"/>
            <a:ext cx="7404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anose="020B0604020202020204" pitchFamily="34" charset="0"/>
              </a:rPr>
              <a:t>Average temperature of the water-pillar interface part is: 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06A8070-D21C-44E1-A131-2B0692D80D9E}"/>
              </a:ext>
            </a:extLst>
          </p:cNvPr>
          <p:cNvSpPr txBox="1"/>
          <p:nvPr/>
        </p:nvSpPr>
        <p:spPr>
          <a:xfrm>
            <a:off x="3810151" y="4526288"/>
            <a:ext cx="7404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anose="020B0604020202020204" pitchFamily="34" charset="0"/>
              </a:rPr>
              <a:t>Average temperature of the droplet base is: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78AF376-C4FC-42B7-B7C4-8F1DA92FEEE8}"/>
                  </a:ext>
                </a:extLst>
              </p:cNvPr>
              <p:cNvSpPr txBox="1"/>
              <p:nvPr/>
            </p:nvSpPr>
            <p:spPr>
              <a:xfrm>
                <a:off x="3911543" y="5177109"/>
                <a:ext cx="6210300" cy="8045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sz="20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subSup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nary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78AF376-C4FC-42B7-B7C4-8F1DA92FE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543" y="5177109"/>
                <a:ext cx="6210300" cy="804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94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4F555-6841-46B5-BA10-3E831EF7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Droplet base average temperature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37641A-FD12-4D0B-A1AE-3840A3D7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69BA19D-9D4F-4A14-97F3-C3229070A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76101"/>
            <a:ext cx="3619978" cy="36583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CD3576E-85F7-4507-9258-202F77715C87}"/>
                  </a:ext>
                </a:extLst>
              </p:cNvPr>
              <p:cNvSpPr txBox="1"/>
              <p:nvPr/>
            </p:nvSpPr>
            <p:spPr>
              <a:xfrm>
                <a:off x="2505590" y="1972820"/>
                <a:ext cx="8606910" cy="709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3696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kumimoji="0" lang="zh-CN" altLang="en-US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kern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zh-CN" sz="2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altLang="zh-CN" sz="24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4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zh-CN" sz="24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24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zh-CN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Sup>
                                      <m:sSubSupPr>
                                        <m:ctrlPr>
                                          <a:rPr lang="zh-CN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zh-CN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zh-CN" altLang="zh-CN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𝑎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  <m:sSub>
                                          <m:sSubPr>
                                            <m:ctrlPr>
                                              <a:rPr lang="zh-CN" altLang="zh-CN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fName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/</m:t>
                                    </m:r>
                                    <m:d>
                                      <m:dPr>
                                        <m:ctrlPr>
                                          <a:rPr lang="zh-CN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zh-CN" altLang="zh-CN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bSup>
                                        <m:sSubSup>
                                          <m:sSubSupPr>
                                            <m:ctrlPr>
                                              <a:rPr lang="zh-CN" altLang="zh-CN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zh-CN" altLang="zh-CN" sz="2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nary>
                        <m:func>
                          <m:funcPr>
                            <m:ctrlPr>
                              <a:rPr lang="en-US" altLang="zh-CN" sz="24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 ker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2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2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400" i="1" ker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CD3576E-85F7-4507-9258-202F77715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590" y="1972820"/>
                <a:ext cx="8606910" cy="709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00152E0-33FC-4ADC-BEF3-9A8CF038D848}"/>
                  </a:ext>
                </a:extLst>
              </p:cNvPr>
              <p:cNvSpPr txBox="1"/>
              <p:nvPr/>
            </p:nvSpPr>
            <p:spPr>
              <a:xfrm>
                <a:off x="6096000" y="894770"/>
                <a:ext cx="4121150" cy="871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0" lang="zh-CN" alt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b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sz="20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00152E0-33FC-4ADC-BEF3-9A8CF038D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894770"/>
                <a:ext cx="4121150" cy="8716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2A7B594E-42C9-4134-A45D-47DF4BC10483}"/>
              </a:ext>
            </a:extLst>
          </p:cNvPr>
          <p:cNvSpPr txBox="1"/>
          <p:nvPr/>
        </p:nvSpPr>
        <p:spPr>
          <a:xfrm>
            <a:off x="247650" y="990752"/>
            <a:ext cx="5391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anose="020B0604020202020204" pitchFamily="34" charset="0"/>
              </a:rPr>
              <a:t>We can calculate the average temperature: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759DEF-2088-41A5-9550-A39D891D7498}"/>
              </a:ext>
            </a:extLst>
          </p:cNvPr>
          <p:cNvSpPr txBox="1"/>
          <p:nvPr/>
        </p:nvSpPr>
        <p:spPr>
          <a:xfrm>
            <a:off x="3442178" y="2888902"/>
            <a:ext cx="58669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With the boundary condition, we know that: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E9F4E1E-0ACC-49DA-9EDD-F6EA8FB4AFA9}"/>
                  </a:ext>
                </a:extLst>
              </p:cNvPr>
              <p:cNvSpPr txBox="1"/>
              <p:nvPr/>
            </p:nvSpPr>
            <p:spPr>
              <a:xfrm>
                <a:off x="8805821" y="2856008"/>
                <a:ext cx="2560679" cy="494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E9F4E1E-0ACC-49DA-9EDD-F6EA8FB4A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821" y="2856008"/>
                <a:ext cx="2560679" cy="494559"/>
              </a:xfrm>
              <a:prstGeom prst="rect">
                <a:avLst/>
              </a:prstGeom>
              <a:blipFill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EDFE9808-D803-4356-9469-47B6C02CA9DA}"/>
              </a:ext>
            </a:extLst>
          </p:cNvPr>
          <p:cNvSpPr txBox="1"/>
          <p:nvPr/>
        </p:nvSpPr>
        <p:spPr>
          <a:xfrm>
            <a:off x="3905728" y="3749454"/>
            <a:ext cx="69210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   Thus, we can obtain the base average temperature of the water droplet :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8DD36A0-6C2F-463C-8BAD-68799AD3F31F}"/>
                  </a:ext>
                </a:extLst>
              </p:cNvPr>
              <p:cNvSpPr txBox="1"/>
              <p:nvPr/>
            </p:nvSpPr>
            <p:spPr>
              <a:xfrm>
                <a:off x="3486942" y="4852709"/>
                <a:ext cx="7904480" cy="931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0" lang="zh-CN" alt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Sup>
                                    <m:sSubSupPr>
                                      <m:ctrlPr>
                                        <a:rPr lang="zh-CN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zh-CN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𝑏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zh-CN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fName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d>
                                    <m:dPr>
                                      <m:ctrlPr>
                                        <a:rPr lang="zh-CN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zh-CN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zh-CN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altLang="zh-CN" sz="20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000" i="1" ker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000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8DD36A0-6C2F-463C-8BAD-68799AD3F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942" y="4852709"/>
                <a:ext cx="7904480" cy="9315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08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767A5-7A76-4EED-8EE0-C83EF0BF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Thermal resistance of the water droplet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08F5980-C506-4DF7-A0C3-64C2AEE7D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824" y="1978378"/>
            <a:ext cx="3403821" cy="290124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80EFF3-6B90-4DBF-AEAE-AD894563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A7DC62B-8D03-4889-972F-B7CD12A1D345}"/>
              </a:ext>
            </a:extLst>
          </p:cNvPr>
          <p:cNvCxnSpPr/>
          <p:nvPr/>
        </p:nvCxnSpPr>
        <p:spPr bwMode="auto">
          <a:xfrm flipV="1">
            <a:off x="1515283" y="4661583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FDBF8C9-EB79-4BFE-9B5E-F393920A2C7C}"/>
              </a:ext>
            </a:extLst>
          </p:cNvPr>
          <p:cNvCxnSpPr/>
          <p:nvPr/>
        </p:nvCxnSpPr>
        <p:spPr bwMode="auto">
          <a:xfrm flipV="1">
            <a:off x="1977398" y="4661583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8C86211-F407-46C6-B984-BDD0D0A5E9B0}"/>
              </a:ext>
            </a:extLst>
          </p:cNvPr>
          <p:cNvCxnSpPr/>
          <p:nvPr/>
        </p:nvCxnSpPr>
        <p:spPr bwMode="auto">
          <a:xfrm flipV="1">
            <a:off x="2464095" y="4661583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F298164-D027-4315-B106-911E7E491C94}"/>
              </a:ext>
            </a:extLst>
          </p:cNvPr>
          <p:cNvCxnSpPr/>
          <p:nvPr/>
        </p:nvCxnSpPr>
        <p:spPr bwMode="auto">
          <a:xfrm flipV="1">
            <a:off x="2928669" y="4661583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71DB062-BD2C-48DB-8FAD-780DBF4C77BD}"/>
              </a:ext>
            </a:extLst>
          </p:cNvPr>
          <p:cNvCxnSpPr/>
          <p:nvPr/>
        </p:nvCxnSpPr>
        <p:spPr bwMode="auto">
          <a:xfrm flipV="1">
            <a:off x="3400618" y="4661583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166A4D5-9CA2-4CA2-A348-DC176F3B4848}"/>
                  </a:ext>
                </a:extLst>
              </p:cNvPr>
              <p:cNvSpPr txBox="1"/>
              <p:nvPr/>
            </p:nvSpPr>
            <p:spPr>
              <a:xfrm>
                <a:off x="2585360" y="5118783"/>
                <a:ext cx="1325510" cy="423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(1−</m:t>
                      </m:r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sSub>
                        <m:sSubPr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𝑞</m:t>
                          </m:r>
                        </m:e>
                        <m:sub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166A4D5-9CA2-4CA2-A348-DC176F3B4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360" y="5118783"/>
                <a:ext cx="1325510" cy="423770"/>
              </a:xfrm>
              <a:prstGeom prst="rect">
                <a:avLst/>
              </a:prstGeom>
              <a:blipFill>
                <a:blip r:embed="rId3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6495125-35BB-401B-B918-F9CB03A04F80}"/>
              </a:ext>
            </a:extLst>
          </p:cNvPr>
          <p:cNvCxnSpPr/>
          <p:nvPr/>
        </p:nvCxnSpPr>
        <p:spPr bwMode="auto">
          <a:xfrm>
            <a:off x="2732844" y="4879622"/>
            <a:ext cx="188779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8FC53D9-5640-47BD-AAB0-143810CC42BD}"/>
                  </a:ext>
                </a:extLst>
              </p:cNvPr>
              <p:cNvSpPr txBox="1"/>
              <p:nvPr/>
            </p:nvSpPr>
            <p:spPr>
              <a:xfrm>
                <a:off x="4577723" y="4661583"/>
                <a:ext cx="7724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0" lang="zh-CN" alt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8FC53D9-5640-47BD-AAB0-143810CC4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723" y="4661583"/>
                <a:ext cx="772446" cy="400110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6C9B793-05CC-4A08-84D5-C47D11491AF6}"/>
              </a:ext>
            </a:extLst>
          </p:cNvPr>
          <p:cNvCxnSpPr>
            <a:stCxn id="6" idx="0"/>
          </p:cNvCxnSpPr>
          <p:nvPr/>
        </p:nvCxnSpPr>
        <p:spPr bwMode="auto">
          <a:xfrm>
            <a:off x="2484735" y="1978378"/>
            <a:ext cx="21359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309DC3E-EA1E-43FA-AF85-131C5F5E3575}"/>
                  </a:ext>
                </a:extLst>
              </p:cNvPr>
              <p:cNvSpPr txBox="1"/>
              <p:nvPr/>
            </p:nvSpPr>
            <p:spPr>
              <a:xfrm>
                <a:off x="4628062" y="1778323"/>
                <a:ext cx="67176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zh-CN" sz="20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309DC3E-EA1E-43FA-AF85-131C5F5E3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062" y="1778323"/>
                <a:ext cx="671768" cy="400110"/>
              </a:xfrm>
              <a:prstGeom prst="rect">
                <a:avLst/>
              </a:prstGeom>
              <a:blipFill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9C0E14B0-9714-45E4-ABF0-25474553E22D}"/>
              </a:ext>
            </a:extLst>
          </p:cNvPr>
          <p:cNvSpPr txBox="1"/>
          <p:nvPr/>
        </p:nvSpPr>
        <p:spPr>
          <a:xfrm>
            <a:off x="5337274" y="1058182"/>
            <a:ext cx="65610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/>
                <a:cs typeface="Arial" panose="020B0604020202020204" pitchFamily="34" charset="0"/>
              </a:rPr>
              <a:t>  Conductive thermal resistance of the water droplet is: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B88E602-786B-48AD-99E5-E1D2CB041676}"/>
                  </a:ext>
                </a:extLst>
              </p:cNvPr>
              <p:cNvSpPr txBox="1"/>
              <p:nvPr/>
            </p:nvSpPr>
            <p:spPr>
              <a:xfrm>
                <a:off x="5513673" y="1621323"/>
                <a:ext cx="6208294" cy="11501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𝑤</m:t>
                          </m:r>
                        </m:sub>
                      </m:sSub>
                      <m: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arctan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⁡(</m:t>
                          </m:r>
                          <m:f>
                            <m:f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B88E602-786B-48AD-99E5-E1D2CB041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673" y="1621323"/>
                <a:ext cx="6208294" cy="11501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27B39D0-0D25-4099-B773-1048D31CD25D}"/>
              </a:ext>
            </a:extLst>
          </p:cNvPr>
          <p:cNvCxnSpPr/>
          <p:nvPr/>
        </p:nvCxnSpPr>
        <p:spPr bwMode="auto">
          <a:xfrm>
            <a:off x="498707" y="1978378"/>
            <a:ext cx="0" cy="29012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0EC7E75-05D0-47CD-9253-A3B9F3CB3949}"/>
                  </a:ext>
                </a:extLst>
              </p:cNvPr>
              <p:cNvSpPr txBox="1"/>
              <p:nvPr/>
            </p:nvSpPr>
            <p:spPr>
              <a:xfrm>
                <a:off x="5038" y="3198167"/>
                <a:ext cx="493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𝐻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0EC7E75-05D0-47CD-9253-A3B9F3CB3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" y="3198167"/>
                <a:ext cx="49366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47F93DC-CD6E-48C4-8ECA-5D1992A977BD}"/>
              </a:ext>
            </a:extLst>
          </p:cNvPr>
          <p:cNvCxnSpPr/>
          <p:nvPr/>
        </p:nvCxnSpPr>
        <p:spPr bwMode="auto">
          <a:xfrm>
            <a:off x="1275093" y="5286629"/>
            <a:ext cx="11211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F486953-954D-4D3A-B344-0F5E08047535}"/>
              </a:ext>
            </a:extLst>
          </p:cNvPr>
          <p:cNvCxnSpPr/>
          <p:nvPr/>
        </p:nvCxnSpPr>
        <p:spPr bwMode="auto">
          <a:xfrm flipH="1">
            <a:off x="2464095" y="1061387"/>
            <a:ext cx="20640" cy="47389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47590FC-BCE7-4882-B528-110DC42CC473}"/>
                  </a:ext>
                </a:extLst>
              </p:cNvPr>
              <p:cNvSpPr txBox="1"/>
              <p:nvPr/>
            </p:nvSpPr>
            <p:spPr>
              <a:xfrm>
                <a:off x="1704482" y="5286629"/>
                <a:ext cx="5438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Arial" panose="020B0604020202020204" pitchFamily="34" charset="0"/>
                  </a:rPr>
                  <a:t>r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-2500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endParaRPr kumimoji="0" lang="zh-CN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47590FC-BCE7-4882-B528-110DC42CC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482" y="5286629"/>
                <a:ext cx="543883" cy="461665"/>
              </a:xfrm>
              <a:prstGeom prst="rect">
                <a:avLst/>
              </a:prstGeom>
              <a:blipFill>
                <a:blip r:embed="rId8"/>
                <a:stretch>
                  <a:fillRect l="-1797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49523925-A477-4C98-84F1-916253D0AF6F}"/>
              </a:ext>
            </a:extLst>
          </p:cNvPr>
          <p:cNvSpPr txBox="1"/>
          <p:nvPr/>
        </p:nvSpPr>
        <p:spPr>
          <a:xfrm>
            <a:off x="5688637" y="2984487"/>
            <a:ext cx="6209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/>
                <a:cs typeface="Arial" panose="020B0604020202020204" pitchFamily="34" charset="0"/>
              </a:rPr>
              <a:t>D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anose="020B0604020202020204" pitchFamily="34" charset="0"/>
              </a:rPr>
              <a:t>roplet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anose="020B0604020202020204" pitchFamily="34" charset="0"/>
              </a:rPr>
              <a:t> surface temperature is then calculated as: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025BA97-7B79-45D6-85E7-32BD8CDC4B9A}"/>
                  </a:ext>
                </a:extLst>
              </p:cNvPr>
              <p:cNvSpPr txBox="1"/>
              <p:nvPr/>
            </p:nvSpPr>
            <p:spPr>
              <a:xfrm>
                <a:off x="7289602" y="3656627"/>
                <a:ext cx="967424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i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CN" altLang="en-US" sz="2400" dirty="0"/>
                            <m:t> 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025BA97-7B79-45D6-85E7-32BD8CDC4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602" y="3656627"/>
                <a:ext cx="967424" cy="497059"/>
              </a:xfrm>
              <a:prstGeom prst="rect">
                <a:avLst/>
              </a:prstGeom>
              <a:blipFill>
                <a:blip r:embed="rId9"/>
                <a:stretch>
                  <a:fillRect l="-1899" r="-228481" b="-12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2463E36-D7ED-4C79-B8FA-ADCCA853FDFE}"/>
                  </a:ext>
                </a:extLst>
              </p:cNvPr>
              <p:cNvSpPr txBox="1"/>
              <p:nvPr/>
            </p:nvSpPr>
            <p:spPr>
              <a:xfrm>
                <a:off x="5687062" y="4901707"/>
                <a:ext cx="6208642" cy="913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∞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2463E36-D7ED-4C79-B8FA-ADCCA853F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062" y="4901707"/>
                <a:ext cx="6208642" cy="9131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ED9585E8-C56A-4129-AD99-B44B141EC2DC}"/>
              </a:ext>
            </a:extLst>
          </p:cNvPr>
          <p:cNvSpPr txBox="1"/>
          <p:nvPr/>
        </p:nvSpPr>
        <p:spPr>
          <a:xfrm>
            <a:off x="5716804" y="4204509"/>
            <a:ext cx="6209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anose="020B0604020202020204" pitchFamily="34" charset="0"/>
              </a:rPr>
              <a:t>Evaporation from droplet surface is calculated as: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466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9A4C1-1FB6-464C-987D-6C6A24875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CA110A-2F12-4BFA-B275-5EACCCFD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1BAF4E7F-5F9B-4A7C-9A28-78BA356125BF}"/>
                  </a:ext>
                </a:extLst>
              </p:cNvPr>
              <p:cNvSpPr/>
              <p:nvPr/>
            </p:nvSpPr>
            <p:spPr bwMode="auto">
              <a:xfrm>
                <a:off x="1323832" y="1262419"/>
                <a:ext cx="2210937" cy="965578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Substrate temperature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</m:t>
                        </m:r>
                      </m:sub>
                    </m:sSub>
                  </m:oMath>
                </a14:m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1BAF4E7F-5F9B-4A7C-9A28-78BA356125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3832" y="1262419"/>
                <a:ext cx="2210937" cy="965578"/>
              </a:xfrm>
              <a:prstGeom prst="roundRect">
                <a:avLst/>
              </a:prstGeom>
              <a:blipFill>
                <a:blip r:embed="rId2"/>
                <a:stretch>
                  <a:fillRect l="-1918" b="-500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361EA89A-04AA-4F12-A802-80DDF63D3623}"/>
                  </a:ext>
                </a:extLst>
              </p:cNvPr>
              <p:cNvSpPr/>
              <p:nvPr/>
            </p:nvSpPr>
            <p:spPr bwMode="auto">
              <a:xfrm>
                <a:off x="4503759" y="1262419"/>
                <a:ext cx="2210937" cy="965578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Micropillar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</m:t>
                        </m:r>
                      </m:sub>
                    </m:sSub>
                  </m:oMath>
                </a14:m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361EA89A-04AA-4F12-A802-80DDF63D36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3759" y="1262419"/>
                <a:ext cx="2210937" cy="965578"/>
              </a:xfrm>
              <a:prstGeom prst="roundRect">
                <a:avLst/>
              </a:prstGeom>
              <a:blipFill>
                <a:blip r:embed="rId3"/>
                <a:stretch>
                  <a:fillRect l="-1923" b="-4375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EAE26D9A-23F2-4D02-A2B3-4299FE066F33}"/>
                  </a:ext>
                </a:extLst>
              </p:cNvPr>
              <p:cNvSpPr/>
              <p:nvPr/>
            </p:nvSpPr>
            <p:spPr bwMode="auto">
              <a:xfrm>
                <a:off x="7574506" y="1262419"/>
                <a:ext cx="2911524" cy="965578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</a:rPr>
                  <a:t>Droplet base average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3696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zh-CN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3696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zh-CN" alt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EAE26D9A-23F2-4D02-A2B3-4299FE066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74506" y="1262419"/>
                <a:ext cx="2911524" cy="965578"/>
              </a:xfrm>
              <a:prstGeom prst="roundRect">
                <a:avLst/>
              </a:prstGeom>
              <a:blipFill>
                <a:blip r:embed="rId4"/>
                <a:stretch>
                  <a:fillRect l="-1461" r="-1879" b="-500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4165F19-9F89-49FC-B3BB-852AAD07E0BB}"/>
              </a:ext>
            </a:extLst>
          </p:cNvPr>
          <p:cNvCxnSpPr>
            <a:stCxn id="6" idx="3"/>
            <a:endCxn id="9" idx="1"/>
          </p:cNvCxnSpPr>
          <p:nvPr/>
        </p:nvCxnSpPr>
        <p:spPr bwMode="auto">
          <a:xfrm>
            <a:off x="6714696" y="1745208"/>
            <a:ext cx="8598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955D5597-117E-451A-A88E-67F0BEEA3ED1}"/>
                  </a:ext>
                </a:extLst>
              </p:cNvPr>
              <p:cNvSpPr/>
              <p:nvPr/>
            </p:nvSpPr>
            <p:spPr bwMode="auto">
              <a:xfrm>
                <a:off x="7911151" y="2946212"/>
                <a:ext cx="2238234" cy="965576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</a:rPr>
                  <a:t>Droplet surface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i</m:t>
                        </m:r>
                      </m:sub>
                    </m:sSub>
                  </m:oMath>
                </a14:m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955D5597-117E-451A-A88E-67F0BEEA3E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1151" y="2946212"/>
                <a:ext cx="2238234" cy="965576"/>
              </a:xfrm>
              <a:prstGeom prst="roundRect">
                <a:avLst/>
              </a:prstGeom>
              <a:blipFill>
                <a:blip r:embed="rId5"/>
                <a:stretch>
                  <a:fillRect l="-1897" r="-1897" b="-4348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5A4107FF-63C4-4EF9-A6E4-0B9C826640DA}"/>
                  </a:ext>
                </a:extLst>
              </p:cNvPr>
              <p:cNvSpPr/>
              <p:nvPr/>
            </p:nvSpPr>
            <p:spPr bwMode="auto">
              <a:xfrm>
                <a:off x="1323833" y="2879678"/>
                <a:ext cx="2210938" cy="965576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</a:rPr>
                  <a:t>Total heat flux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:endPara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5A4107FF-63C4-4EF9-A6E4-0B9C82664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3833" y="2879678"/>
                <a:ext cx="2210938" cy="965576"/>
              </a:xfrm>
              <a:prstGeom prst="roundRect">
                <a:avLst/>
              </a:prstGeom>
              <a:blipFill>
                <a:blip r:embed="rId6"/>
                <a:stretch>
                  <a:fillRect l="-1918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3E57D97-F58D-4A3D-83DA-43B796D21744}"/>
              </a:ext>
            </a:extLst>
          </p:cNvPr>
          <p:cNvSpPr/>
          <p:nvPr/>
        </p:nvSpPr>
        <p:spPr bwMode="auto">
          <a:xfrm>
            <a:off x="4293765" y="2830206"/>
            <a:ext cx="2429956" cy="106451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</a:rPr>
              <a:t>Evaporation part from the droplet base </a:t>
            </a:r>
            <a:r>
              <a:rPr lang="en-US" altLang="zh-CN" sz="2000" i="1" dirty="0">
                <a:solidFill>
                  <a:srgbClr val="000000"/>
                </a:solidFill>
              </a:rPr>
              <a:t>k</a:t>
            </a:r>
            <a:endParaRPr kumimoji="0" lang="zh-CN" alt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F294E107-5495-469A-BF3A-53383788308B}"/>
                  </a:ext>
                </a:extLst>
              </p:cNvPr>
              <p:cNvSpPr/>
              <p:nvPr/>
            </p:nvSpPr>
            <p:spPr bwMode="auto">
              <a:xfrm>
                <a:off x="7574506" y="4474056"/>
                <a:ext cx="2911524" cy="965576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noProof="0" dirty="0">
                    <a:solidFill>
                      <a:srgbClr val="000000"/>
                    </a:solidFill>
                  </a:rPr>
                  <a:t>Evaporation from the droplet surface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:endPara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F294E107-5495-469A-BF3A-533837883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74506" y="4474056"/>
                <a:ext cx="2911524" cy="965576"/>
              </a:xfrm>
              <a:prstGeom prst="roundRect">
                <a:avLst/>
              </a:prstGeom>
              <a:blipFill>
                <a:blip r:embed="rId7"/>
                <a:stretch>
                  <a:fillRect l="-1461" r="-3132" b="-500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B3DE43B-EE7F-4F22-8EAA-437FDA42C99D}"/>
              </a:ext>
            </a:extLst>
          </p:cNvPr>
          <p:cNvCxnSpPr>
            <a:stCxn id="5" idx="3"/>
            <a:endCxn id="6" idx="1"/>
          </p:cNvCxnSpPr>
          <p:nvPr/>
        </p:nvCxnSpPr>
        <p:spPr bwMode="auto">
          <a:xfrm>
            <a:off x="3534769" y="1745208"/>
            <a:ext cx="9689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3FFC823-FE59-4EC7-BBE6-3EE2178B794A}"/>
              </a:ext>
            </a:extLst>
          </p:cNvPr>
          <p:cNvCxnSpPr>
            <a:stCxn id="15" idx="3"/>
          </p:cNvCxnSpPr>
          <p:nvPr/>
        </p:nvCxnSpPr>
        <p:spPr bwMode="auto">
          <a:xfrm>
            <a:off x="3534771" y="3362466"/>
            <a:ext cx="48449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A637A11-2F40-414F-8229-12A33D32BA44}"/>
              </a:ext>
            </a:extLst>
          </p:cNvPr>
          <p:cNvCxnSpPr/>
          <p:nvPr/>
        </p:nvCxnSpPr>
        <p:spPr bwMode="auto">
          <a:xfrm flipV="1">
            <a:off x="4019264" y="1745208"/>
            <a:ext cx="0" cy="16172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C33579D-138D-4906-A477-84565227F177}"/>
              </a:ext>
            </a:extLst>
          </p:cNvPr>
          <p:cNvCxnSpPr>
            <a:stCxn id="18" idx="3"/>
          </p:cNvCxnSpPr>
          <p:nvPr/>
        </p:nvCxnSpPr>
        <p:spPr bwMode="auto">
          <a:xfrm flipV="1">
            <a:off x="6723721" y="3362465"/>
            <a:ext cx="280587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C031997-7431-4E16-806F-2E9283C21E53}"/>
              </a:ext>
            </a:extLst>
          </p:cNvPr>
          <p:cNvCxnSpPr/>
          <p:nvPr/>
        </p:nvCxnSpPr>
        <p:spPr bwMode="auto">
          <a:xfrm flipV="1">
            <a:off x="7004308" y="1745208"/>
            <a:ext cx="0" cy="16172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38000A7-2BB4-4C58-BD1D-EC32966FC04B}"/>
              </a:ext>
            </a:extLst>
          </p:cNvPr>
          <p:cNvCxnSpPr>
            <a:stCxn id="9" idx="2"/>
            <a:endCxn id="13" idx="0"/>
          </p:cNvCxnSpPr>
          <p:nvPr/>
        </p:nvCxnSpPr>
        <p:spPr bwMode="auto">
          <a:xfrm>
            <a:off x="9030268" y="2227997"/>
            <a:ext cx="0" cy="7182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442FEAB-A869-4B9F-B6B3-1066D8E430DF}"/>
              </a:ext>
            </a:extLst>
          </p:cNvPr>
          <p:cNvCxnSpPr>
            <a:stCxn id="13" idx="2"/>
            <a:endCxn id="19" idx="0"/>
          </p:cNvCxnSpPr>
          <p:nvPr/>
        </p:nvCxnSpPr>
        <p:spPr bwMode="auto">
          <a:xfrm>
            <a:off x="9030268" y="3911788"/>
            <a:ext cx="0" cy="5622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3011A530-AEB8-4BE4-80DB-42DAE9618473}"/>
                  </a:ext>
                </a:extLst>
              </p:cNvPr>
              <p:cNvSpPr/>
              <p:nvPr/>
            </p:nvSpPr>
            <p:spPr bwMode="auto">
              <a:xfrm>
                <a:off x="4129229" y="4409130"/>
                <a:ext cx="2759028" cy="1103082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dirty="0">
                    <a:solidFill>
                      <a:srgbClr val="000000"/>
                    </a:solidFill>
                  </a:rPr>
                  <a:t>Evaporation part from the droplet base 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p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=1−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e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p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200" i="1" dirty="0">
                  <a:solidFill>
                    <a:srgbClr val="000000"/>
                  </a:solidFill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3011A530-AEB8-4BE4-80DB-42DAE96184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9229" y="4409130"/>
                <a:ext cx="2759028" cy="1103082"/>
              </a:xfrm>
              <a:prstGeom prst="roundRect">
                <a:avLst/>
              </a:prstGeom>
              <a:blipFill>
                <a:blip r:embed="rId8"/>
                <a:stretch>
                  <a:fillRect b="-2186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D804202-8579-4017-9A9F-69F0046C962E}"/>
              </a:ext>
            </a:extLst>
          </p:cNvPr>
          <p:cNvCxnSpPr>
            <a:stCxn id="19" idx="1"/>
            <a:endCxn id="43" idx="3"/>
          </p:cNvCxnSpPr>
          <p:nvPr/>
        </p:nvCxnSpPr>
        <p:spPr bwMode="auto">
          <a:xfrm flipH="1">
            <a:off x="6888257" y="4956844"/>
            <a:ext cx="686249" cy="38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890A101-47AA-417E-97EC-17EA3A0A2A04}"/>
              </a:ext>
            </a:extLst>
          </p:cNvPr>
          <p:cNvCxnSpPr>
            <a:stCxn id="18" idx="2"/>
            <a:endCxn id="43" idx="0"/>
          </p:cNvCxnSpPr>
          <p:nvPr/>
        </p:nvCxnSpPr>
        <p:spPr bwMode="auto">
          <a:xfrm>
            <a:off x="5508743" y="3894725"/>
            <a:ext cx="0" cy="5144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9444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E2645-EB2A-45A6-AE2D-CA1124D1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Substrate information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ECED1-A268-4701-8650-8C5145107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Sample 1: cylinder micropillar diameter 20 um, micropillar height 40um, periodicity 40um.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Sample 2: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cylinder micropillar diameter 20 um, micropillar height 40um, periodicity 50um.</a:t>
            </a:r>
          </a:p>
          <a:p>
            <a:pPr marL="0" indent="0">
              <a:buNone/>
            </a:pPr>
            <a:endParaRPr lang="en-US" altLang="zh-CN" dirty="0"/>
          </a:p>
          <a:p>
            <a:pPr marL="469900" marR="0" lvl="0" indent="-46990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>
                <a:srgbClr val="A50021"/>
              </a:buClr>
              <a:buSzPct val="90000"/>
              <a:buFont typeface="Wingdings 2" pitchFamily="18" charset="2"/>
              <a:buChar char="¿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Sample 3: cylinder micropillar diameter 20 um, micropillar height 40um, periodicity 60um.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BA315D-2F62-4E60-8C9A-3B93B79A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50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F183D-C669-4A22-A23E-F8D59DD1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Model temperature and IR camera temperature of sample 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4949B-D774-42ED-8B19-938D1334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7B3EE43-E377-4793-88A2-915EBED2A8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151525"/>
          <a:ext cx="6876139" cy="485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276800" imgH="3022560" progId="Origin50.Graph">
                  <p:embed/>
                </p:oleObj>
              </mc:Choice>
              <mc:Fallback>
                <p:oleObj name="Graph" r:id="rId2" imgW="4276800" imgH="3022560" progId="Origin50.Grap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17B3EE43-E377-4793-88A2-915EBED2A8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151525"/>
                        <a:ext cx="6876139" cy="485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DB9B2F9-28ED-471A-9372-E66B7D4337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1151525"/>
          <a:ext cx="6972977" cy="4928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4276800" imgH="3022560" progId="Origin50.Graph">
                  <p:embed/>
                </p:oleObj>
              </mc:Choice>
              <mc:Fallback>
                <p:oleObj name="Graph" r:id="rId4" imgW="4276800" imgH="3022560" progId="Origin50.Grap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CDB9B2F9-28ED-471A-9372-E66B7D4337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62600" y="1151525"/>
                        <a:ext cx="6972977" cy="4928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468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907E6-520B-470B-8BA9-8616FC8A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Model temperature and IR camera temperature of sample 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68B4B5-3E87-470A-9618-A705E216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fld id="{964C4C29-9BC2-4C70-B757-462FDC8257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555CF24-61AB-470C-97F5-78D5DFC0BE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622019"/>
              </p:ext>
            </p:extLst>
          </p:nvPr>
        </p:nvGraphicFramePr>
        <p:xfrm>
          <a:off x="2192055" y="1066682"/>
          <a:ext cx="6684962" cy="4724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276800" imgH="3022560" progId="Origin50.Graph">
                  <p:embed/>
                </p:oleObj>
              </mc:Choice>
              <mc:Fallback>
                <p:oleObj name="Graph" r:id="rId2" imgW="4276800" imgH="3022560" progId="Origin50.Grap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D555CF24-61AB-470C-97F5-78D5DFC0BE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92055" y="1066682"/>
                        <a:ext cx="6684962" cy="4724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9846226"/>
      </p:ext>
    </p:extLst>
  </p:cSld>
  <p:clrMapOvr>
    <a:masterClrMapping/>
  </p:clrMapOvr>
</p:sld>
</file>

<file path=ppt/theme/theme1.xml><?xml version="1.0" encoding="utf-8"?>
<a:theme xmlns:a="http://schemas.openxmlformats.org/drawingml/2006/main" name="VT_conferences_CREST">
  <a:themeElements>
    <a:clrScheme name="VT_conference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lnSpc>
            <a:spcPct val="130000"/>
          </a:lnSpc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VT_conference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_conference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_conference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</TotalTime>
  <Words>378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 Unicode MS</vt:lpstr>
      <vt:lpstr>Arial</vt:lpstr>
      <vt:lpstr>Calisto MT</vt:lpstr>
      <vt:lpstr>Cambria Math</vt:lpstr>
      <vt:lpstr>Times New Roman</vt:lpstr>
      <vt:lpstr>Verdana</vt:lpstr>
      <vt:lpstr>Wingdings</vt:lpstr>
      <vt:lpstr>Wingdings 2</vt:lpstr>
      <vt:lpstr>VT_conferences_CREST</vt:lpstr>
      <vt:lpstr>Graph</vt:lpstr>
      <vt:lpstr>Evaporation from droplet spherical cap interface and droplet base</vt:lpstr>
      <vt:lpstr>Heat transfer from substrate</vt:lpstr>
      <vt:lpstr>Droplet base average temperature</vt:lpstr>
      <vt:lpstr>Droplet base average temperature</vt:lpstr>
      <vt:lpstr>Thermal resistance of the water droplet</vt:lpstr>
      <vt:lpstr> </vt:lpstr>
      <vt:lpstr>Substrate information</vt:lpstr>
      <vt:lpstr>Model temperature and IR camera temperature of sample 1</vt:lpstr>
      <vt:lpstr>Model temperature and IR camera temperature of sample 2</vt:lpstr>
      <vt:lpstr>Model temperature and IR camera temperature of sample 3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Evaporation from droplet spherical cap interface and droplet base</dc:title>
  <dc:creator>Wenge Huang</dc:creator>
  <cp:lastModifiedBy>Wenge Huang</cp:lastModifiedBy>
  <cp:revision>46</cp:revision>
  <dcterms:created xsi:type="dcterms:W3CDTF">2021-03-27T18:32:18Z</dcterms:created>
  <dcterms:modified xsi:type="dcterms:W3CDTF">2021-05-04T22:13:41Z</dcterms:modified>
</cp:coreProperties>
</file>