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7" r:id="rId2"/>
    <p:sldId id="328" r:id="rId3"/>
    <p:sldId id="329" r:id="rId4"/>
    <p:sldId id="330" r:id="rId5"/>
    <p:sldId id="331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09" r:id="rId17"/>
    <p:sldId id="34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91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rgbClr val="5D0013"/>
            </a:gs>
            <a:gs pos="100000">
              <a:srgbClr val="A5002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" y="4799013"/>
            <a:ext cx="12187767" cy="2057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pic>
        <p:nvPicPr>
          <p:cNvPr id="5" name="Picture 8" descr="vt_logo_sc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152401"/>
            <a:ext cx="25400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1" y="4799013"/>
            <a:ext cx="12187767" cy="2057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0363200" y="444500"/>
            <a:ext cx="1625600" cy="152400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124201"/>
            <a:ext cx="9347200" cy="3198813"/>
          </a:xfrm>
        </p:spPr>
        <p:txBody>
          <a:bodyPr/>
          <a:lstStyle>
            <a:lvl1pPr marL="0" indent="0">
              <a:buClr>
                <a:schemeClr val="bg1"/>
              </a:buClr>
              <a:buFont typeface="Wingdings 2" pitchFamily="18" charset="2"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 smtClean="0">
                <a:solidFill>
                  <a:srgbClr val="C00000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solidFill>
                  <a:srgbClr val="C00000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64A4B79-EC5A-4FE7-B838-9B2338D44E55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167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448800" y="6324600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1B1147-1192-44D0-A83A-2239815BD6B1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8467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6117" y="0"/>
            <a:ext cx="3045883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34" y="0"/>
            <a:ext cx="8938684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448800" y="6324600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9DB0F1-09A3-4D14-98CB-76DF24DCDAA8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6842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139" y="0"/>
            <a:ext cx="12252960" cy="685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663680" y="6477000"/>
            <a:ext cx="731520" cy="274320"/>
          </a:xfrm>
          <a:prstGeom prst="rect">
            <a:avLst/>
          </a:prstGeom>
          <a:ln/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2233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448800" y="6324600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64EA4D-D42B-4D1F-960B-FB16CE181B66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021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651" y="838200"/>
            <a:ext cx="5232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838200"/>
            <a:ext cx="5232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448800" y="6324600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98D775-9E94-4FEF-9C37-FACB818B29FB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6279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448800" y="6324600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306B79-A0BC-4649-B70D-21D406CC3478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0110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448800" y="6324600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38A3FE-702A-441B-99F4-65EB1F61C33A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948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448800" y="6324600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43EAA89-1C46-4305-9DE7-E36F4CE5077E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0183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448800" y="6324600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AB69C0-ACAD-43A2-9AC7-B942D71CBB9A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6083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448800" y="6324600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C9C276-B601-4B33-B1C9-82EEB8A03A13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180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34" y="0"/>
            <a:ext cx="12187767" cy="685800"/>
          </a:xfrm>
          <a:prstGeom prst="rect">
            <a:avLst/>
          </a:prstGeom>
          <a:gradFill rotWithShape="1">
            <a:gsLst>
              <a:gs pos="0">
                <a:srgbClr val="7D0019"/>
              </a:gs>
              <a:gs pos="100000">
                <a:srgbClr val="A5002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1" y="838200"/>
            <a:ext cx="106680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76807" name="Text Box 7"/>
          <p:cNvSpPr txBox="1">
            <a:spLocks noChangeArrowheads="1"/>
          </p:cNvSpPr>
          <p:nvPr/>
        </p:nvSpPr>
        <p:spPr bwMode="auto">
          <a:xfrm>
            <a:off x="-25996" y="6310314"/>
            <a:ext cx="12252960" cy="547687"/>
          </a:xfrm>
          <a:prstGeom prst="rect">
            <a:avLst/>
          </a:prstGeom>
          <a:gradFill rotWithShape="1">
            <a:gsLst>
              <a:gs pos="0">
                <a:srgbClr val="A50021">
                  <a:gamma/>
                  <a:shade val="65882"/>
                  <a:invGamma/>
                </a:srgbClr>
              </a:gs>
              <a:gs pos="100000">
                <a:srgbClr val="A5002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891213" indent="-117475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6005513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6119813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6234113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6348413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680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726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7720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8177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2843213" marR="0" lvl="0" indent="-117475" algn="l" defTabSz="914400" rtl="0" eaLnBrk="1" fontAlgn="base" latinLnBrk="0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sm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 pitchFamily="18" charset="0"/>
              <a:ea typeface="+mn-ea"/>
              <a:cs typeface="Times New Roman" pitchFamily="18" charset="0"/>
            </a:endParaRPr>
          </a:p>
          <a:p>
            <a:pPr marL="2447925" marR="0" lvl="0" indent="-117475" algn="l" defTabSz="914400" rtl="0" eaLnBrk="1" fontAlgn="base" latinLnBrk="0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sm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sto MT" pitchFamily="18" charset="0"/>
                <a:ea typeface="+mn-ea"/>
                <a:cs typeface="Times New Roman" pitchFamily="18" charset="0"/>
              </a:rPr>
              <a:t>                                                                                          Fluid Physics Laboratory 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sto MT" pitchFamily="18" charset="0"/>
              <a:ea typeface="+mn-ea"/>
              <a:cs typeface="+mn-cs"/>
            </a:endParaRPr>
          </a:p>
          <a:p>
            <a:pPr marL="5891213" marR="0" lvl="0" indent="-117475" algn="l" defTabSz="914400" rtl="0" eaLnBrk="1" fontAlgn="base" latinLnBrk="0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 pitchFamily="18" charset="0"/>
              <a:ea typeface="+mn-ea"/>
              <a:cs typeface="+mn-cs"/>
            </a:endParaRPr>
          </a:p>
          <a:p>
            <a:pPr marL="5891213" marR="0" lvl="0" indent="-117475" algn="l" defTabSz="914400" rtl="0" eaLnBrk="1" fontAlgn="base" latinLnBrk="0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sto MT" pitchFamily="18" charset="0"/>
                <a:ea typeface="+mn-ea"/>
                <a:cs typeface="+mn-cs"/>
              </a:rPr>
              <a:t>Department of Mechanical Engineering</a:t>
            </a:r>
          </a:p>
        </p:txBody>
      </p:sp>
      <p:pic>
        <p:nvPicPr>
          <p:cNvPr id="1032" name="Picture 8" descr="vt_logo_scree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6435726"/>
            <a:ext cx="18288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582400" y="6345237"/>
            <a:ext cx="609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3011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indent="2365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indent="2365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Unicode MS" pitchFamily="34" charset="-128"/>
        </a:defRPr>
      </a:lvl2pPr>
      <a:lvl3pPr indent="2365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Unicode MS" pitchFamily="34" charset="-128"/>
        </a:defRPr>
      </a:lvl3pPr>
      <a:lvl4pPr indent="2365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Unicode MS" pitchFamily="34" charset="-128"/>
        </a:defRPr>
      </a:lvl4pPr>
      <a:lvl5pPr indent="2365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Unicode MS" pitchFamily="34" charset="-128"/>
        </a:defRPr>
      </a:lvl5pPr>
      <a:lvl6pPr marL="457200" indent="2365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Unicode MS" pitchFamily="34" charset="-128"/>
        </a:defRPr>
      </a:lvl6pPr>
      <a:lvl7pPr marL="914400" indent="2365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Unicode MS" pitchFamily="34" charset="-128"/>
        </a:defRPr>
      </a:lvl7pPr>
      <a:lvl8pPr marL="1371600" indent="2365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Unicode MS" pitchFamily="34" charset="-128"/>
        </a:defRPr>
      </a:lvl8pPr>
      <a:lvl9pPr marL="1828800" indent="2365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Unicode MS" pitchFamily="34" charset="-128"/>
        </a:defRPr>
      </a:lvl9pPr>
    </p:titleStyle>
    <p:bodyStyle>
      <a:lvl1pPr marL="469900" indent="-469900" algn="l" rtl="0" eaLnBrk="1" fontAlgn="base" hangingPunct="1">
        <a:lnSpc>
          <a:spcPct val="85000"/>
        </a:lnSpc>
        <a:spcBef>
          <a:spcPct val="50000"/>
        </a:spcBef>
        <a:spcAft>
          <a:spcPct val="0"/>
        </a:spcAft>
        <a:buClr>
          <a:srgbClr val="A50021"/>
        </a:buClr>
        <a:buSzPct val="90000"/>
        <a:buFont typeface="Wingdings 2" pitchFamily="18" charset="2"/>
        <a:buChar char="¿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A50021"/>
        </a:buClr>
        <a:buSzPct val="85000"/>
        <a:buFont typeface="Wingdings 2" pitchFamily="18" charset="2"/>
        <a:buChar char="¯"/>
        <a:defRPr sz="2400">
          <a:solidFill>
            <a:schemeClr val="tx1"/>
          </a:solidFill>
          <a:latin typeface="+mn-lt"/>
        </a:defRPr>
      </a:lvl2pPr>
      <a:lvl3pPr marL="1304925" indent="-395288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A50021"/>
        </a:buClr>
        <a:buFont typeface="Wingdings 2" pitchFamily="18" charset="2"/>
        <a:buChar char="¿"/>
        <a:defRPr sz="2000">
          <a:solidFill>
            <a:schemeClr val="tx1"/>
          </a:solidFill>
          <a:latin typeface="+mn-lt"/>
        </a:defRPr>
      </a:lvl3pPr>
      <a:lvl4pPr marL="1693863" indent="-38735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A50021"/>
        </a:buClr>
        <a:buSzPct val="80000"/>
        <a:buFont typeface="Wingdings 2" pitchFamily="18" charset="2"/>
        <a:buChar char="¯"/>
        <a:defRPr>
          <a:solidFill>
            <a:schemeClr val="tx1"/>
          </a:solidFill>
          <a:latin typeface="+mn-lt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36.wmf"/><Relationship Id="rId3" Type="http://schemas.openxmlformats.org/officeDocument/2006/relationships/image" Target="../media/image31.wmf"/><Relationship Id="rId7" Type="http://schemas.openxmlformats.org/officeDocument/2006/relationships/image" Target="../media/image33.wmf"/><Relationship Id="rId12" Type="http://schemas.openxmlformats.org/officeDocument/2006/relationships/oleObject" Target="../embeddings/oleObject32.bin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35.wmf"/><Relationship Id="rId5" Type="http://schemas.openxmlformats.org/officeDocument/2006/relationships/image" Target="../media/image32.w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7" Type="http://schemas.openxmlformats.org/officeDocument/2006/relationships/image" Target="../media/image39.w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3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7" Type="http://schemas.openxmlformats.org/officeDocument/2006/relationships/image" Target="../media/image42.w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41.wmf"/><Relationship Id="rId4" Type="http://schemas.openxmlformats.org/officeDocument/2006/relationships/oleObject" Target="../embeddings/oleObject3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image" Target="../media/image43.wmf"/><Relationship Id="rId7" Type="http://schemas.openxmlformats.org/officeDocument/2006/relationships/image" Target="../media/image45.w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44.wmf"/><Relationship Id="rId4" Type="http://schemas.openxmlformats.org/officeDocument/2006/relationships/oleObject" Target="../embeddings/oleObject40.bin"/><Relationship Id="rId9" Type="http://schemas.openxmlformats.org/officeDocument/2006/relationships/image" Target="../media/image4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sv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18" Type="http://schemas.openxmlformats.org/officeDocument/2006/relationships/image" Target="../media/image7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17" Type="http://schemas.openxmlformats.org/officeDocument/2006/relationships/image" Target="../media/image74.png"/><Relationship Id="rId2" Type="http://schemas.openxmlformats.org/officeDocument/2006/relationships/image" Target="../media/image59.png"/><Relationship Id="rId16" Type="http://schemas.openxmlformats.org/officeDocument/2006/relationships/image" Target="../media/image73.png"/><Relationship Id="rId20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5" Type="http://schemas.openxmlformats.org/officeDocument/2006/relationships/image" Target="../media/image72.png"/><Relationship Id="rId10" Type="http://schemas.openxmlformats.org/officeDocument/2006/relationships/image" Target="../media/image67.png"/><Relationship Id="rId19" Type="http://schemas.openxmlformats.org/officeDocument/2006/relationships/image" Target="../media/image76.png"/><Relationship Id="rId4" Type="http://schemas.openxmlformats.org/officeDocument/2006/relationships/image" Target="../media/image61.png"/><Relationship Id="rId9" Type="http://schemas.openxmlformats.org/officeDocument/2006/relationships/image" Target="../media/image66.svg"/><Relationship Id="rId14" Type="http://schemas.openxmlformats.org/officeDocument/2006/relationships/image" Target="../media/image7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9.png"/><Relationship Id="rId18" Type="http://schemas.openxmlformats.org/officeDocument/2006/relationships/image" Target="../media/image9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17" Type="http://schemas.openxmlformats.org/officeDocument/2006/relationships/image" Target="../media/image93.png"/><Relationship Id="rId2" Type="http://schemas.openxmlformats.org/officeDocument/2006/relationships/image" Target="../media/image67.emf"/><Relationship Id="rId16" Type="http://schemas.openxmlformats.org/officeDocument/2006/relationships/image" Target="../media/image92.png"/><Relationship Id="rId20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5" Type="http://schemas.openxmlformats.org/officeDocument/2006/relationships/image" Target="../media/image81.png"/><Relationship Id="rId15" Type="http://schemas.openxmlformats.org/officeDocument/2006/relationships/image" Target="../media/image91.png"/><Relationship Id="rId10" Type="http://schemas.openxmlformats.org/officeDocument/2006/relationships/image" Target="../media/image86.png"/><Relationship Id="rId19" Type="http://schemas.openxmlformats.org/officeDocument/2006/relationships/image" Target="../media/image95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Relationship Id="rId14" Type="http://schemas.openxmlformats.org/officeDocument/2006/relationships/image" Target="../media/image9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0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3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6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7" Type="http://schemas.openxmlformats.org/officeDocument/2006/relationships/image" Target="../media/image19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22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image" Target="../media/image23.wmf"/><Relationship Id="rId7" Type="http://schemas.openxmlformats.org/officeDocument/2006/relationships/image" Target="../media/image25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image" Target="../media/image27.wmf"/><Relationship Id="rId7" Type="http://schemas.openxmlformats.org/officeDocument/2006/relationships/image" Target="../media/image29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3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3B574A-3440-4317-8F6E-C796FE784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Thermal Resistance in Water Layer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4B8623-1DD2-4E99-BB15-40B9C84C6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C307774-0C9E-41D6-9E78-7FC9BF3D5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9237" y="1163828"/>
            <a:ext cx="4970463" cy="43174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1ED8C5-CFEE-4620-86D3-7F7EC2CF9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992" y="800179"/>
            <a:ext cx="3803650" cy="4808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59494BC-7CDC-47B0-987B-1E71D468BFAC}"/>
              </a:ext>
            </a:extLst>
          </p:cNvPr>
          <p:cNvSpPr txBox="1"/>
          <p:nvPr/>
        </p:nvSpPr>
        <p:spPr>
          <a:xfrm>
            <a:off x="305560" y="5661312"/>
            <a:ext cx="11723880" cy="623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Spatiotemporal infrared measurement of interface temperatures during water droplet evaporation on a nonwetting substrate. Aditya et al. Applied Physics Letters, 2017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217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ED529-5AC9-4465-8C61-FF7C349C5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55CAB-2352-4A38-9780-154E8773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330DF5F-4FB0-4CDB-97F3-2454A0452C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342363"/>
              </p:ext>
            </p:extLst>
          </p:nvPr>
        </p:nvGraphicFramePr>
        <p:xfrm>
          <a:off x="707524" y="3455987"/>
          <a:ext cx="4279900" cy="302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4279680" imgH="3021120" progId="Origin50.Graph">
                  <p:embed/>
                </p:oleObj>
              </mc:Choice>
              <mc:Fallback>
                <p:oleObj name="Graph" r:id="rId2" imgW="4279680" imgH="302112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7524" y="3455987"/>
                        <a:ext cx="4279900" cy="3021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80513DD-E14C-4884-9CB9-9FCC4E5A81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301850"/>
              </p:ext>
            </p:extLst>
          </p:nvPr>
        </p:nvGraphicFramePr>
        <p:xfrm>
          <a:off x="707524" y="685800"/>
          <a:ext cx="4279900" cy="302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4279680" imgH="3021120" progId="Origin50.Graph">
                  <p:embed/>
                </p:oleObj>
              </mc:Choice>
              <mc:Fallback>
                <p:oleObj name="Graph" r:id="rId4" imgW="4279680" imgH="302112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7524" y="685800"/>
                        <a:ext cx="4279900" cy="3021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50446C4-BD76-477D-ADEB-45E3059C9F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1209663"/>
              </p:ext>
            </p:extLst>
          </p:nvPr>
        </p:nvGraphicFramePr>
        <p:xfrm>
          <a:off x="4421106" y="685800"/>
          <a:ext cx="4279900" cy="302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6" imgW="4279680" imgH="3021120" progId="Origin50.Graph">
                  <p:embed/>
                </p:oleObj>
              </mc:Choice>
              <mc:Fallback>
                <p:oleObj name="Graph" r:id="rId6" imgW="4279680" imgH="302112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21106" y="685800"/>
                        <a:ext cx="4279900" cy="3021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1C71D406-4211-44C4-AD6D-B9ABD08132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415268"/>
              </p:ext>
            </p:extLst>
          </p:nvPr>
        </p:nvGraphicFramePr>
        <p:xfrm>
          <a:off x="4521535" y="3455987"/>
          <a:ext cx="4279900" cy="302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8" imgW="4279680" imgH="3021120" progId="Origin50.Graph">
                  <p:embed/>
                </p:oleObj>
              </mc:Choice>
              <mc:Fallback>
                <p:oleObj name="Graph" r:id="rId8" imgW="4279680" imgH="302112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21535" y="3455987"/>
                        <a:ext cx="4279900" cy="3021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615E6E56-94EF-4CDE-8F62-05B0C62440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6308285"/>
              </p:ext>
            </p:extLst>
          </p:nvPr>
        </p:nvGraphicFramePr>
        <p:xfrm>
          <a:off x="8134688" y="685800"/>
          <a:ext cx="4279900" cy="302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10" imgW="4279680" imgH="3021120" progId="Origin50.Graph">
                  <p:embed/>
                </p:oleObj>
              </mc:Choice>
              <mc:Fallback>
                <p:oleObj name="Graph" r:id="rId10" imgW="4279680" imgH="302112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134688" y="685800"/>
                        <a:ext cx="4279900" cy="3021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C6567999-0A14-4C95-969E-D021B121C0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0572567"/>
              </p:ext>
            </p:extLst>
          </p:nvPr>
        </p:nvGraphicFramePr>
        <p:xfrm>
          <a:off x="8134688" y="3429000"/>
          <a:ext cx="4279900" cy="302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12" imgW="4279680" imgH="3021120" progId="Origin50.Graph">
                  <p:embed/>
                </p:oleObj>
              </mc:Choice>
              <mc:Fallback>
                <p:oleObj name="Graph" r:id="rId12" imgW="4279680" imgH="302112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134688" y="3429000"/>
                        <a:ext cx="4279900" cy="3021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1300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74EC2-84F1-436B-AF55-FD108CF35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D3D5D-295C-4D98-81BA-202780D52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5010F35-C1E7-4382-9183-9A16DB0168F8}"/>
              </a:ext>
            </a:extLst>
          </p:cNvPr>
          <p:cNvGrpSpPr/>
          <p:nvPr/>
        </p:nvGrpSpPr>
        <p:grpSpPr>
          <a:xfrm>
            <a:off x="531813" y="1917700"/>
            <a:ext cx="11660187" cy="3022600"/>
            <a:chOff x="214313" y="1849438"/>
            <a:chExt cx="11660187" cy="3022600"/>
          </a:xfrm>
        </p:grpSpPr>
        <p:graphicFrame>
          <p:nvGraphicFramePr>
            <p:cNvPr id="5" name="Object 4">
              <a:extLst>
                <a:ext uri="{FF2B5EF4-FFF2-40B4-BE49-F238E27FC236}">
                  <a16:creationId xmlns:a16="http://schemas.microsoft.com/office/drawing/2014/main" id="{D8ACFF48-95F1-43D2-BA8B-A866B721455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70963098"/>
                </p:ext>
              </p:extLst>
            </p:nvPr>
          </p:nvGraphicFramePr>
          <p:xfrm>
            <a:off x="214313" y="1849438"/>
            <a:ext cx="4276725" cy="302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Graph" r:id="rId2" imgW="4276800" imgH="3022560" progId="Origin50.Graph">
                    <p:embed/>
                  </p:oleObj>
                </mc:Choice>
                <mc:Fallback>
                  <p:oleObj name="Graph" r:id="rId2" imgW="4276800" imgH="3022560" progId="Origin50.Grap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14313" y="1849438"/>
                          <a:ext cx="4276725" cy="302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5">
              <a:extLst>
                <a:ext uri="{FF2B5EF4-FFF2-40B4-BE49-F238E27FC236}">
                  <a16:creationId xmlns:a16="http://schemas.microsoft.com/office/drawing/2014/main" id="{A98169C0-FA2F-4641-B190-1FF206AD840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5536493"/>
                </p:ext>
              </p:extLst>
            </p:nvPr>
          </p:nvGraphicFramePr>
          <p:xfrm>
            <a:off x="3902869" y="1851025"/>
            <a:ext cx="4279900" cy="3021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Graph" r:id="rId4" imgW="4279680" imgH="3021120" progId="Origin50.Graph">
                    <p:embed/>
                  </p:oleObj>
                </mc:Choice>
                <mc:Fallback>
                  <p:oleObj name="Graph" r:id="rId4" imgW="4279680" imgH="3021120" progId="Origin50.Grap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902869" y="1851025"/>
                          <a:ext cx="4279900" cy="3021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>
              <a:extLst>
                <a:ext uri="{FF2B5EF4-FFF2-40B4-BE49-F238E27FC236}">
                  <a16:creationId xmlns:a16="http://schemas.microsoft.com/office/drawing/2014/main" id="{37EAC4A3-17CC-4F0D-A2B5-3BB34F6E62A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36244996"/>
                </p:ext>
              </p:extLst>
            </p:nvPr>
          </p:nvGraphicFramePr>
          <p:xfrm>
            <a:off x="7594600" y="1851025"/>
            <a:ext cx="4279900" cy="3021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Graph" r:id="rId6" imgW="4279680" imgH="3021120" progId="Origin50.Graph">
                    <p:embed/>
                  </p:oleObj>
                </mc:Choice>
                <mc:Fallback>
                  <p:oleObj name="Graph" r:id="rId6" imgW="4279680" imgH="3021120" progId="Origin50.Grap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594600" y="1851025"/>
                          <a:ext cx="4279900" cy="3021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742709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A3362-03D0-4E03-9C9B-4FAB4A6CF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FD0E6F-B6FC-4103-87E8-0AA83C7ED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65EE6B5-5FED-45D2-81AF-D22BA0227478}"/>
              </a:ext>
            </a:extLst>
          </p:cNvPr>
          <p:cNvGrpSpPr/>
          <p:nvPr/>
        </p:nvGrpSpPr>
        <p:grpSpPr>
          <a:xfrm>
            <a:off x="230212" y="1918491"/>
            <a:ext cx="11756258" cy="3021015"/>
            <a:chOff x="230212" y="1918491"/>
            <a:chExt cx="11756258" cy="3021015"/>
          </a:xfrm>
        </p:grpSpPr>
        <p:graphicFrame>
          <p:nvGraphicFramePr>
            <p:cNvPr id="5" name="Object 4">
              <a:extLst>
                <a:ext uri="{FF2B5EF4-FFF2-40B4-BE49-F238E27FC236}">
                  <a16:creationId xmlns:a16="http://schemas.microsoft.com/office/drawing/2014/main" id="{6270C5C9-7184-43AE-AD51-CA368558920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34033094"/>
                </p:ext>
              </p:extLst>
            </p:nvPr>
          </p:nvGraphicFramePr>
          <p:xfrm>
            <a:off x="230212" y="1918493"/>
            <a:ext cx="4279900" cy="3021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Graph" r:id="rId2" imgW="4279680" imgH="3021120" progId="Origin50.Graph">
                    <p:embed/>
                  </p:oleObj>
                </mc:Choice>
                <mc:Fallback>
                  <p:oleObj name="Graph" r:id="rId2" imgW="4279680" imgH="3021120" progId="Origin50.Grap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30212" y="1918493"/>
                          <a:ext cx="4279900" cy="3021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5">
              <a:extLst>
                <a:ext uri="{FF2B5EF4-FFF2-40B4-BE49-F238E27FC236}">
                  <a16:creationId xmlns:a16="http://schemas.microsoft.com/office/drawing/2014/main" id="{44F4AF58-AE55-4A28-B7CA-7E41E0E9E1B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08224853"/>
                </p:ext>
              </p:extLst>
            </p:nvPr>
          </p:nvGraphicFramePr>
          <p:xfrm>
            <a:off x="3968391" y="1918492"/>
            <a:ext cx="4279900" cy="3021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Graph" r:id="rId4" imgW="4279680" imgH="3021120" progId="Origin50.Graph">
                    <p:embed/>
                  </p:oleObj>
                </mc:Choice>
                <mc:Fallback>
                  <p:oleObj name="Graph" r:id="rId4" imgW="4279680" imgH="3021120" progId="Origin50.Grap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968391" y="1918492"/>
                          <a:ext cx="4279900" cy="3021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>
              <a:extLst>
                <a:ext uri="{FF2B5EF4-FFF2-40B4-BE49-F238E27FC236}">
                  <a16:creationId xmlns:a16="http://schemas.microsoft.com/office/drawing/2014/main" id="{35616538-B898-4FED-9274-822312DE9B4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30852074"/>
                </p:ext>
              </p:extLst>
            </p:nvPr>
          </p:nvGraphicFramePr>
          <p:xfrm>
            <a:off x="7706570" y="1918491"/>
            <a:ext cx="4279900" cy="3021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Graph" r:id="rId6" imgW="4279680" imgH="3021120" progId="Origin50.Graph">
                    <p:embed/>
                  </p:oleObj>
                </mc:Choice>
                <mc:Fallback>
                  <p:oleObj name="Graph" r:id="rId6" imgW="4279680" imgH="3021120" progId="Origin50.Grap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706570" y="1918491"/>
                          <a:ext cx="4279900" cy="3021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82616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8C275-949E-45D1-B7E4-2CC3424BD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F494EF-1959-465B-A64D-5E72BB1C8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8550548-2CED-4C81-A005-66D661BBF34C}"/>
              </a:ext>
            </a:extLst>
          </p:cNvPr>
          <p:cNvGrpSpPr/>
          <p:nvPr/>
        </p:nvGrpSpPr>
        <p:grpSpPr>
          <a:xfrm>
            <a:off x="854904" y="608012"/>
            <a:ext cx="7179434" cy="5741988"/>
            <a:chOff x="854904" y="608012"/>
            <a:chExt cx="7179434" cy="5741988"/>
          </a:xfrm>
        </p:grpSpPr>
        <p:graphicFrame>
          <p:nvGraphicFramePr>
            <p:cNvPr id="5" name="Object 4">
              <a:extLst>
                <a:ext uri="{FF2B5EF4-FFF2-40B4-BE49-F238E27FC236}">
                  <a16:creationId xmlns:a16="http://schemas.microsoft.com/office/drawing/2014/main" id="{A912AC22-3C5D-499E-8465-075EC335BC5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2576485"/>
                </p:ext>
              </p:extLst>
            </p:nvPr>
          </p:nvGraphicFramePr>
          <p:xfrm>
            <a:off x="4157663" y="3376613"/>
            <a:ext cx="3876675" cy="2973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Graph" r:id="rId2" imgW="3876480" imgH="2973600" progId="Origin50.Graph">
                    <p:embed/>
                  </p:oleObj>
                </mc:Choice>
                <mc:Fallback>
                  <p:oleObj name="Graph" r:id="rId2" imgW="3876480" imgH="2973600" progId="Origin50.Grap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4157663" y="3376613"/>
                          <a:ext cx="3876675" cy="29733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5">
              <a:extLst>
                <a:ext uri="{FF2B5EF4-FFF2-40B4-BE49-F238E27FC236}">
                  <a16:creationId xmlns:a16="http://schemas.microsoft.com/office/drawing/2014/main" id="{86FCBE0D-52E4-45CB-B9D0-43DA1BC8E93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33949081"/>
                </p:ext>
              </p:extLst>
            </p:nvPr>
          </p:nvGraphicFramePr>
          <p:xfrm>
            <a:off x="854904" y="3365715"/>
            <a:ext cx="3876675" cy="2973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Graph" r:id="rId4" imgW="3876480" imgH="2973600" progId="Origin50.Graph">
                    <p:embed/>
                  </p:oleObj>
                </mc:Choice>
                <mc:Fallback>
                  <p:oleObj name="Graph" r:id="rId4" imgW="3876480" imgH="2973600" progId="Origin50.Grap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854904" y="3365715"/>
                          <a:ext cx="3876675" cy="29733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>
              <a:extLst>
                <a:ext uri="{FF2B5EF4-FFF2-40B4-BE49-F238E27FC236}">
                  <a16:creationId xmlns:a16="http://schemas.microsoft.com/office/drawing/2014/main" id="{642C051D-D8AD-46CB-86CB-CA7DC5A2FB8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79150568"/>
                </p:ext>
              </p:extLst>
            </p:nvPr>
          </p:nvGraphicFramePr>
          <p:xfrm>
            <a:off x="854905" y="608012"/>
            <a:ext cx="3876675" cy="2973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Graph" r:id="rId6" imgW="3876480" imgH="2973600" progId="Origin50.Graph">
                    <p:embed/>
                  </p:oleObj>
                </mc:Choice>
                <mc:Fallback>
                  <p:oleObj name="Graph" r:id="rId6" imgW="3876480" imgH="2973600" progId="Origin50.Grap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854905" y="608012"/>
                          <a:ext cx="3876675" cy="29733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>
              <a:extLst>
                <a:ext uri="{FF2B5EF4-FFF2-40B4-BE49-F238E27FC236}">
                  <a16:creationId xmlns:a16="http://schemas.microsoft.com/office/drawing/2014/main" id="{2897F966-845D-4A2F-B827-F52C708FFD2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2714573"/>
                </p:ext>
              </p:extLst>
            </p:nvPr>
          </p:nvGraphicFramePr>
          <p:xfrm>
            <a:off x="4157662" y="608012"/>
            <a:ext cx="3876675" cy="2973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Graph" r:id="rId8" imgW="3876480" imgH="2973600" progId="Origin50.Graph">
                    <p:embed/>
                  </p:oleObj>
                </mc:Choice>
                <mc:Fallback>
                  <p:oleObj name="Graph" r:id="rId8" imgW="3876480" imgH="2973600" progId="Origin50.Grap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157662" y="608012"/>
                          <a:ext cx="3876675" cy="29733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624033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E9ABE-25B9-425A-96A1-6A509F02F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8C57F-1497-4A96-8241-168CC904C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2058F3E-69AF-43F7-9767-6F4DEC48CB2C}"/>
              </a:ext>
            </a:extLst>
          </p:cNvPr>
          <p:cNvGrpSpPr/>
          <p:nvPr/>
        </p:nvGrpSpPr>
        <p:grpSpPr>
          <a:xfrm>
            <a:off x="1217716" y="1205947"/>
            <a:ext cx="8628006" cy="5088192"/>
            <a:chOff x="1217716" y="1205947"/>
            <a:chExt cx="8628006" cy="508819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4412832-86DB-43F2-90F3-B50795F4B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21929" y="1694368"/>
              <a:ext cx="3523793" cy="43041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D6DFF86-B3F3-4B71-9B27-D00205C87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17716" y="1398745"/>
              <a:ext cx="3720068" cy="489539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0DBFD67-09FD-46DB-AA75-FABF8B37E715}"/>
                </a:ext>
              </a:extLst>
            </p:cNvPr>
            <p:cNvSpPr txBox="1"/>
            <p:nvPr/>
          </p:nvSpPr>
          <p:spPr>
            <a:xfrm>
              <a:off x="1217716" y="1205948"/>
              <a:ext cx="466794" cy="414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(a)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FFB4F8-4A54-4E1C-9748-31B94B2F27AD}"/>
                </a:ext>
              </a:extLst>
            </p:cNvPr>
            <p:cNvSpPr txBox="1"/>
            <p:nvPr/>
          </p:nvSpPr>
          <p:spPr>
            <a:xfrm>
              <a:off x="5641547" y="1205947"/>
              <a:ext cx="466794" cy="414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(b)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7553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5D302-5D70-4D52-83C1-B8471690A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F58DB-3B09-44BF-9C57-9114D14FB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096325A-7975-4F45-B895-B9B804552C85}"/>
              </a:ext>
            </a:extLst>
          </p:cNvPr>
          <p:cNvGrpSpPr/>
          <p:nvPr/>
        </p:nvGrpSpPr>
        <p:grpSpPr>
          <a:xfrm>
            <a:off x="2370015" y="1118452"/>
            <a:ext cx="6429762" cy="4621095"/>
            <a:chOff x="2370015" y="1118452"/>
            <a:chExt cx="6429762" cy="4621095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A99E8C31-C461-42C6-8E11-4BE363A09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53897" y="1118452"/>
              <a:ext cx="4568282" cy="462109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A0A7C9E-4540-4C7D-A3DA-332FA1764851}"/>
                    </a:ext>
                  </a:extLst>
                </p:cNvPr>
                <p:cNvSpPr txBox="1"/>
                <p:nvPr/>
              </p:nvSpPr>
              <p:spPr>
                <a:xfrm>
                  <a:off x="8478471" y="4480286"/>
                  <a:ext cx="321306" cy="4001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just"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b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A0A7C9E-4540-4C7D-A3DA-332FA17648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8471" y="4480286"/>
                  <a:ext cx="321306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B7B3DF6-A612-4C80-8914-75128F1EA3C3}"/>
                    </a:ext>
                  </a:extLst>
                </p:cNvPr>
                <p:cNvSpPr txBox="1"/>
                <p:nvPr/>
              </p:nvSpPr>
              <p:spPr>
                <a:xfrm>
                  <a:off x="5091481" y="4960417"/>
                  <a:ext cx="255005" cy="4001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just"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c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B7B3DF6-A612-4C80-8914-75128F1EA3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1481" y="4960417"/>
                  <a:ext cx="255005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4A602B5-5710-4AA1-A672-96A07D2287E4}"/>
                    </a:ext>
                  </a:extLst>
                </p:cNvPr>
                <p:cNvSpPr txBox="1"/>
                <p:nvPr/>
              </p:nvSpPr>
              <p:spPr>
                <a:xfrm>
                  <a:off x="6738482" y="4480286"/>
                  <a:ext cx="222304" cy="4001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just"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4A602B5-5710-4AA1-A672-96A07D2287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8482" y="4480286"/>
                  <a:ext cx="222304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5F44CE0-FC43-4C20-961E-C5E1D23B473C}"/>
                    </a:ext>
                  </a:extLst>
                </p:cNvPr>
                <p:cNvSpPr txBox="1"/>
                <p:nvPr/>
              </p:nvSpPr>
              <p:spPr>
                <a:xfrm>
                  <a:off x="5159261" y="4360254"/>
                  <a:ext cx="274947" cy="4001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just"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i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5F44CE0-FC43-4C20-961E-C5E1D23B47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9261" y="4360254"/>
                  <a:ext cx="274947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B57B80C-0876-4F15-A8CC-A5A4C8E5B487}"/>
                    </a:ext>
                  </a:extLst>
                </p:cNvPr>
                <p:cNvSpPr txBox="1"/>
                <p:nvPr/>
              </p:nvSpPr>
              <p:spPr>
                <a:xfrm>
                  <a:off x="4958880" y="3760091"/>
                  <a:ext cx="520206" cy="4001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just"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i</m:t>
                            </m:r>
                            <m:r>
                              <a:rPr lang="en-US" altLang="zh-CN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B57B80C-0876-4F15-A8CC-A5A4C8E5B4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880" y="3760091"/>
                  <a:ext cx="520206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45E767C-39CD-43EA-A60A-4AFFCD93DCAC}"/>
                    </a:ext>
                  </a:extLst>
                </p:cNvPr>
                <p:cNvSpPr txBox="1"/>
                <p:nvPr/>
              </p:nvSpPr>
              <p:spPr>
                <a:xfrm>
                  <a:off x="7961117" y="4224284"/>
                  <a:ext cx="266804" cy="4001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just"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i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45E767C-39CD-43EA-A60A-4AFFCD93DC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1117" y="4224284"/>
                  <a:ext cx="266804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56FCC15-EDA6-448B-B426-7989EEA16FAE}"/>
                    </a:ext>
                  </a:extLst>
                </p:cNvPr>
                <p:cNvSpPr txBox="1"/>
                <p:nvPr/>
              </p:nvSpPr>
              <p:spPr>
                <a:xfrm>
                  <a:off x="7883244" y="3880123"/>
                  <a:ext cx="512063" cy="4001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just"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i</m:t>
                            </m:r>
                            <m:r>
                              <a:rPr lang="en-US" altLang="zh-CN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56FCC15-EDA6-448B-B426-7989EEA16F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3244" y="3880123"/>
                  <a:ext cx="512063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2D93905-A68F-4F96-8E61-6E11F9AE74D3}"/>
                    </a:ext>
                  </a:extLst>
                </p:cNvPr>
                <p:cNvSpPr txBox="1"/>
                <p:nvPr/>
              </p:nvSpPr>
              <p:spPr>
                <a:xfrm>
                  <a:off x="2370015" y="3754768"/>
                  <a:ext cx="1498231" cy="43781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just"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𝐽</m:t>
                        </m:r>
                        <m:r>
                          <a:rPr lang="en-US" altLang="zh-CN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  <m:r>
                          <a:rPr lang="en-US" altLang="zh-CN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fg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∙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𝑑𝑆</m:t>
                        </m:r>
                      </m:oMath>
                    </m:oMathPara>
                  </a14:m>
                  <a:endPara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2D93905-A68F-4F96-8E61-6E11F9AE74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0015" y="3754768"/>
                  <a:ext cx="1498231" cy="43781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9994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DF1E3-B488-434D-9FCB-D177E54A9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0960" y="9863"/>
            <a:ext cx="12252960" cy="685800"/>
          </a:xfrm>
        </p:spPr>
        <p:txBody>
          <a:bodyPr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Algorithm for Interface Temperature and Evaporation Ratio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EA219-BDA8-4954-B7D9-BE4C09E20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2B568D7-3936-4369-A94A-DC8543449975}"/>
              </a:ext>
            </a:extLst>
          </p:cNvPr>
          <p:cNvGrpSpPr/>
          <p:nvPr/>
        </p:nvGrpSpPr>
        <p:grpSpPr>
          <a:xfrm>
            <a:off x="1178597" y="795647"/>
            <a:ext cx="8646626" cy="5266706"/>
            <a:chOff x="492797" y="795647"/>
            <a:chExt cx="8646626" cy="5266706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006F697C-803C-4E64-AFB4-12A41A71E16B}"/>
                </a:ext>
              </a:extLst>
            </p:cNvPr>
            <p:cNvGrpSpPr/>
            <p:nvPr/>
          </p:nvGrpSpPr>
          <p:grpSpPr>
            <a:xfrm>
              <a:off x="492797" y="795647"/>
              <a:ext cx="8646626" cy="5266706"/>
              <a:chOff x="540924" y="894950"/>
              <a:chExt cx="8646626" cy="52667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3EA87B68-F8E2-4991-BEE2-6723A222BE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883882" y="894950"/>
                    <a:ext cx="1633527" cy="413702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Input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0" lang="en-US" altLang="zh-CN" sz="16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s</m:t>
                            </m:r>
                          </m:sub>
                        </m:sSub>
                      </m:oMath>
                    </a14:m>
                    <a:r>
                      <a:rPr kumimoji="0" lang="en-US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rPr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0" lang="en-US" altLang="zh-CN" sz="16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s</m:t>
                            </m:r>
                          </m:sub>
                        </m:sSub>
                      </m:oMath>
                    </a14:m>
                    <a:r>
                      <a:rPr kumimoji="0" lang="en-US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rPr>
                      <a:t>, </a:t>
                    </a:r>
                    <a14:m>
                      <m:oMath xmlns:m="http://schemas.openxmlformats.org/officeDocument/2006/math">
                        <m:r>
                          <a:rPr kumimoji="0" lang="en-US" altLang="zh-C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𝜑</m:t>
                        </m:r>
                      </m:oMath>
                    </a14:m>
                    <a:endParaRPr kumimoji="0" lang="zh-CN" alt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3EA87B68-F8E2-4991-BEE2-6723A222BE2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883882" y="894950"/>
                    <a:ext cx="1633527" cy="41370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471" t="-1408"/>
                    </a:stretch>
                  </a:blipFill>
                  <a:ln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0CFE9670-6972-4C77-8065-B1A2A30850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0924" y="3067807"/>
                    <a:ext cx="723721" cy="396929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r>
                          <a:rPr kumimoji="0" lang="en-US" altLang="zh-C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𝜑</m:t>
                        </m:r>
                      </m:oMath>
                    </a14:m>
                    <a:r>
                      <a:rPr kumimoji="0" lang="en-US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rPr>
                      <a:t>=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kumimoji="0" lang="en-US" altLang="zh-CN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kumimoji="0" lang="zh-CN" altLang="en-US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𝜑</m:t>
                            </m:r>
                          </m:e>
                          <m:sup>
                            <m:r>
                              <a:rPr kumimoji="0" lang="en-US" altLang="zh-CN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p>
                      </m:oMath>
                    </a14:m>
                    <a:endParaRPr kumimoji="0" lang="zh-CN" alt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0CFE9670-6972-4C77-8065-B1A2A308501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40924" y="3067807"/>
                    <a:ext cx="723721" cy="39692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449" b="-1449"/>
                    </a:stretch>
                  </a:blipFill>
                  <a:ln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DBB359F8-D600-49C1-B738-23096AC131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938580" y="2404949"/>
                    <a:ext cx="1520365" cy="396929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Calculate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zh-CN" altLang="en-US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83696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kumimoji="0" lang="zh-CN" altLang="en-US" sz="16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836967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0" lang="zh-CN" altLang="en-US" sz="16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acc>
                          </m:e>
                          <m:sub>
                            <m:r>
                              <a:rPr kumimoji="0" lang="zh-CN" altLang="en-US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a14:m>
                    <a:r>
                      <a: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36967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endParaRPr kumimoji="0" lang="zh-CN" alt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DBB359F8-D600-49C1-B738-23096AC131E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938580" y="2404949"/>
                    <a:ext cx="1520365" cy="39692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581" t="-1449" b="-1449"/>
                    </a:stretch>
                  </a:blipFill>
                  <a:ln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C2323AE0-052B-4E75-87B8-8A4A0A50FD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671042" y="3740751"/>
                    <a:ext cx="2061138" cy="338554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lv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0" lang="en-US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Calculate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6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CN" alt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zh-CN" alt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a14:m>
                    <a:r>
                      <a:rPr kumimoji="0" lang="en-US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and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kumimoji="0" lang="en-US" altLang="zh-CN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kumimoji="0" lang="en-US" altLang="zh-CN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kumimoji="0" lang="zh-CN" altLang="en-US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𝜑</m:t>
                            </m:r>
                          </m:e>
                          <m:sup>
                            <m:r>
                              <a:rPr kumimoji="0" lang="en-US" altLang="zh-CN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p>
                      </m:oMath>
                    </a14:m>
                    <a:endParaRPr kumimoji="0" lang="zh-CN" alt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C2323AE0-052B-4E75-87B8-8A4A0A50FD1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71042" y="3740751"/>
                    <a:ext cx="2061138" cy="3385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170" t="-1667" b="-16667"/>
                    </a:stretch>
                  </a:blipFill>
                  <a:ln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Diamond 27">
                    <a:extLst>
                      <a:ext uri="{FF2B5EF4-FFF2-40B4-BE49-F238E27FC236}">
                        <a16:creationId xmlns:a16="http://schemas.microsoft.com/office/drawing/2014/main" id="{E6D8C6CA-B15D-4A20-B7AC-7922F05942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64121" y="4685820"/>
                    <a:ext cx="3672124" cy="738715"/>
                  </a:xfrm>
                  <a:prstGeom prst="diamond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|"/>
                              <m:ctrlP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zh-CN" alt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0" lang="en-US" altLang="zh-CN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zh-CN" altLang="en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p>
                                  <m:r>
                                    <a:rPr kumimoji="0" lang="en-US" altLang="zh-CN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≤0.1%</m:t>
                          </m:r>
                          <m:r>
                            <a:rPr kumimoji="0" lang="zh-CN" alt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kumimoji="0" lang="zh-CN" alt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" name="Diamond 27">
                    <a:extLst>
                      <a:ext uri="{FF2B5EF4-FFF2-40B4-BE49-F238E27FC236}">
                        <a16:creationId xmlns:a16="http://schemas.microsoft.com/office/drawing/2014/main" id="{E6D8C6CA-B15D-4A20-B7AC-7922F059422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864121" y="4685820"/>
                    <a:ext cx="3672124" cy="738715"/>
                  </a:xfrm>
                  <a:prstGeom prst="diamond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6" name="Connector: Elbow 45">
                <a:extLst>
                  <a:ext uri="{FF2B5EF4-FFF2-40B4-BE49-F238E27FC236}">
                    <a16:creationId xmlns:a16="http://schemas.microsoft.com/office/drawing/2014/main" id="{08F8C87A-2D79-41A2-8861-1318278B60AA}"/>
                  </a:ext>
                </a:extLst>
              </p:cNvPr>
              <p:cNvCxnSpPr>
                <a:cxnSpLocks/>
                <a:stCxn id="28" idx="1"/>
                <a:endCxn id="8" idx="2"/>
              </p:cNvCxnSpPr>
              <p:nvPr/>
            </p:nvCxnSpPr>
            <p:spPr bwMode="auto">
              <a:xfrm rot="10800000">
                <a:off x="902785" y="3464736"/>
                <a:ext cx="961336" cy="1590442"/>
              </a:xfrm>
              <a:prstGeom prst="bentConnector2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8" name="Connector: Elbow 47">
                <a:extLst>
                  <a:ext uri="{FF2B5EF4-FFF2-40B4-BE49-F238E27FC236}">
                    <a16:creationId xmlns:a16="http://schemas.microsoft.com/office/drawing/2014/main" id="{7C5E58E5-30DA-4378-9CB2-4323786BB9EC}"/>
                  </a:ext>
                </a:extLst>
              </p:cNvPr>
              <p:cNvCxnSpPr>
                <a:cxnSpLocks/>
                <a:stCxn id="8" idx="0"/>
                <a:endCxn id="6" idx="1"/>
              </p:cNvCxnSpPr>
              <p:nvPr/>
            </p:nvCxnSpPr>
            <p:spPr bwMode="auto">
              <a:xfrm rot="5400000" flipH="1" flipV="1">
                <a:off x="910330" y="1094256"/>
                <a:ext cx="1966006" cy="1981097"/>
              </a:xfrm>
              <a:prstGeom prst="bentConnector2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F281074C-136C-40C2-87AB-70F6965474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750764" y="5823102"/>
                    <a:ext cx="1893158" cy="338554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rPr>
                      <a:t>Output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zh-CN" altLang="en-US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3696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zh-CN" altLang="en-US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0" lang="en-US" altLang="zh-CN" sz="16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model</m:t>
                            </m:r>
                          </m:sub>
                        </m:sSub>
                      </m:oMath>
                    </a14:m>
                    <a:r>
                      <a:rPr kumimoji="0" lang="en-US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rPr>
                      <a:t>, </a:t>
                    </a:r>
                    <a14:m>
                      <m:oMath xmlns:m="http://schemas.openxmlformats.org/officeDocument/2006/math">
                        <m:r>
                          <a:rPr kumimoji="0" lang="en-US" altLang="zh-C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𝜑</m:t>
                        </m:r>
                      </m:oMath>
                    </a14:m>
                    <a:endParaRPr kumimoji="0" lang="zh-CN" alt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F281074C-136C-40C2-87AB-70F69654743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750764" y="5823102"/>
                    <a:ext cx="1893158" cy="33855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274" t="-1695" b="-18644"/>
                    </a:stretch>
                  </a:blipFill>
                  <a:ln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2" name="Connector: Elbow 51">
                <a:extLst>
                  <a:ext uri="{FF2B5EF4-FFF2-40B4-BE49-F238E27FC236}">
                    <a16:creationId xmlns:a16="http://schemas.microsoft.com/office/drawing/2014/main" id="{C907160C-0776-457C-B58C-39F6F65D4837}"/>
                  </a:ext>
                </a:extLst>
              </p:cNvPr>
              <p:cNvCxnSpPr>
                <a:cxnSpLocks/>
                <a:stCxn id="28" idx="2"/>
                <a:endCxn id="50" idx="0"/>
              </p:cNvCxnSpPr>
              <p:nvPr/>
            </p:nvCxnSpPr>
            <p:spPr bwMode="auto">
              <a:xfrm rot="5400000">
                <a:off x="3499480" y="5622398"/>
                <a:ext cx="398567" cy="2840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6290AFA0-0D5F-406E-AD84-9EA2B8A3F191}"/>
                  </a:ext>
                </a:extLst>
              </p:cNvPr>
              <p:cNvCxnSpPr>
                <a:cxnSpLocks/>
                <a:stCxn id="6" idx="2"/>
                <a:endCxn id="10" idx="0"/>
              </p:cNvCxnSpPr>
              <p:nvPr/>
            </p:nvCxnSpPr>
            <p:spPr bwMode="auto">
              <a:xfrm flipH="1">
                <a:off x="3698763" y="1308652"/>
                <a:ext cx="1883" cy="109629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246511F2-FAF1-4BA0-8E81-0E2B86A8F9D7}"/>
                  </a:ext>
                </a:extLst>
              </p:cNvPr>
              <p:cNvCxnSpPr>
                <a:cxnSpLocks/>
                <a:stCxn id="10" idx="2"/>
                <a:endCxn id="25" idx="0"/>
              </p:cNvCxnSpPr>
              <p:nvPr/>
            </p:nvCxnSpPr>
            <p:spPr bwMode="auto">
              <a:xfrm>
                <a:off x="3698763" y="2801878"/>
                <a:ext cx="2848" cy="938873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525F0AD8-796D-4270-AF2B-9D472197B5F3}"/>
                  </a:ext>
                </a:extLst>
              </p:cNvPr>
              <p:cNvCxnSpPr>
                <a:cxnSpLocks/>
                <a:stCxn id="25" idx="2"/>
                <a:endCxn id="28" idx="0"/>
              </p:cNvCxnSpPr>
              <p:nvPr/>
            </p:nvCxnSpPr>
            <p:spPr bwMode="auto">
              <a:xfrm flipH="1">
                <a:off x="3700183" y="4079305"/>
                <a:ext cx="1428" cy="606515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855F741-1E5B-466F-B579-ECF57B5D03DC}"/>
                  </a:ext>
                </a:extLst>
              </p:cNvPr>
              <p:cNvSpPr txBox="1"/>
              <p:nvPr/>
            </p:nvSpPr>
            <p:spPr>
              <a:xfrm>
                <a:off x="3977340" y="5422949"/>
                <a:ext cx="92748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Yes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37564A9-3EA0-43FB-9DA3-5B8F39529D59}"/>
                  </a:ext>
                </a:extLst>
              </p:cNvPr>
              <p:cNvSpPr txBox="1"/>
              <p:nvPr/>
            </p:nvSpPr>
            <p:spPr>
              <a:xfrm>
                <a:off x="2169989" y="4477872"/>
                <a:ext cx="92748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No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7D8C1F50-610A-4E6C-9D3D-2F794635731F}"/>
                  </a:ext>
                </a:extLst>
              </p:cNvPr>
              <p:cNvGrpSpPr/>
              <p:nvPr/>
            </p:nvGrpSpPr>
            <p:grpSpPr>
              <a:xfrm>
                <a:off x="5620644" y="987211"/>
                <a:ext cx="3566906" cy="4883578"/>
                <a:chOff x="6255024" y="1031570"/>
                <a:chExt cx="3566906" cy="4883578"/>
              </a:xfrm>
            </p:grpSpPr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38B93DEA-56D1-459A-B4A7-12DEAFB55A1E}"/>
                    </a:ext>
                  </a:extLst>
                </p:cNvPr>
                <p:cNvGrpSpPr/>
                <p:nvPr/>
              </p:nvGrpSpPr>
              <p:grpSpPr>
                <a:xfrm>
                  <a:off x="6255024" y="1031570"/>
                  <a:ext cx="3566906" cy="4262780"/>
                  <a:chOff x="8049939" y="1028989"/>
                  <a:chExt cx="3566906" cy="4262780"/>
                </a:xfrm>
              </p:grpSpPr>
              <p:pic>
                <p:nvPicPr>
                  <p:cNvPr id="13" name="Graphic 12">
                    <a:extLst>
                      <a:ext uri="{FF2B5EF4-FFF2-40B4-BE49-F238E27FC236}">
                        <a16:creationId xmlns:a16="http://schemas.microsoft.com/office/drawing/2014/main" id="{1C4FE0C1-D992-49C3-A1DE-2DA278CDBA9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170687" y="1028989"/>
                    <a:ext cx="3446158" cy="4093503"/>
                  </a:xfrm>
                  <a:prstGeom prst="rect">
                    <a:avLst/>
                  </a:prstGeom>
                </p:spPr>
              </p:pic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2" name="TextBox 71">
                        <a:extLst>
                          <a:ext uri="{FF2B5EF4-FFF2-40B4-BE49-F238E27FC236}">
                            <a16:creationId xmlns:a16="http://schemas.microsoft.com/office/drawing/2014/main" id="{5704327E-A9E6-4536-A059-798D0CC65F0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074185" y="4953215"/>
                        <a:ext cx="370926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0" lang="en-US" altLang="zh-CN" sz="16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s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72" name="TextBox 71">
                        <a:extLst>
                          <a:ext uri="{FF2B5EF4-FFF2-40B4-BE49-F238E27FC236}">
                            <a16:creationId xmlns:a16="http://schemas.microsoft.com/office/drawing/2014/main" id="{5704327E-A9E6-4536-A059-798D0CC65F0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074185" y="4953215"/>
                        <a:ext cx="370926" cy="338554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3" name="TextBox 72">
                        <a:extLst>
                          <a:ext uri="{FF2B5EF4-FFF2-40B4-BE49-F238E27FC236}">
                            <a16:creationId xmlns:a16="http://schemas.microsoft.com/office/drawing/2014/main" id="{A2CFDAF8-1597-4FC2-B146-02004D5A922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620854" y="3090446"/>
                        <a:ext cx="370926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0" lang="en-US" altLang="zh-CN" sz="16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c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73" name="TextBox 72">
                        <a:extLst>
                          <a:ext uri="{FF2B5EF4-FFF2-40B4-BE49-F238E27FC236}">
                            <a16:creationId xmlns:a16="http://schemas.microsoft.com/office/drawing/2014/main" id="{A2CFDAF8-1597-4FC2-B146-02004D5A922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620854" y="3090446"/>
                        <a:ext cx="370926" cy="338554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5" name="TextBox 74">
                        <a:extLst>
                          <a:ext uri="{FF2B5EF4-FFF2-40B4-BE49-F238E27FC236}">
                            <a16:creationId xmlns:a16="http://schemas.microsoft.com/office/drawing/2014/main" id="{4D58C48F-44A1-4E5F-902C-B38DCC0025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245919" y="2523316"/>
                        <a:ext cx="370926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0" lang="en-US" altLang="zh-CN" sz="16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i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75" name="TextBox 74">
                        <a:extLst>
                          <a:ext uri="{FF2B5EF4-FFF2-40B4-BE49-F238E27FC236}">
                            <a16:creationId xmlns:a16="http://schemas.microsoft.com/office/drawing/2014/main" id="{4D58C48F-44A1-4E5F-902C-B38DCC0025F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245919" y="2523316"/>
                        <a:ext cx="370926" cy="338554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7" name="TextBox 76">
                        <a:extLst>
                          <a:ext uri="{FF2B5EF4-FFF2-40B4-BE49-F238E27FC236}">
                            <a16:creationId xmlns:a16="http://schemas.microsoft.com/office/drawing/2014/main" id="{6DA95825-E58F-45B7-BF5C-B20B11FFB0E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245919" y="2182910"/>
                        <a:ext cx="370926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0" lang="en-US" altLang="zh-CN" sz="16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i</m:t>
                                  </m:r>
                                  <m:r>
                                    <a:rPr kumimoji="0" lang="en-US" altLang="zh-CN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77" name="TextBox 76">
                        <a:extLst>
                          <a:ext uri="{FF2B5EF4-FFF2-40B4-BE49-F238E27FC236}">
                            <a16:creationId xmlns:a16="http://schemas.microsoft.com/office/drawing/2014/main" id="{6DA95825-E58F-45B7-BF5C-B20B11FFB0E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245919" y="2182910"/>
                        <a:ext cx="370926" cy="338554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 r="-2950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9" name="TextBox 78">
                        <a:extLst>
                          <a:ext uri="{FF2B5EF4-FFF2-40B4-BE49-F238E27FC236}">
                            <a16:creationId xmlns:a16="http://schemas.microsoft.com/office/drawing/2014/main" id="{1AC40D0D-86BE-42B7-BECE-713B37BD478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049939" y="1982855"/>
                        <a:ext cx="48367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0" lang="en-US" altLang="zh-CN" sz="18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e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79" name="TextBox 78">
                        <a:extLst>
                          <a:ext uri="{FF2B5EF4-FFF2-40B4-BE49-F238E27FC236}">
                            <a16:creationId xmlns:a16="http://schemas.microsoft.com/office/drawing/2014/main" id="{1AC40D0D-86BE-42B7-BECE-713B37BD478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049939" y="1982855"/>
                        <a:ext cx="483679" cy="369332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 b="-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1" name="TextBox 80">
                        <a:extLst>
                          <a:ext uri="{FF2B5EF4-FFF2-40B4-BE49-F238E27FC236}">
                            <a16:creationId xmlns:a16="http://schemas.microsoft.com/office/drawing/2014/main" id="{A4F4F350-2F4F-4F6C-8C31-75B0838A011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410087" y="4066914"/>
                        <a:ext cx="483679" cy="39401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0" lang="en-US" altLang="zh-CN" sz="1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p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81" name="TextBox 80">
                        <a:extLst>
                          <a:ext uri="{FF2B5EF4-FFF2-40B4-BE49-F238E27FC236}">
                            <a16:creationId xmlns:a16="http://schemas.microsoft.com/office/drawing/2014/main" id="{A4F4F350-2F4F-4F6C-8C31-75B0838A011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410087" y="4066914"/>
                        <a:ext cx="483679" cy="394019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 b="-461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2" name="TextBox 81">
                        <a:extLst>
                          <a:ext uri="{FF2B5EF4-FFF2-40B4-BE49-F238E27FC236}">
                            <a16:creationId xmlns:a16="http://schemas.microsoft.com/office/drawing/2014/main" id="{F8A6AC58-2C9D-49F8-937F-70257A54B0C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273285" y="4768549"/>
                        <a:ext cx="48367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0" lang="en-US" altLang="zh-CN" sz="18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s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82" name="TextBox 81">
                        <a:extLst>
                          <a:ext uri="{FF2B5EF4-FFF2-40B4-BE49-F238E27FC236}">
                            <a16:creationId xmlns:a16="http://schemas.microsoft.com/office/drawing/2014/main" id="{F8A6AC58-2C9D-49F8-937F-70257A54B0C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273285" y="4768549"/>
                        <a:ext cx="483679" cy="369332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 b="-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3" name="TextBox 82">
                        <a:extLst>
                          <a:ext uri="{FF2B5EF4-FFF2-40B4-BE49-F238E27FC236}">
                            <a16:creationId xmlns:a16="http://schemas.microsoft.com/office/drawing/2014/main" id="{7F4884DD-32C6-48C0-B304-D71AB87173D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926408" y="3476926"/>
                        <a:ext cx="48367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0" lang="en-US" altLang="zh-CN" sz="18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b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83" name="TextBox 82">
                        <a:extLst>
                          <a:ext uri="{FF2B5EF4-FFF2-40B4-BE49-F238E27FC236}">
                            <a16:creationId xmlns:a16="http://schemas.microsoft.com/office/drawing/2014/main" id="{7F4884DD-32C6-48C0-B304-D71AB87173D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926408" y="3476926"/>
                        <a:ext cx="483679" cy="369332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b="-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4" name="TextBox 83">
                        <a:extLst>
                          <a:ext uri="{FF2B5EF4-FFF2-40B4-BE49-F238E27FC236}">
                            <a16:creationId xmlns:a16="http://schemas.microsoft.com/office/drawing/2014/main" id="{700CDFB8-D3A7-4029-A3AB-C08D2BBD2B5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238940" y="3147970"/>
                        <a:ext cx="48367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0" lang="en-US" altLang="zh-CN" sz="18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i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84" name="TextBox 83">
                        <a:extLst>
                          <a:ext uri="{FF2B5EF4-FFF2-40B4-BE49-F238E27FC236}">
                            <a16:creationId xmlns:a16="http://schemas.microsoft.com/office/drawing/2014/main" id="{700CDFB8-D3A7-4029-A3AB-C08D2BBD2B5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238940" y="3147970"/>
                        <a:ext cx="483679" cy="369332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b="-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7" name="TextBox 86">
                        <a:extLst>
                          <a:ext uri="{FF2B5EF4-FFF2-40B4-BE49-F238E27FC236}">
                            <a16:creationId xmlns:a16="http://schemas.microsoft.com/office/drawing/2014/main" id="{795B5A02-30BF-40A3-9A31-093A5DA21F1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186234" y="3375223"/>
                        <a:ext cx="430611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zh-CN" altLang="en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836967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kumimoji="0" lang="zh-CN" altLang="en-US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836967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zh-CN" altLang="en-US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0" lang="zh-CN" altLang="en-US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87" name="TextBox 86">
                        <a:extLst>
                          <a:ext uri="{FF2B5EF4-FFF2-40B4-BE49-F238E27FC236}">
                            <a16:creationId xmlns:a16="http://schemas.microsoft.com/office/drawing/2014/main" id="{795B5A02-30BF-40A3-9A31-093A5DA21F1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186234" y="3375223"/>
                        <a:ext cx="430611" cy="338554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TextBox 87">
                      <a:extLst>
                        <a:ext uri="{FF2B5EF4-FFF2-40B4-BE49-F238E27FC236}">
                          <a16:creationId xmlns:a16="http://schemas.microsoft.com/office/drawing/2014/main" id="{E0F6CB17-BCF3-44BC-82CB-5C59C0E3C86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87180" y="5332488"/>
                      <a:ext cx="1527162" cy="582660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0" lang="en-US" altLang="zh-CN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𝜑</m:t>
                            </m:r>
                            <m:r>
                              <a:rPr kumimoji="0" lang="en-US" altLang="zh-CN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kumimoji="0" lang="en-US" altLang="zh-CN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0" lang="en-US" altLang="zh-CN" sz="16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0" lang="en-US" altLang="zh-CN" sz="16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p</m:t>
                                    </m:r>
                                  </m:sub>
                                </m:sSub>
                              </m:den>
                            </m:f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88" name="TextBox 87">
                      <a:extLst>
                        <a:ext uri="{FF2B5EF4-FFF2-40B4-BE49-F238E27FC236}">
                          <a16:creationId xmlns:a16="http://schemas.microsoft.com/office/drawing/2014/main" id="{E0F6CB17-BCF3-44BC-82CB-5C59C0E3C86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87180" y="5332488"/>
                      <a:ext cx="1527162" cy="582660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b="-104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D32DB28-4671-4F05-B4B2-F03470132358}"/>
                </a:ext>
              </a:extLst>
            </p:cNvPr>
            <p:cNvSpPr txBox="1"/>
            <p:nvPr/>
          </p:nvSpPr>
          <p:spPr>
            <a:xfrm>
              <a:off x="1208895" y="1483709"/>
              <a:ext cx="237994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Solve the heat transfer equation at droplet base</a:t>
              </a:r>
              <a:endParaRPr lang="zh-CN" altLang="en-US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ED806438-FC78-4B17-AB04-20613AD4259F}"/>
                </a:ext>
              </a:extLst>
            </p:cNvPr>
            <p:cNvSpPr txBox="1"/>
            <p:nvPr/>
          </p:nvSpPr>
          <p:spPr>
            <a:xfrm>
              <a:off x="1304861" y="2839271"/>
              <a:ext cx="253370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Calculate droplet cap surface evaporation rate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2327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DF1E3-B488-434D-9FCB-D177E54A9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0960" y="9863"/>
            <a:ext cx="12252960" cy="685800"/>
          </a:xfrm>
        </p:spPr>
        <p:txBody>
          <a:bodyPr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Algorithm for Interface Temperature and Evaporation Ratio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EA219-BDA8-4954-B7D9-BE4C09E20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062B98C-C900-460B-8162-60EFB71A5763}"/>
              </a:ext>
            </a:extLst>
          </p:cNvPr>
          <p:cNvGrpSpPr/>
          <p:nvPr/>
        </p:nvGrpSpPr>
        <p:grpSpPr>
          <a:xfrm>
            <a:off x="1274849" y="695663"/>
            <a:ext cx="8956847" cy="5350987"/>
            <a:chOff x="1178597" y="711366"/>
            <a:chExt cx="8956847" cy="535098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77F0C56-7520-4C75-82DA-CD1098A29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69511" y="711366"/>
              <a:ext cx="3669276" cy="4351579"/>
            </a:xfrm>
            <a:prstGeom prst="rect">
              <a:avLst/>
            </a:prstGeom>
          </p:spPr>
        </p:pic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12B568D7-3936-4369-A94A-DC8543449975}"/>
                </a:ext>
              </a:extLst>
            </p:cNvPr>
            <p:cNvGrpSpPr/>
            <p:nvPr/>
          </p:nvGrpSpPr>
          <p:grpSpPr>
            <a:xfrm>
              <a:off x="1178597" y="795647"/>
              <a:ext cx="8646626" cy="5266706"/>
              <a:chOff x="492797" y="795647"/>
              <a:chExt cx="8646626" cy="5266706"/>
            </a:xfrm>
          </p:grpSpPr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006F697C-803C-4E64-AFB4-12A41A71E16B}"/>
                  </a:ext>
                </a:extLst>
              </p:cNvPr>
              <p:cNvGrpSpPr/>
              <p:nvPr/>
            </p:nvGrpSpPr>
            <p:grpSpPr>
              <a:xfrm>
                <a:off x="492797" y="795647"/>
                <a:ext cx="8646626" cy="5266706"/>
                <a:chOff x="540924" y="894950"/>
                <a:chExt cx="8646626" cy="526670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Rectangle 5">
                      <a:extLst>
                        <a:ext uri="{FF2B5EF4-FFF2-40B4-BE49-F238E27FC236}">
                          <a16:creationId xmlns:a16="http://schemas.microsoft.com/office/drawing/2014/main" id="{3EA87B68-F8E2-4991-BEE2-6723A222BE2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883882" y="894950"/>
                      <a:ext cx="1633527" cy="413702"/>
                    </a:xfrm>
                    <a:prstGeom prst="rect">
                      <a:avLst/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Input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0" lang="en-US" altLang="zh-CN" sz="16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s</m:t>
                              </m:r>
                            </m:sub>
                          </m:sSub>
                        </m:oMath>
                      </a14:m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0" lang="en-US" altLang="zh-CN" sz="16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s</m:t>
                              </m:r>
                            </m:sub>
                          </m:sSub>
                        </m:oMath>
                      </a14:m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14:m>
                        <m:oMath xmlns:m="http://schemas.openxmlformats.org/officeDocument/2006/math"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𝜑</m:t>
                          </m:r>
                        </m:oMath>
                      </a14:m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" name="Rectangle 5">
                      <a:extLst>
                        <a:ext uri="{FF2B5EF4-FFF2-40B4-BE49-F238E27FC236}">
                          <a16:creationId xmlns:a16="http://schemas.microsoft.com/office/drawing/2014/main" id="{3EA87B68-F8E2-4991-BEE2-6723A222BE2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883882" y="894950"/>
                      <a:ext cx="1633527" cy="41370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103" t="-1389"/>
                      </a:stretch>
                    </a:blipFill>
                    <a:ln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Rectangle 7">
                      <a:extLst>
                        <a:ext uri="{FF2B5EF4-FFF2-40B4-BE49-F238E27FC236}">
                          <a16:creationId xmlns:a16="http://schemas.microsoft.com/office/drawing/2014/main" id="{0CFE9670-6972-4C77-8065-B1A2A308501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540924" y="3067807"/>
                      <a:ext cx="723721" cy="396929"/>
                    </a:xfrm>
                    <a:prstGeom prst="rect">
                      <a:avLst/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 xmlns:m="http://schemas.openxmlformats.org/officeDocument/2006/math"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𝜑</m:t>
                          </m:r>
                        </m:oMath>
                      </a14:m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= </a:t>
                      </a:r>
                      <a14:m>
                        <m:oMath xmlns:m="http://schemas.openxmlformats.org/officeDocument/2006/math">
                          <m:sSup>
                            <m:sSupPr>
                              <m:ctrlP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kumimoji="0" lang="zh-CN" alt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′</m:t>
                              </m:r>
                            </m:sup>
                          </m:sSup>
                        </m:oMath>
                      </a14:m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" name="Rectangle 7">
                      <a:extLst>
                        <a:ext uri="{FF2B5EF4-FFF2-40B4-BE49-F238E27FC236}">
                          <a16:creationId xmlns:a16="http://schemas.microsoft.com/office/drawing/2014/main" id="{0CFE9670-6972-4C77-8065-B1A2A308501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540924" y="3067807"/>
                      <a:ext cx="723721" cy="39692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t="-1449" b="-1449"/>
                      </a:stretch>
                    </a:blipFill>
                    <a:ln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Rectangle 9">
                      <a:extLst>
                        <a:ext uri="{FF2B5EF4-FFF2-40B4-BE49-F238E27FC236}">
                          <a16:creationId xmlns:a16="http://schemas.microsoft.com/office/drawing/2014/main" id="{DBB359F8-D600-49C1-B738-23096AC131E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938580" y="2404949"/>
                      <a:ext cx="1520365" cy="396929"/>
                    </a:xfrm>
                    <a:prstGeom prst="rect">
                      <a:avLst/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Calculate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0" lang="zh-CN" alt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kumimoji="0" lang="zh-CN" altLang="en-US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836967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zh-CN" altLang="en-US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zh-CN" alt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𝑏</m:t>
                              </m:r>
                            </m:sub>
                          </m:sSub>
                        </m:oMath>
                      </a14:m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36967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" name="Rectangle 9">
                      <a:extLst>
                        <a:ext uri="{FF2B5EF4-FFF2-40B4-BE49-F238E27FC236}">
                          <a16:creationId xmlns:a16="http://schemas.microsoft.com/office/drawing/2014/main" id="{DBB359F8-D600-49C1-B738-23096AC131E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938580" y="2404949"/>
                      <a:ext cx="1520365" cy="39692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181" t="-1449" b="-1449"/>
                      </a:stretch>
                    </a:blipFill>
                    <a:ln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Rectangle 24">
                      <a:extLst>
                        <a:ext uri="{FF2B5EF4-FFF2-40B4-BE49-F238E27FC236}">
                          <a16:creationId xmlns:a16="http://schemas.microsoft.com/office/drawing/2014/main" id="{C2323AE0-052B-4E75-87B8-8A4A0A50FD1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671042" y="3740751"/>
                      <a:ext cx="2061138" cy="338554"/>
                    </a:xfrm>
                    <a:prstGeom prst="rect">
                      <a:avLst/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Calculate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0" lang="zh-CN" alt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zh-CN" alt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zh-CN" alt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𝑒</m:t>
                              </m:r>
                            </m:sub>
                          </m:sSub>
                        </m:oMath>
                      </a14:m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and </a:t>
                      </a:r>
                      <a14:m>
                        <m:oMath xmlns:m="http://schemas.openxmlformats.org/officeDocument/2006/math">
                          <m:sSup>
                            <m:sSupPr>
                              <m:ctrlP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kumimoji="0" lang="zh-CN" alt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′</m:t>
                              </m:r>
                            </m:sup>
                          </m:sSup>
                        </m:oMath>
                      </a14:m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5" name="Rectangle 24">
                      <a:extLst>
                        <a:ext uri="{FF2B5EF4-FFF2-40B4-BE49-F238E27FC236}">
                          <a16:creationId xmlns:a16="http://schemas.microsoft.com/office/drawing/2014/main" id="{C2323AE0-052B-4E75-87B8-8A4A0A50FD1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71042" y="3740751"/>
                      <a:ext cx="2061138" cy="33855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170" t="-1695" b="-18644"/>
                      </a:stretch>
                    </a:blipFill>
                    <a:ln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Diamond 27">
                      <a:extLst>
                        <a:ext uri="{FF2B5EF4-FFF2-40B4-BE49-F238E27FC236}">
                          <a16:creationId xmlns:a16="http://schemas.microsoft.com/office/drawing/2014/main" id="{E6D8C6CA-B15D-4A20-B7AC-7922F059422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864121" y="4685820"/>
                      <a:ext cx="3672124" cy="738715"/>
                    </a:xfrm>
                    <a:prstGeom prst="diamond">
                      <a:avLst/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|"/>
                                <m:endChr m:val="|"/>
                                <m:ctrlPr>
                                  <a:rPr kumimoji="0" lang="en-US" altLang="zh-CN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zh-CN" altLang="en-US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𝜑</m:t>
                                </m:r>
                                <m:r>
                                  <a:rPr kumimoji="0" lang="en-US" altLang="zh-CN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zh-CN" altLang="en-US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𝜑</m:t>
                                    </m:r>
                                  </m:e>
                                  <m:sup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kumimoji="0" lang="en-US" altLang="zh-CN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≤0.1%</m:t>
                            </m:r>
                            <m:r>
                              <a:rPr kumimoji="0" lang="zh-CN" altLang="en-US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𝜑</m:t>
                            </m:r>
                          </m:oMath>
                        </m:oMathPara>
                      </a14:m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8" name="Diamond 27">
                      <a:extLst>
                        <a:ext uri="{FF2B5EF4-FFF2-40B4-BE49-F238E27FC236}">
                          <a16:creationId xmlns:a16="http://schemas.microsoft.com/office/drawing/2014/main" id="{E6D8C6CA-B15D-4A20-B7AC-7922F059422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864121" y="4685820"/>
                      <a:ext cx="3672124" cy="738715"/>
                    </a:xfrm>
                    <a:prstGeom prst="diamond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6" name="Connector: Elbow 45">
                  <a:extLst>
                    <a:ext uri="{FF2B5EF4-FFF2-40B4-BE49-F238E27FC236}">
                      <a16:creationId xmlns:a16="http://schemas.microsoft.com/office/drawing/2014/main" id="{08F8C87A-2D79-41A2-8861-1318278B60AA}"/>
                    </a:ext>
                  </a:extLst>
                </p:cNvPr>
                <p:cNvCxnSpPr>
                  <a:cxnSpLocks/>
                  <a:stCxn id="28" idx="1"/>
                  <a:endCxn id="8" idx="2"/>
                </p:cNvCxnSpPr>
                <p:nvPr/>
              </p:nvCxnSpPr>
              <p:spPr bwMode="auto">
                <a:xfrm rot="10800000">
                  <a:off x="902785" y="3464736"/>
                  <a:ext cx="961336" cy="1590442"/>
                </a:xfrm>
                <a:prstGeom prst="bentConnector2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8" name="Connector: Elbow 47">
                  <a:extLst>
                    <a:ext uri="{FF2B5EF4-FFF2-40B4-BE49-F238E27FC236}">
                      <a16:creationId xmlns:a16="http://schemas.microsoft.com/office/drawing/2014/main" id="{7C5E58E5-30DA-4378-9CB2-4323786BB9EC}"/>
                    </a:ext>
                  </a:extLst>
                </p:cNvPr>
                <p:cNvCxnSpPr>
                  <a:cxnSpLocks/>
                  <a:stCxn id="8" idx="0"/>
                  <a:endCxn id="6" idx="1"/>
                </p:cNvCxnSpPr>
                <p:nvPr/>
              </p:nvCxnSpPr>
              <p:spPr bwMode="auto">
                <a:xfrm rot="5400000" flipH="1" flipV="1">
                  <a:off x="910330" y="1094256"/>
                  <a:ext cx="1966006" cy="1981097"/>
                </a:xfrm>
                <a:prstGeom prst="bentConnector2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Rectangle 49">
                      <a:extLst>
                        <a:ext uri="{FF2B5EF4-FFF2-40B4-BE49-F238E27FC236}">
                          <a16:creationId xmlns:a16="http://schemas.microsoft.com/office/drawing/2014/main" id="{F281074C-136C-40C2-87AB-70F69654743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50764" y="5823102"/>
                      <a:ext cx="1893158" cy="338554"/>
                    </a:xfrm>
                    <a:prstGeom prst="rect">
                      <a:avLst/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Output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0" lang="zh-CN" alt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0" lang="en-US" altLang="zh-CN" sz="16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model</m:t>
                              </m:r>
                            </m:sub>
                          </m:sSub>
                        </m:oMath>
                      </a14:m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14:m>
                        <m:oMath xmlns:m="http://schemas.openxmlformats.org/officeDocument/2006/math"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𝜑</m:t>
                          </m:r>
                        </m:oMath>
                      </a14:m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0" name="Rectangle 49">
                      <a:extLst>
                        <a:ext uri="{FF2B5EF4-FFF2-40B4-BE49-F238E27FC236}">
                          <a16:creationId xmlns:a16="http://schemas.microsoft.com/office/drawing/2014/main" id="{F281074C-136C-40C2-87AB-70F69654743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750764" y="5823102"/>
                      <a:ext cx="1893158" cy="338554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274" t="-1667" b="-16667"/>
                      </a:stretch>
                    </a:blipFill>
                    <a:ln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2" name="Connector: Elbow 51">
                  <a:extLst>
                    <a:ext uri="{FF2B5EF4-FFF2-40B4-BE49-F238E27FC236}">
                      <a16:creationId xmlns:a16="http://schemas.microsoft.com/office/drawing/2014/main" id="{C907160C-0776-457C-B58C-39F6F65D4837}"/>
                    </a:ext>
                  </a:extLst>
                </p:cNvPr>
                <p:cNvCxnSpPr>
                  <a:cxnSpLocks/>
                  <a:stCxn id="28" idx="2"/>
                  <a:endCxn id="50" idx="0"/>
                </p:cNvCxnSpPr>
                <p:nvPr/>
              </p:nvCxnSpPr>
              <p:spPr bwMode="auto">
                <a:xfrm rot="5400000">
                  <a:off x="3499480" y="5622398"/>
                  <a:ext cx="398567" cy="2840"/>
                </a:xfrm>
                <a:prstGeom prst="bentConnector3">
                  <a:avLst>
                    <a:gd name="adj1" fmla="val 50000"/>
                  </a:avLst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4" name="Straight Arrow Connector 73">
                  <a:extLst>
                    <a:ext uri="{FF2B5EF4-FFF2-40B4-BE49-F238E27FC236}">
                      <a16:creationId xmlns:a16="http://schemas.microsoft.com/office/drawing/2014/main" id="{6290AFA0-0D5F-406E-AD84-9EA2B8A3F191}"/>
                    </a:ext>
                  </a:extLst>
                </p:cNvPr>
                <p:cNvCxnSpPr>
                  <a:cxnSpLocks/>
                  <a:stCxn id="6" idx="2"/>
                  <a:endCxn id="10" idx="0"/>
                </p:cNvCxnSpPr>
                <p:nvPr/>
              </p:nvCxnSpPr>
              <p:spPr bwMode="auto">
                <a:xfrm flipH="1">
                  <a:off x="3698763" y="1308652"/>
                  <a:ext cx="1883" cy="1096297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246511F2-FAF1-4BA0-8E81-0E2B86A8F9D7}"/>
                    </a:ext>
                  </a:extLst>
                </p:cNvPr>
                <p:cNvCxnSpPr>
                  <a:cxnSpLocks/>
                  <a:stCxn id="10" idx="2"/>
                  <a:endCxn id="25" idx="0"/>
                </p:cNvCxnSpPr>
                <p:nvPr/>
              </p:nvCxnSpPr>
              <p:spPr bwMode="auto">
                <a:xfrm>
                  <a:off x="3698763" y="2801878"/>
                  <a:ext cx="2848" cy="938873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525F0AD8-796D-4270-AF2B-9D472197B5F3}"/>
                    </a:ext>
                  </a:extLst>
                </p:cNvPr>
                <p:cNvCxnSpPr>
                  <a:cxnSpLocks/>
                  <a:stCxn id="25" idx="2"/>
                  <a:endCxn id="28" idx="0"/>
                </p:cNvCxnSpPr>
                <p:nvPr/>
              </p:nvCxnSpPr>
              <p:spPr bwMode="auto">
                <a:xfrm flipH="1">
                  <a:off x="3700183" y="4079305"/>
                  <a:ext cx="1428" cy="606515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9855F741-1E5B-466F-B579-ECF57B5D03DC}"/>
                    </a:ext>
                  </a:extLst>
                </p:cNvPr>
                <p:cNvSpPr txBox="1"/>
                <p:nvPr/>
              </p:nvSpPr>
              <p:spPr>
                <a:xfrm>
                  <a:off x="3977340" y="5422949"/>
                  <a:ext cx="927482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Yes</a:t>
                  </a:r>
                  <a:endPara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737564A9-3EA0-43FB-9DA3-5B8F39529D59}"/>
                    </a:ext>
                  </a:extLst>
                </p:cNvPr>
                <p:cNvSpPr txBox="1"/>
                <p:nvPr/>
              </p:nvSpPr>
              <p:spPr>
                <a:xfrm>
                  <a:off x="2169989" y="4477872"/>
                  <a:ext cx="927482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No</a:t>
                  </a:r>
                  <a:endPara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7D8C1F50-610A-4E6C-9D3D-2F794635731F}"/>
                    </a:ext>
                  </a:extLst>
                </p:cNvPr>
                <p:cNvGrpSpPr/>
                <p:nvPr/>
              </p:nvGrpSpPr>
              <p:grpSpPr>
                <a:xfrm>
                  <a:off x="5620644" y="1941077"/>
                  <a:ext cx="3566906" cy="3929712"/>
                  <a:chOff x="6255024" y="1985436"/>
                  <a:chExt cx="3566906" cy="3929712"/>
                </a:xfrm>
              </p:grpSpPr>
              <p:grpSp>
                <p:nvGrpSpPr>
                  <p:cNvPr id="68" name="Group 67">
                    <a:extLst>
                      <a:ext uri="{FF2B5EF4-FFF2-40B4-BE49-F238E27FC236}">
                        <a16:creationId xmlns:a16="http://schemas.microsoft.com/office/drawing/2014/main" id="{38B93DEA-56D1-459A-B4A7-12DEAFB55A1E}"/>
                      </a:ext>
                    </a:extLst>
                  </p:cNvPr>
                  <p:cNvGrpSpPr/>
                  <p:nvPr/>
                </p:nvGrpSpPr>
                <p:grpSpPr>
                  <a:xfrm>
                    <a:off x="6255024" y="1985436"/>
                    <a:ext cx="3566906" cy="3308914"/>
                    <a:chOff x="8049939" y="1982855"/>
                    <a:chExt cx="3566906" cy="3308914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2" name="TextBox 71">
                          <a:extLst>
                            <a:ext uri="{FF2B5EF4-FFF2-40B4-BE49-F238E27FC236}">
                              <a16:creationId xmlns:a16="http://schemas.microsoft.com/office/drawing/2014/main" id="{5704327E-A9E6-4536-A059-798D0CC65F0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1074185" y="4953215"/>
                          <a:ext cx="370926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Arial" panose="020B0604020202020204" pitchFamily="34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0" lang="en-US" altLang="zh-CN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Arial" panose="020B0604020202020204" pitchFamily="34" charset="0"/>
                                      </a:rPr>
                                      <m:t>s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+mn-ea"/>
                            <a:cs typeface="+mn-cs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72" name="TextBox 71">
                          <a:extLst>
                            <a:ext uri="{FF2B5EF4-FFF2-40B4-BE49-F238E27FC236}">
                              <a16:creationId xmlns:a16="http://schemas.microsoft.com/office/drawing/2014/main" id="{5704327E-A9E6-4536-A059-798D0CC65F03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074185" y="4953215"/>
                          <a:ext cx="370926" cy="338554"/>
                        </a:xfrm>
                        <a:prstGeom prst="rect">
                          <a:avLst/>
                        </a:prstGeom>
                        <a:blipFill>
                          <a:blip r:embed="rId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3" name="TextBox 72">
                          <a:extLst>
                            <a:ext uri="{FF2B5EF4-FFF2-40B4-BE49-F238E27FC236}">
                              <a16:creationId xmlns:a16="http://schemas.microsoft.com/office/drawing/2014/main" id="{A2CFDAF8-1597-4FC2-B146-02004D5A922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0620854" y="3090446"/>
                          <a:ext cx="370926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Arial" panose="020B0604020202020204" pitchFamily="34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0" lang="en-US" altLang="zh-CN" sz="16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Arial" panose="020B0604020202020204" pitchFamily="34" charset="0"/>
                                      </a:rPr>
                                      <m:t>c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+mn-ea"/>
                            <a:cs typeface="+mn-cs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73" name="TextBox 72">
                          <a:extLst>
                            <a:ext uri="{FF2B5EF4-FFF2-40B4-BE49-F238E27FC236}">
                              <a16:creationId xmlns:a16="http://schemas.microsoft.com/office/drawing/2014/main" id="{A2CFDAF8-1597-4FC2-B146-02004D5A9229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620854" y="3090446"/>
                          <a:ext cx="370926" cy="338554"/>
                        </a:xfrm>
                        <a:prstGeom prst="rect">
                          <a:avLst/>
                        </a:prstGeom>
                        <a:blipFill>
                          <a:blip r:embed="rId1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5" name="TextBox 74">
                          <a:extLst>
                            <a:ext uri="{FF2B5EF4-FFF2-40B4-BE49-F238E27FC236}">
                              <a16:creationId xmlns:a16="http://schemas.microsoft.com/office/drawing/2014/main" id="{4D58C48F-44A1-4E5F-902C-B38DCC0025F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0837048" y="2920950"/>
                          <a:ext cx="370926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Arial" panose="020B0604020202020204" pitchFamily="34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0" lang="en-US" altLang="zh-CN" sz="16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Arial" panose="020B0604020202020204" pitchFamily="34" charset="0"/>
                                      </a:rPr>
                                      <m:t>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+mn-ea"/>
                            <a:cs typeface="+mn-cs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75" name="TextBox 74">
                          <a:extLst>
                            <a:ext uri="{FF2B5EF4-FFF2-40B4-BE49-F238E27FC236}">
                              <a16:creationId xmlns:a16="http://schemas.microsoft.com/office/drawing/2014/main" id="{4D58C48F-44A1-4E5F-902C-B38DCC0025FA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837048" y="2920950"/>
                          <a:ext cx="370926" cy="338554"/>
                        </a:xfrm>
                        <a:prstGeom prst="rect">
                          <a:avLst/>
                        </a:prstGeom>
                        <a:blipFill>
                          <a:blip r:embed="rId11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7" name="TextBox 76">
                          <a:extLst>
                            <a:ext uri="{FF2B5EF4-FFF2-40B4-BE49-F238E27FC236}">
                              <a16:creationId xmlns:a16="http://schemas.microsoft.com/office/drawing/2014/main" id="{6DA95825-E58F-45B7-BF5C-B20B11FFB0E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0815308" y="2456681"/>
                          <a:ext cx="370926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Arial" panose="020B0604020202020204" pitchFamily="34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0" lang="en-US" altLang="zh-CN" sz="16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Arial" panose="020B0604020202020204" pitchFamily="34" charset="0"/>
                                      </a:rPr>
                                      <m:t>i</m:t>
                                    </m:r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Arial" panose="020B0604020202020204" pitchFamily="34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+mn-ea"/>
                            <a:cs typeface="+mn-cs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77" name="TextBox 76">
                          <a:extLst>
                            <a:ext uri="{FF2B5EF4-FFF2-40B4-BE49-F238E27FC236}">
                              <a16:creationId xmlns:a16="http://schemas.microsoft.com/office/drawing/2014/main" id="{6DA95825-E58F-45B7-BF5C-B20B11FFB0E2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815308" y="2456681"/>
                          <a:ext cx="370926" cy="338554"/>
                        </a:xfrm>
                        <a:prstGeom prst="rect">
                          <a:avLst/>
                        </a:prstGeom>
                        <a:blipFill>
                          <a:blip r:embed="rId12"/>
                          <a:stretch>
                            <a:fillRect r="-29508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9" name="TextBox 78">
                          <a:extLst>
                            <a:ext uri="{FF2B5EF4-FFF2-40B4-BE49-F238E27FC236}">
                              <a16:creationId xmlns:a16="http://schemas.microsoft.com/office/drawing/2014/main" id="{1AC40D0D-86BE-42B7-BECE-713B37BD478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049939" y="1982855"/>
                          <a:ext cx="483679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Arial" panose="020B0604020202020204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0" lang="en-US" altLang="zh-CN" sz="18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Arial" panose="020B0604020202020204" pitchFamily="34" charset="0"/>
                                      </a:rPr>
                                      <m:t>e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+mn-ea"/>
                            <a:cs typeface="+mn-cs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79" name="TextBox 78">
                          <a:extLst>
                            <a:ext uri="{FF2B5EF4-FFF2-40B4-BE49-F238E27FC236}">
                              <a16:creationId xmlns:a16="http://schemas.microsoft.com/office/drawing/2014/main" id="{1AC40D0D-86BE-42B7-BECE-713B37BD4785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049939" y="1982855"/>
                          <a:ext cx="483679" cy="369332"/>
                        </a:xfrm>
                        <a:prstGeom prst="rect">
                          <a:avLst/>
                        </a:prstGeom>
                        <a:blipFill>
                          <a:blip r:embed="rId13"/>
                          <a:stretch>
                            <a:fillRect b="-8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1" name="TextBox 80">
                          <a:extLst>
                            <a:ext uri="{FF2B5EF4-FFF2-40B4-BE49-F238E27FC236}">
                              <a16:creationId xmlns:a16="http://schemas.microsoft.com/office/drawing/2014/main" id="{A4F4F350-2F4F-4F6C-8C31-75B0838A011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410087" y="4066914"/>
                          <a:ext cx="483679" cy="39401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Arial" panose="020B0604020202020204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0" lang="en-US" altLang="zh-CN" sz="18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Arial" panose="020B0604020202020204" pitchFamily="34" charset="0"/>
                                      </a:rPr>
                                      <m:t>p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+mn-ea"/>
                            <a:cs typeface="+mn-cs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81" name="TextBox 80">
                          <a:extLst>
                            <a:ext uri="{FF2B5EF4-FFF2-40B4-BE49-F238E27FC236}">
                              <a16:creationId xmlns:a16="http://schemas.microsoft.com/office/drawing/2014/main" id="{A4F4F350-2F4F-4F6C-8C31-75B0838A0113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410087" y="4066914"/>
                          <a:ext cx="483679" cy="394019"/>
                        </a:xfrm>
                        <a:prstGeom prst="rect">
                          <a:avLst/>
                        </a:prstGeom>
                        <a:blipFill>
                          <a:blip r:embed="rId14"/>
                          <a:stretch>
                            <a:fillRect b="-461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2" name="TextBox 81">
                          <a:extLst>
                            <a:ext uri="{FF2B5EF4-FFF2-40B4-BE49-F238E27FC236}">
                              <a16:creationId xmlns:a16="http://schemas.microsoft.com/office/drawing/2014/main" id="{F8A6AC58-2C9D-49F8-937F-70257A54B0C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273285" y="4768549"/>
                          <a:ext cx="483679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Arial" panose="020B0604020202020204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0" lang="en-US" altLang="zh-CN" sz="18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Arial" panose="020B0604020202020204" pitchFamily="34" charset="0"/>
                                      </a:rPr>
                                      <m:t>s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+mn-ea"/>
                            <a:cs typeface="+mn-cs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82" name="TextBox 81">
                          <a:extLst>
                            <a:ext uri="{FF2B5EF4-FFF2-40B4-BE49-F238E27FC236}">
                              <a16:creationId xmlns:a16="http://schemas.microsoft.com/office/drawing/2014/main" id="{F8A6AC58-2C9D-49F8-937F-70257A54B0C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273285" y="4768549"/>
                          <a:ext cx="483679" cy="369332"/>
                        </a:xfrm>
                        <a:prstGeom prst="rect">
                          <a:avLst/>
                        </a:prstGeom>
                        <a:blipFill>
                          <a:blip r:embed="rId15"/>
                          <a:stretch>
                            <a:fillRect b="-8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3" name="TextBox 82">
                          <a:extLst>
                            <a:ext uri="{FF2B5EF4-FFF2-40B4-BE49-F238E27FC236}">
                              <a16:creationId xmlns:a16="http://schemas.microsoft.com/office/drawing/2014/main" id="{7F4884DD-32C6-48C0-B304-D71AB87173D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926408" y="3476926"/>
                          <a:ext cx="483679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Arial" panose="020B0604020202020204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0" lang="en-US" altLang="zh-CN" sz="18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Arial" panose="020B0604020202020204" pitchFamily="34" charset="0"/>
                                      </a:rPr>
                                      <m:t>b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+mn-ea"/>
                            <a:cs typeface="+mn-cs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83" name="TextBox 82">
                          <a:extLst>
                            <a:ext uri="{FF2B5EF4-FFF2-40B4-BE49-F238E27FC236}">
                              <a16:creationId xmlns:a16="http://schemas.microsoft.com/office/drawing/2014/main" id="{7F4884DD-32C6-48C0-B304-D71AB87173D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926408" y="3476926"/>
                          <a:ext cx="483679" cy="369332"/>
                        </a:xfrm>
                        <a:prstGeom prst="rect">
                          <a:avLst/>
                        </a:prstGeom>
                        <a:blipFill>
                          <a:blip r:embed="rId16"/>
                          <a:stretch>
                            <a:fillRect b="-8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4" name="TextBox 83">
                          <a:extLst>
                            <a:ext uri="{FF2B5EF4-FFF2-40B4-BE49-F238E27FC236}">
                              <a16:creationId xmlns:a16="http://schemas.microsoft.com/office/drawing/2014/main" id="{700CDFB8-D3A7-4029-A3AB-C08D2BBD2B5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238940" y="3147970"/>
                          <a:ext cx="483679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Arial" panose="020B0604020202020204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0" lang="en-US" altLang="zh-CN" sz="18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Arial" panose="020B0604020202020204" pitchFamily="34" charset="0"/>
                                      </a:rPr>
                                      <m:t>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+mn-ea"/>
                            <a:cs typeface="+mn-cs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84" name="TextBox 83">
                          <a:extLst>
                            <a:ext uri="{FF2B5EF4-FFF2-40B4-BE49-F238E27FC236}">
                              <a16:creationId xmlns:a16="http://schemas.microsoft.com/office/drawing/2014/main" id="{700CDFB8-D3A7-4029-A3AB-C08D2BBD2B5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238940" y="3147970"/>
                          <a:ext cx="483679" cy="369332"/>
                        </a:xfrm>
                        <a:prstGeom prst="rect">
                          <a:avLst/>
                        </a:prstGeom>
                        <a:blipFill>
                          <a:blip r:embed="rId17"/>
                          <a:stretch>
                            <a:fillRect b="-8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7" name="TextBox 86">
                          <a:extLst>
                            <a:ext uri="{FF2B5EF4-FFF2-40B4-BE49-F238E27FC236}">
                              <a16:creationId xmlns:a16="http://schemas.microsoft.com/office/drawing/2014/main" id="{795B5A02-30BF-40A3-9A31-093A5DA21F1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1186234" y="3375223"/>
                          <a:ext cx="430611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zh-CN" alt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83696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kumimoji="0" lang="zh-CN" altLang="en-US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836967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0" lang="zh-CN" altLang="en-US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𝑇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kumimoji="0" lang="zh-CN" alt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+mn-ea"/>
                            <a:cs typeface="+mn-cs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87" name="TextBox 86">
                          <a:extLst>
                            <a:ext uri="{FF2B5EF4-FFF2-40B4-BE49-F238E27FC236}">
                              <a16:creationId xmlns:a16="http://schemas.microsoft.com/office/drawing/2014/main" id="{795B5A02-30BF-40A3-9A31-093A5DA21F1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186234" y="3375223"/>
                          <a:ext cx="430611" cy="369332"/>
                        </a:xfrm>
                        <a:prstGeom prst="rect">
                          <a:avLst/>
                        </a:prstGeom>
                        <a:blipFill>
                          <a:blip r:embed="rId1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8" name="TextBox 87">
                        <a:extLst>
                          <a:ext uri="{FF2B5EF4-FFF2-40B4-BE49-F238E27FC236}">
                            <a16:creationId xmlns:a16="http://schemas.microsoft.com/office/drawing/2014/main" id="{E0F6CB17-BCF3-44BC-82CB-5C59C0E3C8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287180" y="5332488"/>
                        <a:ext cx="1527162" cy="58266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kumimoji="0" lang="en-US" altLang="zh-CN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0" lang="en-US" altLang="zh-CN" sz="16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16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kumimoji="0" lang="en-US" altLang="zh-CN" sz="1600" b="0" i="0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b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kumimoji="0" lang="en-US" altLang="zh-CN" sz="16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16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kumimoji="0" lang="en-US" altLang="zh-CN" sz="1600" b="0" i="0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p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m:oMathPara>
                        </a14:m>
                        <a:endPara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+mn-cs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8" name="TextBox 87">
                        <a:extLst>
                          <a:ext uri="{FF2B5EF4-FFF2-40B4-BE49-F238E27FC236}">
                            <a16:creationId xmlns:a16="http://schemas.microsoft.com/office/drawing/2014/main" id="{E0F6CB17-BCF3-44BC-82CB-5C59C0E3C86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287180" y="5332488"/>
                        <a:ext cx="1527162" cy="582660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 b="-105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D32DB28-4671-4F05-B4B2-F03470132358}"/>
                  </a:ext>
                </a:extLst>
              </p:cNvPr>
              <p:cNvSpPr txBox="1"/>
              <p:nvPr/>
            </p:nvSpPr>
            <p:spPr>
              <a:xfrm>
                <a:off x="1208895" y="1483709"/>
                <a:ext cx="237994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Solve the heat transfer equation at droplet base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ED806438-FC78-4B17-AB04-20613AD4259F}"/>
                  </a:ext>
                </a:extLst>
              </p:cNvPr>
              <p:cNvSpPr txBox="1"/>
              <p:nvPr/>
            </p:nvSpPr>
            <p:spPr>
              <a:xfrm>
                <a:off x="1304861" y="2839271"/>
                <a:ext cx="253370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Calculate droplet cap surface evaporation rate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3143D7EB-2B2F-4106-96C4-BFBDF16B62C9}"/>
                    </a:ext>
                  </a:extLst>
                </p:cNvPr>
                <p:cNvSpPr txBox="1"/>
                <p:nvPr/>
              </p:nvSpPr>
              <p:spPr>
                <a:xfrm>
                  <a:off x="9764518" y="833221"/>
                  <a:ext cx="37092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0" lang="en-US" altLang="zh-CN" sz="16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anose="020B0604020202020204" pitchFamily="34" charset="0"/>
                              </a:rPr>
                              <m:t>model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3143D7EB-2B2F-4106-96C4-BFBDF16B62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4518" y="833221"/>
                  <a:ext cx="370926" cy="338554"/>
                </a:xfrm>
                <a:prstGeom prst="rect">
                  <a:avLst/>
                </a:prstGeom>
                <a:blipFill>
                  <a:blip r:embed="rId20"/>
                  <a:stretch>
                    <a:fillRect r="-8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92064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C05E9-D625-428A-AEF2-236800E26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800" dirty="0"/>
              <a:t>Calculating Surface Temperature and Experimental Surface Temperature</a:t>
            </a:r>
            <a:endParaRPr lang="zh-CN" alt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19A51-F7BB-4875-B8FD-4887DEAD6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F9A6A52-0824-4301-B036-3BDD58CD6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15F64AAE-F8E7-47E9-8CAC-73220EE1A4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0356036"/>
              </p:ext>
            </p:extLst>
          </p:nvPr>
        </p:nvGraphicFramePr>
        <p:xfrm>
          <a:off x="165100" y="1982889"/>
          <a:ext cx="3878190" cy="3165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876480" imgH="2973600" progId="Origin50.Graph">
                  <p:embed/>
                </p:oleObj>
              </mc:Choice>
              <mc:Fallback>
                <p:oleObj name="Graph" r:id="rId2" imgW="3876480" imgH="2973600" progId="Origin50.Graph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 l="7576" t="8286" r="10867" b="4826"/>
                      <a:stretch>
                        <a:fillRect/>
                      </a:stretch>
                    </p:blipFill>
                    <p:spPr bwMode="auto">
                      <a:xfrm>
                        <a:off x="165100" y="1982889"/>
                        <a:ext cx="3878190" cy="31656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>
            <a:extLst>
              <a:ext uri="{FF2B5EF4-FFF2-40B4-BE49-F238E27FC236}">
                <a16:creationId xmlns:a16="http://schemas.microsoft.com/office/drawing/2014/main" id="{E4DA83BD-6054-41EC-86C1-BE73EF84A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D3EC50E7-0877-41A9-9FB0-43C7DB371A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318610"/>
              </p:ext>
            </p:extLst>
          </p:nvPr>
        </p:nvGraphicFramePr>
        <p:xfrm>
          <a:off x="4224337" y="2013621"/>
          <a:ext cx="3878190" cy="3135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877056" imgH="2973629" progId="Origin50.Graph">
                  <p:embed/>
                </p:oleObj>
              </mc:Choice>
              <mc:Fallback>
                <p:oleObj name="Graph" r:id="rId4" imgW="3877056" imgH="2973629" progId="Origin50.Graph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002" t="9097" r="11209" b="5617"/>
                      <a:stretch>
                        <a:fillRect/>
                      </a:stretch>
                    </p:blipFill>
                    <p:spPr bwMode="auto">
                      <a:xfrm>
                        <a:off x="4224337" y="2013621"/>
                        <a:ext cx="3878190" cy="31355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8">
            <a:extLst>
              <a:ext uri="{FF2B5EF4-FFF2-40B4-BE49-F238E27FC236}">
                <a16:creationId xmlns:a16="http://schemas.microsoft.com/office/drawing/2014/main" id="{198121E9-9021-49CE-9866-20854F305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DE611C02-CD20-4E24-BF54-2F05693BEA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1694796"/>
              </p:ext>
            </p:extLst>
          </p:nvPr>
        </p:nvGraphicFramePr>
        <p:xfrm>
          <a:off x="8277103" y="2012962"/>
          <a:ext cx="3871719" cy="3165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6" imgW="3877056" imgH="2973629" progId="Origin50.Graph">
                  <p:embed/>
                </p:oleObj>
              </mc:Choice>
              <mc:Fallback>
                <p:oleObj name="Graph" r:id="rId6" imgW="3877056" imgH="2973629" progId="Origin50.Graph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199" t="8029" r="11012" b="5893"/>
                      <a:stretch>
                        <a:fillRect/>
                      </a:stretch>
                    </p:blipFill>
                    <p:spPr bwMode="auto">
                      <a:xfrm>
                        <a:off x="8277103" y="2012962"/>
                        <a:ext cx="3871719" cy="31656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3C2A01A-7DB2-4BB5-A31D-842491E487E6}"/>
              </a:ext>
            </a:extLst>
          </p:cNvPr>
          <p:cNvSpPr txBox="1"/>
          <p:nvPr/>
        </p:nvSpPr>
        <p:spPr>
          <a:xfrm>
            <a:off x="1731755" y="5334000"/>
            <a:ext cx="1159292" cy="414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Sample 1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141E9B-D73E-4F1C-B7EF-1E9A9F804474}"/>
              </a:ext>
            </a:extLst>
          </p:cNvPr>
          <p:cNvSpPr txBox="1"/>
          <p:nvPr/>
        </p:nvSpPr>
        <p:spPr>
          <a:xfrm>
            <a:off x="5910055" y="5334000"/>
            <a:ext cx="1159292" cy="414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Sample 2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A7F17C-0844-4355-BFC5-F7E340E9FEBA}"/>
              </a:ext>
            </a:extLst>
          </p:cNvPr>
          <p:cNvSpPr txBox="1"/>
          <p:nvPr/>
        </p:nvSpPr>
        <p:spPr>
          <a:xfrm>
            <a:off x="10058402" y="5333999"/>
            <a:ext cx="1159292" cy="414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Sample 3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917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BAC8-15F9-4FD5-A5AD-1561A3D9D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Evaporation Rate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D4EC5-C3D7-4DBC-AC15-A18293231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9257AAD-7B4A-46C8-BF09-27787B6AB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5E9C16F-8AC5-48A4-BC4B-9BE1DA0E0F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3610106"/>
              </p:ext>
            </p:extLst>
          </p:nvPr>
        </p:nvGraphicFramePr>
        <p:xfrm>
          <a:off x="252094" y="1912485"/>
          <a:ext cx="3997125" cy="3033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4279392" imgH="3291840" progId="Origin50.Graph">
                  <p:embed/>
                </p:oleObj>
              </mc:Choice>
              <mc:Fallback>
                <p:oleObj name="Graph" r:id="rId2" imgW="4279392" imgH="3291840" progId="Origin50.Graph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701" t="6853" r="6857" b="3938"/>
                      <a:stretch>
                        <a:fillRect/>
                      </a:stretch>
                    </p:blipFill>
                    <p:spPr bwMode="auto">
                      <a:xfrm>
                        <a:off x="252094" y="1912485"/>
                        <a:ext cx="3997125" cy="30330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id="{299CF9AF-17D3-4C10-B632-D9619D98C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B4F5E7F-0C00-4DE8-A085-9421FE475D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5733680"/>
              </p:ext>
            </p:extLst>
          </p:nvPr>
        </p:nvGraphicFramePr>
        <p:xfrm>
          <a:off x="4326154" y="1912485"/>
          <a:ext cx="3877946" cy="3033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877056" imgH="2973629" progId="Origin50.Graph">
                  <p:embed/>
                </p:oleObj>
              </mc:Choice>
              <mc:Fallback>
                <p:oleObj name="Graph" r:id="rId4" imgW="3877056" imgH="2973629" progId="Origin50.Grap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500" t="6406" r="7578" b="4015"/>
                      <a:stretch>
                        <a:fillRect/>
                      </a:stretch>
                    </p:blipFill>
                    <p:spPr bwMode="auto">
                      <a:xfrm>
                        <a:off x="4326154" y="1912485"/>
                        <a:ext cx="3877946" cy="30330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>
            <a:extLst>
              <a:ext uri="{FF2B5EF4-FFF2-40B4-BE49-F238E27FC236}">
                <a16:creationId xmlns:a16="http://schemas.microsoft.com/office/drawing/2014/main" id="{DE3AE6C1-14C8-44F4-98F1-DDC136D92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84CDFEC1-90C5-4924-8FC5-D40CF0F4C6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3843087"/>
              </p:ext>
            </p:extLst>
          </p:nvPr>
        </p:nvGraphicFramePr>
        <p:xfrm>
          <a:off x="8281035" y="1912485"/>
          <a:ext cx="3877945" cy="2964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6" imgW="3877056" imgH="2973629" progId="Origin50.Graph">
                  <p:embed/>
                </p:oleObj>
              </mc:Choice>
              <mc:Fallback>
                <p:oleObj name="Graph" r:id="rId6" imgW="3877056" imgH="2973629" progId="Origin50.Graph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485" t="7216" r="7790" b="4292"/>
                      <a:stretch>
                        <a:fillRect/>
                      </a:stretch>
                    </p:blipFill>
                    <p:spPr bwMode="auto">
                      <a:xfrm>
                        <a:off x="8281035" y="1912485"/>
                        <a:ext cx="3877945" cy="29648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3C9907B-35F5-46DD-A5BD-9970713D3240}"/>
              </a:ext>
            </a:extLst>
          </p:cNvPr>
          <p:cNvSpPr txBox="1"/>
          <p:nvPr/>
        </p:nvSpPr>
        <p:spPr>
          <a:xfrm>
            <a:off x="1731755" y="5334000"/>
            <a:ext cx="1159292" cy="414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Sample 1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6CB5D6-59A1-4D44-9B41-8875089A709A}"/>
              </a:ext>
            </a:extLst>
          </p:cNvPr>
          <p:cNvSpPr txBox="1"/>
          <p:nvPr/>
        </p:nvSpPr>
        <p:spPr>
          <a:xfrm>
            <a:off x="5910055" y="5334000"/>
            <a:ext cx="1159292" cy="414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Sample 2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3BD928-96A1-488D-B279-054B883E9889}"/>
              </a:ext>
            </a:extLst>
          </p:cNvPr>
          <p:cNvSpPr txBox="1"/>
          <p:nvPr/>
        </p:nvSpPr>
        <p:spPr>
          <a:xfrm>
            <a:off x="10058402" y="5333999"/>
            <a:ext cx="1159292" cy="414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Sample 3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855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0BD4F-FDC4-4E92-B679-E7F8A5C48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Evaporation Ratio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C2BC24-D65C-4845-89AC-E75C9649E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9382974-0821-430B-B0C6-DBE91E271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6CB8FBE-4813-4F9C-AB86-29528A3B22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6193809"/>
              </p:ext>
            </p:extLst>
          </p:nvPr>
        </p:nvGraphicFramePr>
        <p:xfrm>
          <a:off x="162560" y="1674806"/>
          <a:ext cx="4076700" cy="3036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4279392" imgH="3021178" progId="Origin50.Graph">
                  <p:embed/>
                </p:oleObj>
              </mc:Choice>
              <mc:Fallback>
                <p:oleObj name="Graph" r:id="rId2" imgW="4279392" imgH="3021178" progId="Origin50.Graph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708" t="8360" r="10832" b="4515"/>
                      <a:stretch>
                        <a:fillRect/>
                      </a:stretch>
                    </p:blipFill>
                    <p:spPr bwMode="auto">
                      <a:xfrm>
                        <a:off x="162560" y="1674806"/>
                        <a:ext cx="4076700" cy="30368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id="{C2978524-D624-4082-96D2-78BD939CB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8A653A65-80F3-40B2-9F27-D9C875CDDD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4346925"/>
              </p:ext>
            </p:extLst>
          </p:nvPr>
        </p:nvGraphicFramePr>
        <p:xfrm>
          <a:off x="4170321" y="1741058"/>
          <a:ext cx="3876040" cy="2904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4279392" imgH="3021178" progId="Origin50.Graph">
                  <p:embed/>
                </p:oleObj>
              </mc:Choice>
              <mc:Fallback>
                <p:oleObj name="Graph" r:id="rId4" imgW="4279392" imgH="3021178" progId="Origin50.Grap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7065" t="8154" r="11325" b="5002"/>
                      <a:stretch>
                        <a:fillRect/>
                      </a:stretch>
                    </p:blipFill>
                    <p:spPr bwMode="auto">
                      <a:xfrm>
                        <a:off x="4170321" y="1741058"/>
                        <a:ext cx="3876040" cy="29043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>
            <a:extLst>
              <a:ext uri="{FF2B5EF4-FFF2-40B4-BE49-F238E27FC236}">
                <a16:creationId xmlns:a16="http://schemas.microsoft.com/office/drawing/2014/main" id="{C03806B8-D30C-4A78-B844-0D499E341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F8BF36AF-9B62-4907-86D7-73389069DF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170006"/>
              </p:ext>
            </p:extLst>
          </p:nvPr>
        </p:nvGraphicFramePr>
        <p:xfrm>
          <a:off x="8044182" y="1741058"/>
          <a:ext cx="3985258" cy="2988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6" imgW="4279392" imgH="3021178" progId="Origin50.Graph">
                  <p:embed/>
                </p:oleObj>
              </mc:Choice>
              <mc:Fallback>
                <p:oleObj name="Graph" r:id="rId6" imgW="4279392" imgH="3021178" progId="Origin50.Graph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873" t="7881" r="11162" b="5002"/>
                      <a:stretch>
                        <a:fillRect/>
                      </a:stretch>
                    </p:blipFill>
                    <p:spPr bwMode="auto">
                      <a:xfrm>
                        <a:off x="8044182" y="1741058"/>
                        <a:ext cx="3985258" cy="29889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7579E10-A029-4443-A195-14A6F8AB144D}"/>
              </a:ext>
            </a:extLst>
          </p:cNvPr>
          <p:cNvSpPr txBox="1"/>
          <p:nvPr/>
        </p:nvSpPr>
        <p:spPr>
          <a:xfrm>
            <a:off x="1515855" y="5183194"/>
            <a:ext cx="1159292" cy="414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Sample 1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9115A3-BA10-43B7-BF14-4368DD541153}"/>
              </a:ext>
            </a:extLst>
          </p:cNvPr>
          <p:cNvSpPr txBox="1"/>
          <p:nvPr/>
        </p:nvSpPr>
        <p:spPr>
          <a:xfrm>
            <a:off x="5694155" y="5183194"/>
            <a:ext cx="1159292" cy="414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Sample 2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47AAB3-003C-484D-A121-CEC48EBAF4EC}"/>
              </a:ext>
            </a:extLst>
          </p:cNvPr>
          <p:cNvSpPr txBox="1"/>
          <p:nvPr/>
        </p:nvSpPr>
        <p:spPr>
          <a:xfrm>
            <a:off x="9842502" y="5183193"/>
            <a:ext cx="1159292" cy="414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Sample 3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470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C3179-68D0-45ED-9C5D-CE297476B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High Temperature Prediction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0023A0-6824-4C08-A3B2-02304C7C9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E482C73-4693-4977-BA4A-41D3B7E1D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7790C263-BD94-485C-9DA2-D3745FB2D0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262558"/>
              </p:ext>
            </p:extLst>
          </p:nvPr>
        </p:nvGraphicFramePr>
        <p:xfrm>
          <a:off x="4093289" y="1880235"/>
          <a:ext cx="3840757" cy="3042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876480" imgH="2973600" progId="Origin50.Graph">
                  <p:embed/>
                </p:oleObj>
              </mc:Choice>
              <mc:Fallback>
                <p:oleObj name="Graph" r:id="rId2" imgW="3876480" imgH="2973600" progId="Origin50.Graph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 l="6758" t="8286" r="10655" b="6149"/>
                      <a:stretch>
                        <a:fillRect/>
                      </a:stretch>
                    </p:blipFill>
                    <p:spPr bwMode="auto">
                      <a:xfrm>
                        <a:off x="4093289" y="1880235"/>
                        <a:ext cx="3840757" cy="30429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id="{8016BB8E-A55B-461B-8354-8A334479A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C46DE297-9507-4ABE-A3C3-DC47B1218B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8558958"/>
              </p:ext>
            </p:extLst>
          </p:nvPr>
        </p:nvGraphicFramePr>
        <p:xfrm>
          <a:off x="254000" y="1880235"/>
          <a:ext cx="3771900" cy="3097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877056" imgH="2973629" progId="Origin50.Graph">
                  <p:embed/>
                </p:oleObj>
              </mc:Choice>
              <mc:Fallback>
                <p:oleObj name="Graph" r:id="rId4" imgW="3877056" imgH="2973629" progId="Origin50.Grap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7986" t="8008" r="11063" b="5083"/>
                      <a:stretch>
                        <a:fillRect/>
                      </a:stretch>
                    </p:blipFill>
                    <p:spPr bwMode="auto">
                      <a:xfrm>
                        <a:off x="254000" y="1880235"/>
                        <a:ext cx="3771900" cy="30975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>
            <a:extLst>
              <a:ext uri="{FF2B5EF4-FFF2-40B4-BE49-F238E27FC236}">
                <a16:creationId xmlns:a16="http://schemas.microsoft.com/office/drawing/2014/main" id="{74B401E3-E20B-46DB-94CB-D37D88A4C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5BC40E98-B053-432D-AACB-A3B65E03F2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3885172"/>
              </p:ext>
            </p:extLst>
          </p:nvPr>
        </p:nvGraphicFramePr>
        <p:xfrm>
          <a:off x="8001435" y="1886878"/>
          <a:ext cx="3840757" cy="3084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6" imgW="3877056" imgH="2973629" progId="Origin50.Graph">
                  <p:embed/>
                </p:oleObj>
              </mc:Choice>
              <mc:Fallback>
                <p:oleObj name="Graph" r:id="rId6" imgW="3877056" imgH="2973629" progId="Origin50.Graph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7365" t="8563" r="11472" b="6406"/>
                      <a:stretch>
                        <a:fillRect/>
                      </a:stretch>
                    </p:blipFill>
                    <p:spPr bwMode="auto">
                      <a:xfrm>
                        <a:off x="8001435" y="1886878"/>
                        <a:ext cx="3840757" cy="30842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2F701C2-8D92-465F-A670-F9D87AF4A86E}"/>
              </a:ext>
            </a:extLst>
          </p:cNvPr>
          <p:cNvSpPr txBox="1"/>
          <p:nvPr/>
        </p:nvSpPr>
        <p:spPr>
          <a:xfrm>
            <a:off x="1731755" y="5334000"/>
            <a:ext cx="1159292" cy="414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Sample 1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A6ECA4-A0E8-4B31-88A2-58155682C914}"/>
              </a:ext>
            </a:extLst>
          </p:cNvPr>
          <p:cNvSpPr txBox="1"/>
          <p:nvPr/>
        </p:nvSpPr>
        <p:spPr>
          <a:xfrm>
            <a:off x="5910055" y="5334000"/>
            <a:ext cx="1159292" cy="414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Sample 2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366DA5-DE07-4E6E-B541-F163A4BA41FF}"/>
              </a:ext>
            </a:extLst>
          </p:cNvPr>
          <p:cNvSpPr txBox="1"/>
          <p:nvPr/>
        </p:nvSpPr>
        <p:spPr>
          <a:xfrm>
            <a:off x="10058402" y="5333999"/>
            <a:ext cx="1159292" cy="414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Sample 3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200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72F39-B6B7-45CA-9432-E2EBFCD4B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5B48A-170B-45CE-AA83-1BF964762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EA4A280-DF9B-49E4-9163-B78EF32B76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373199"/>
              </p:ext>
            </p:extLst>
          </p:nvPr>
        </p:nvGraphicFramePr>
        <p:xfrm>
          <a:off x="680588" y="1918493"/>
          <a:ext cx="4279900" cy="302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4279680" imgH="3021120" progId="Origin50.Graph">
                  <p:embed/>
                </p:oleObj>
              </mc:Choice>
              <mc:Fallback>
                <p:oleObj name="Graph" r:id="rId2" imgW="4279680" imgH="302112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0588" y="1918493"/>
                        <a:ext cx="4279900" cy="3021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4D95A91-4CB1-4346-8B73-96E21D2FDF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0000395"/>
              </p:ext>
            </p:extLst>
          </p:nvPr>
        </p:nvGraphicFramePr>
        <p:xfrm>
          <a:off x="4379131" y="1918492"/>
          <a:ext cx="4279900" cy="302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4279680" imgH="3021120" progId="Origin50.Graph">
                  <p:embed/>
                </p:oleObj>
              </mc:Choice>
              <mc:Fallback>
                <p:oleObj name="Graph" r:id="rId4" imgW="4279680" imgH="302112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79131" y="1918492"/>
                        <a:ext cx="4279900" cy="3021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B75DA02-6837-4C26-90C7-209D77E201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601760"/>
              </p:ext>
            </p:extLst>
          </p:nvPr>
        </p:nvGraphicFramePr>
        <p:xfrm>
          <a:off x="8077674" y="1918492"/>
          <a:ext cx="4279900" cy="302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6" imgW="4279680" imgH="3021120" progId="Origin50.Graph">
                  <p:embed/>
                </p:oleObj>
              </mc:Choice>
              <mc:Fallback>
                <p:oleObj name="Graph" r:id="rId6" imgW="4279680" imgH="302112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077674" y="1918492"/>
                        <a:ext cx="4279900" cy="3021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94AF031-8A99-4BB3-801C-24444578E2A9}"/>
              </a:ext>
            </a:extLst>
          </p:cNvPr>
          <p:cNvSpPr txBox="1"/>
          <p:nvPr/>
        </p:nvSpPr>
        <p:spPr>
          <a:xfrm>
            <a:off x="605367" y="1918492"/>
            <a:ext cx="708848" cy="380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E34825-E06B-45AC-860C-C22D7F4CCC58}"/>
              </a:ext>
            </a:extLst>
          </p:cNvPr>
          <p:cNvSpPr txBox="1"/>
          <p:nvPr/>
        </p:nvSpPr>
        <p:spPr>
          <a:xfrm>
            <a:off x="4303910" y="1918492"/>
            <a:ext cx="708848" cy="380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7FA70B-4D96-47AF-B625-B5123CD77B65}"/>
              </a:ext>
            </a:extLst>
          </p:cNvPr>
          <p:cNvSpPr txBox="1"/>
          <p:nvPr/>
        </p:nvSpPr>
        <p:spPr>
          <a:xfrm>
            <a:off x="8035659" y="1918492"/>
            <a:ext cx="697627" cy="380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355878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B1C81-6055-42A9-A2C6-EF1D6A96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D5758-F494-42EB-8BD6-F598D1CBC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ECE566-8311-4099-A692-F2340D82B6FC}"/>
              </a:ext>
            </a:extLst>
          </p:cNvPr>
          <p:cNvSpPr txBox="1"/>
          <p:nvPr/>
        </p:nvSpPr>
        <p:spPr>
          <a:xfrm>
            <a:off x="1830124" y="5218548"/>
            <a:ext cx="6216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Figure 1. Temporal evolution</a:t>
            </a:r>
            <a:endParaRPr lang="zh-CN" alt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0A90CD-FFCE-4056-AAF1-006C22114EC6}"/>
              </a:ext>
            </a:extLst>
          </p:cNvPr>
          <p:cNvGrpSpPr/>
          <p:nvPr/>
        </p:nvGrpSpPr>
        <p:grpSpPr>
          <a:xfrm>
            <a:off x="461645" y="1944251"/>
            <a:ext cx="11268710" cy="3123842"/>
            <a:chOff x="461645" y="1944251"/>
            <a:chExt cx="11268710" cy="3123842"/>
          </a:xfrm>
        </p:grpSpPr>
        <p:graphicFrame>
          <p:nvGraphicFramePr>
            <p:cNvPr id="5" name="Object 4">
              <a:extLst>
                <a:ext uri="{FF2B5EF4-FFF2-40B4-BE49-F238E27FC236}">
                  <a16:creationId xmlns:a16="http://schemas.microsoft.com/office/drawing/2014/main" id="{F3A28AA6-FC4F-4F66-B502-6BF0225D802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62105116"/>
                </p:ext>
              </p:extLst>
            </p:nvPr>
          </p:nvGraphicFramePr>
          <p:xfrm>
            <a:off x="553001" y="2094706"/>
            <a:ext cx="3876675" cy="2973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Graph" r:id="rId2" imgW="3876480" imgH="2973600" progId="Origin50.Graph">
                    <p:embed/>
                  </p:oleObj>
                </mc:Choice>
                <mc:Fallback>
                  <p:oleObj name="Graph" r:id="rId2" imgW="3876480" imgH="2973600" progId="Origin50.Grap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553001" y="2094706"/>
                          <a:ext cx="3876675" cy="29733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5">
              <a:extLst>
                <a:ext uri="{FF2B5EF4-FFF2-40B4-BE49-F238E27FC236}">
                  <a16:creationId xmlns:a16="http://schemas.microsoft.com/office/drawing/2014/main" id="{29ECF9DC-3F74-4F94-9E63-2AA5336628E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53814793"/>
                </p:ext>
              </p:extLst>
            </p:nvPr>
          </p:nvGraphicFramePr>
          <p:xfrm>
            <a:off x="4170003" y="2094706"/>
            <a:ext cx="3876675" cy="2973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Graph" r:id="rId4" imgW="3876480" imgH="2973600" progId="Origin50.Graph">
                    <p:embed/>
                  </p:oleObj>
                </mc:Choice>
                <mc:Fallback>
                  <p:oleObj name="Graph" r:id="rId4" imgW="3876480" imgH="2973600" progId="Origin50.Grap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170003" y="2094706"/>
                          <a:ext cx="3876675" cy="29733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>
              <a:extLst>
                <a:ext uri="{FF2B5EF4-FFF2-40B4-BE49-F238E27FC236}">
                  <a16:creationId xmlns:a16="http://schemas.microsoft.com/office/drawing/2014/main" id="{E4371FAE-F8D9-4CF2-A743-4995B45BE7E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7496439"/>
                </p:ext>
              </p:extLst>
            </p:nvPr>
          </p:nvGraphicFramePr>
          <p:xfrm>
            <a:off x="7853680" y="2094706"/>
            <a:ext cx="3876675" cy="2973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Graph" r:id="rId6" imgW="3876480" imgH="2973600" progId="Origin50.Graph">
                    <p:embed/>
                  </p:oleObj>
                </mc:Choice>
                <mc:Fallback>
                  <p:oleObj name="Graph" r:id="rId6" imgW="3876480" imgH="2973600" progId="Origin50.Grap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853680" y="2094706"/>
                          <a:ext cx="3876675" cy="29733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08AF03-30FF-4AF1-A501-BA9A0F62547D}"/>
                </a:ext>
              </a:extLst>
            </p:cNvPr>
            <p:cNvSpPr txBox="1"/>
            <p:nvPr/>
          </p:nvSpPr>
          <p:spPr>
            <a:xfrm>
              <a:off x="461645" y="1944251"/>
              <a:ext cx="708848" cy="380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（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）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33B3EC7-A545-4B70-8710-A415F667A4EB}"/>
                </a:ext>
              </a:extLst>
            </p:cNvPr>
            <p:cNvSpPr txBox="1"/>
            <p:nvPr/>
          </p:nvSpPr>
          <p:spPr>
            <a:xfrm>
              <a:off x="4113509" y="1944251"/>
              <a:ext cx="708848" cy="380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（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）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5497FBD-2AAB-4FE5-8DC4-D6B769F75449}"/>
                </a:ext>
              </a:extLst>
            </p:cNvPr>
            <p:cNvSpPr txBox="1"/>
            <p:nvPr/>
          </p:nvSpPr>
          <p:spPr>
            <a:xfrm>
              <a:off x="7812551" y="1944251"/>
              <a:ext cx="697627" cy="380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（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）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3314FB6-1B1F-40F4-901C-9BE53AC3FF0F}"/>
              </a:ext>
            </a:extLst>
          </p:cNvPr>
          <p:cNvCxnSpPr/>
          <p:nvPr/>
        </p:nvCxnSpPr>
        <p:spPr bwMode="auto">
          <a:xfrm>
            <a:off x="1170493" y="3074126"/>
            <a:ext cx="104931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8BF0690-4DE8-4C3A-ABD1-6BFB57B84B16}"/>
              </a:ext>
            </a:extLst>
          </p:cNvPr>
          <p:cNvCxnSpPr/>
          <p:nvPr/>
        </p:nvCxnSpPr>
        <p:spPr bwMode="auto">
          <a:xfrm>
            <a:off x="1366345" y="2965268"/>
            <a:ext cx="104931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FFCABF9-FED8-4B9C-A33B-3C43347153C3}"/>
              </a:ext>
            </a:extLst>
          </p:cNvPr>
          <p:cNvCxnSpPr/>
          <p:nvPr/>
        </p:nvCxnSpPr>
        <p:spPr bwMode="auto">
          <a:xfrm>
            <a:off x="1308379" y="2843349"/>
            <a:ext cx="104931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391DE2C-B77C-48D0-A23D-16992ECE8E6D}"/>
              </a:ext>
            </a:extLst>
          </p:cNvPr>
          <p:cNvCxnSpPr/>
          <p:nvPr/>
        </p:nvCxnSpPr>
        <p:spPr bwMode="auto">
          <a:xfrm>
            <a:off x="2812869" y="1654629"/>
            <a:ext cx="0" cy="32308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F4D8EA7-4714-4FF0-8D02-470A99A4B639}"/>
              </a:ext>
            </a:extLst>
          </p:cNvPr>
          <p:cNvCxnSpPr/>
          <p:nvPr/>
        </p:nvCxnSpPr>
        <p:spPr bwMode="auto">
          <a:xfrm>
            <a:off x="2608218" y="1813560"/>
            <a:ext cx="0" cy="32308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56335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5DA53-89F3-486A-8A73-D9DBE5871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45D3F-2A40-4395-8A63-C77CCDA5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06D66B4-C785-4E30-83C2-8BAA92F9DCBD}"/>
              </a:ext>
            </a:extLst>
          </p:cNvPr>
          <p:cNvGrpSpPr/>
          <p:nvPr/>
        </p:nvGrpSpPr>
        <p:grpSpPr>
          <a:xfrm>
            <a:off x="665526" y="765856"/>
            <a:ext cx="7123612" cy="5556474"/>
            <a:chOff x="665526" y="765856"/>
            <a:chExt cx="7123612" cy="555647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27E84EE-6D7B-47CA-9447-280E32B30EC6}"/>
                </a:ext>
              </a:extLst>
            </p:cNvPr>
            <p:cNvGrpSpPr/>
            <p:nvPr/>
          </p:nvGrpSpPr>
          <p:grpSpPr>
            <a:xfrm>
              <a:off x="665526" y="765856"/>
              <a:ext cx="7123612" cy="5556474"/>
              <a:chOff x="665526" y="765856"/>
              <a:chExt cx="7123612" cy="5556474"/>
            </a:xfrm>
          </p:grpSpPr>
          <p:graphicFrame>
            <p:nvGraphicFramePr>
              <p:cNvPr id="5" name="Object 4">
                <a:extLst>
                  <a:ext uri="{FF2B5EF4-FFF2-40B4-BE49-F238E27FC236}">
                    <a16:creationId xmlns:a16="http://schemas.microsoft.com/office/drawing/2014/main" id="{DE3E623E-590B-4433-941D-964DBF48586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39381095"/>
                  </p:ext>
                </p:extLst>
              </p:nvPr>
            </p:nvGraphicFramePr>
            <p:xfrm>
              <a:off x="665526" y="765856"/>
              <a:ext cx="3876675" cy="29733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Graph" r:id="rId2" imgW="3876480" imgH="2973600" progId="Origin50.Graph">
                      <p:embed/>
                    </p:oleObj>
                  </mc:Choice>
                  <mc:Fallback>
                    <p:oleObj name="Graph" r:id="rId2" imgW="3876480" imgH="2973600" progId="Origin50.Graph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3"/>
                          <a:stretch>
                            <a:fillRect/>
                          </a:stretch>
                        </p:blipFill>
                        <p:spPr>
                          <a:xfrm>
                            <a:off x="665526" y="765856"/>
                            <a:ext cx="3876675" cy="297338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" name="Object 5">
                <a:extLst>
                  <a:ext uri="{FF2B5EF4-FFF2-40B4-BE49-F238E27FC236}">
                    <a16:creationId xmlns:a16="http://schemas.microsoft.com/office/drawing/2014/main" id="{4F53C485-4B1A-4624-A5B7-D3EB120FB39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55807621"/>
                  </p:ext>
                </p:extLst>
              </p:nvPr>
            </p:nvGraphicFramePr>
            <p:xfrm>
              <a:off x="3912463" y="765856"/>
              <a:ext cx="3876675" cy="29733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Graph" r:id="rId4" imgW="3876480" imgH="2973600" progId="Origin50.Graph">
                      <p:embed/>
                    </p:oleObj>
                  </mc:Choice>
                  <mc:Fallback>
                    <p:oleObj name="Graph" r:id="rId4" imgW="3876480" imgH="2973600" progId="Origin50.Graph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3912463" y="765856"/>
                            <a:ext cx="3876675" cy="297338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" name="Object 7">
                <a:extLst>
                  <a:ext uri="{FF2B5EF4-FFF2-40B4-BE49-F238E27FC236}">
                    <a16:creationId xmlns:a16="http://schemas.microsoft.com/office/drawing/2014/main" id="{2E6B73B0-90BC-4267-BCB4-5BEF584FC0A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34121557"/>
                  </p:ext>
                </p:extLst>
              </p:nvPr>
            </p:nvGraphicFramePr>
            <p:xfrm>
              <a:off x="3912462" y="3348943"/>
              <a:ext cx="3876675" cy="29733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Graph" r:id="rId6" imgW="3876480" imgH="2973600" progId="Origin50.Graph">
                      <p:embed/>
                    </p:oleObj>
                  </mc:Choice>
                  <mc:Fallback>
                    <p:oleObj name="Graph" r:id="rId6" imgW="3876480" imgH="2973600" progId="Origin50.Graph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3912462" y="3348943"/>
                            <a:ext cx="3876675" cy="297338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1" name="Object 10">
              <a:extLst>
                <a:ext uri="{FF2B5EF4-FFF2-40B4-BE49-F238E27FC236}">
                  <a16:creationId xmlns:a16="http://schemas.microsoft.com/office/drawing/2014/main" id="{8C814A01-65F2-4577-83D6-62578475A30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58298315"/>
                </p:ext>
              </p:extLst>
            </p:nvPr>
          </p:nvGraphicFramePr>
          <p:xfrm>
            <a:off x="665526" y="3348943"/>
            <a:ext cx="3876675" cy="2973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Graph" r:id="rId8" imgW="3876480" imgH="2973600" progId="Origin50.Graph">
                    <p:embed/>
                  </p:oleObj>
                </mc:Choice>
                <mc:Fallback>
                  <p:oleObj name="Graph" r:id="rId8" imgW="3876480" imgH="2973600" progId="Origin50.Grap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665526" y="3348943"/>
                          <a:ext cx="3876675" cy="29733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422086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D65FF-E427-4459-AE6B-87248F641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3BFA59-D103-4DB7-B6C2-92774EB7D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6ECE835-F68D-4E6E-B3A0-6609811096C1}"/>
              </a:ext>
            </a:extLst>
          </p:cNvPr>
          <p:cNvGrpSpPr/>
          <p:nvPr/>
        </p:nvGrpSpPr>
        <p:grpSpPr>
          <a:xfrm>
            <a:off x="944645" y="685800"/>
            <a:ext cx="7915112" cy="5646821"/>
            <a:chOff x="1068470" y="830179"/>
            <a:chExt cx="7915112" cy="5646821"/>
          </a:xfrm>
        </p:grpSpPr>
        <p:graphicFrame>
          <p:nvGraphicFramePr>
            <p:cNvPr id="5" name="Object 4">
              <a:extLst>
                <a:ext uri="{FF2B5EF4-FFF2-40B4-BE49-F238E27FC236}">
                  <a16:creationId xmlns:a16="http://schemas.microsoft.com/office/drawing/2014/main" id="{3CE5D42D-AD4A-4316-BDFA-25F4E290AFE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63386303"/>
                </p:ext>
              </p:extLst>
            </p:nvPr>
          </p:nvGraphicFramePr>
          <p:xfrm>
            <a:off x="1068470" y="830179"/>
            <a:ext cx="4279900" cy="3021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Graph" r:id="rId2" imgW="4279680" imgH="3021120" progId="Origin50.Graph">
                    <p:embed/>
                  </p:oleObj>
                </mc:Choice>
                <mc:Fallback>
                  <p:oleObj name="Graph" r:id="rId2" imgW="4279680" imgH="3021120" progId="Origin50.Grap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068470" y="830179"/>
                          <a:ext cx="4279900" cy="3021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5">
              <a:extLst>
                <a:ext uri="{FF2B5EF4-FFF2-40B4-BE49-F238E27FC236}">
                  <a16:creationId xmlns:a16="http://schemas.microsoft.com/office/drawing/2014/main" id="{3644574B-882F-4793-969A-76594F64C7B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44024760"/>
                </p:ext>
              </p:extLst>
            </p:nvPr>
          </p:nvGraphicFramePr>
          <p:xfrm>
            <a:off x="4703682" y="830179"/>
            <a:ext cx="4279900" cy="3021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Graph" r:id="rId4" imgW="4279680" imgH="3021120" progId="Origin50.Graph">
                    <p:embed/>
                  </p:oleObj>
                </mc:Choice>
                <mc:Fallback>
                  <p:oleObj name="Graph" r:id="rId4" imgW="4279680" imgH="3021120" progId="Origin50.Grap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703682" y="830179"/>
                          <a:ext cx="4279900" cy="3021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>
              <a:extLst>
                <a:ext uri="{FF2B5EF4-FFF2-40B4-BE49-F238E27FC236}">
                  <a16:creationId xmlns:a16="http://schemas.microsoft.com/office/drawing/2014/main" id="{2942995F-0727-4C15-8289-362010467C5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12870267"/>
                </p:ext>
              </p:extLst>
            </p:nvPr>
          </p:nvGraphicFramePr>
          <p:xfrm>
            <a:off x="1068470" y="3418055"/>
            <a:ext cx="4279900" cy="3021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Graph" r:id="rId6" imgW="4279680" imgH="3021120" progId="Origin50.Graph">
                    <p:embed/>
                  </p:oleObj>
                </mc:Choice>
                <mc:Fallback>
                  <p:oleObj name="Graph" r:id="rId6" imgW="4279680" imgH="3021120" progId="Origin50.Grap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068470" y="3418055"/>
                          <a:ext cx="4279900" cy="3021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8">
              <a:extLst>
                <a:ext uri="{FF2B5EF4-FFF2-40B4-BE49-F238E27FC236}">
                  <a16:creationId xmlns:a16="http://schemas.microsoft.com/office/drawing/2014/main" id="{58E8BD48-4BD0-4C45-8502-08E9F706F90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22774680"/>
                </p:ext>
              </p:extLst>
            </p:nvPr>
          </p:nvGraphicFramePr>
          <p:xfrm>
            <a:off x="4703682" y="3455987"/>
            <a:ext cx="4279900" cy="3021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Graph" r:id="rId8" imgW="4279680" imgH="3021120" progId="Origin50.Graph">
                    <p:embed/>
                  </p:oleObj>
                </mc:Choice>
                <mc:Fallback>
                  <p:oleObj name="Graph" r:id="rId8" imgW="4279680" imgH="3021120" progId="Origin50.Grap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703682" y="3455987"/>
                          <a:ext cx="4279900" cy="3021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494172701"/>
      </p:ext>
    </p:extLst>
  </p:cSld>
  <p:clrMapOvr>
    <a:masterClrMapping/>
  </p:clrMapOvr>
</p:sld>
</file>

<file path=ppt/theme/theme1.xml><?xml version="1.0" encoding="utf-8"?>
<a:theme xmlns:a="http://schemas.openxmlformats.org/drawingml/2006/main" name="VT_conferences_CREST">
  <a:themeElements>
    <a:clrScheme name="VT_conference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just">
          <a:lnSpc>
            <a:spcPct val="130000"/>
          </a:lnSpc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VT_conference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_conference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_conference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_conference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_conference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_conference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_conference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T_conference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_conference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17034</TotalTime>
  <Words>266</Words>
  <Application>Microsoft Office PowerPoint</Application>
  <PresentationFormat>Widescreen</PresentationFormat>
  <Paragraphs>97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 Unicode MS</vt:lpstr>
      <vt:lpstr>Arial</vt:lpstr>
      <vt:lpstr>Calisto MT</vt:lpstr>
      <vt:lpstr>Cambria Math</vt:lpstr>
      <vt:lpstr>Times New Roman</vt:lpstr>
      <vt:lpstr>Verdana</vt:lpstr>
      <vt:lpstr>Wingdings</vt:lpstr>
      <vt:lpstr>Wingdings 2</vt:lpstr>
      <vt:lpstr>VT_conferences_CREST</vt:lpstr>
      <vt:lpstr>Graph</vt:lpstr>
      <vt:lpstr>Thermal Resistance in Water Layer</vt:lpstr>
      <vt:lpstr>Calculating Surface Temperature and Experimental Surface Temperature</vt:lpstr>
      <vt:lpstr>Evaporation Rate</vt:lpstr>
      <vt:lpstr>Evaporation Ratio</vt:lpstr>
      <vt:lpstr>High Temperature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Algorithm for Interface Temperature and Evaporation Ratio</vt:lpstr>
      <vt:lpstr>Algorithm for Interface Temperature and Evaporation Ratio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Wenge Huang</dc:creator>
  <cp:lastModifiedBy>Huang Wenge</cp:lastModifiedBy>
  <cp:revision>85</cp:revision>
  <dcterms:created xsi:type="dcterms:W3CDTF">2021-04-13T19:40:24Z</dcterms:created>
  <dcterms:modified xsi:type="dcterms:W3CDTF">2021-06-29T21:44:05Z</dcterms:modified>
</cp:coreProperties>
</file>