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2" r:id="rId2"/>
    <p:sldId id="318" r:id="rId3"/>
    <p:sldId id="319" r:id="rId4"/>
    <p:sldId id="320" r:id="rId5"/>
    <p:sldId id="321" r:id="rId6"/>
    <p:sldId id="314" r:id="rId7"/>
    <p:sldId id="315" r:id="rId8"/>
    <p:sldId id="316" r:id="rId9"/>
    <p:sldId id="317" r:id="rId10"/>
    <p:sldId id="322" r:id="rId11"/>
    <p:sldId id="323" r:id="rId12"/>
    <p:sldId id="324" r:id="rId13"/>
    <p:sldId id="325" r:id="rId14"/>
    <p:sldId id="326" r:id="rId15"/>
    <p:sldId id="32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9" d="100"/>
          <a:sy n="69" d="100"/>
        </p:scale>
        <p:origin x="36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5D0013"/>
            </a:gs>
            <a:gs pos="100000">
              <a:srgbClr val="A5002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8" descr="vt_logo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152401"/>
            <a:ext cx="2540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363200" y="444500"/>
            <a:ext cx="16256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24201"/>
            <a:ext cx="9347200" cy="3198813"/>
          </a:xfrm>
        </p:spPr>
        <p:txBody>
          <a:bodyPr/>
          <a:lstStyle>
            <a:lvl1pPr marL="0" indent="0">
              <a:buClr>
                <a:schemeClr val="bg1"/>
              </a:buClr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A4B79-EC5A-4FE7-B838-9B2338D44E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6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B1147-1192-44D0-A83A-2239815BD6B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3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6117" y="0"/>
            <a:ext cx="3045883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" y="0"/>
            <a:ext cx="8938684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9DB0F1-09A3-4D14-98CB-76DF24DCDA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4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39" y="0"/>
            <a:ext cx="1225296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63680" y="6477000"/>
            <a:ext cx="731520" cy="27432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2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4EA4D-D42B-4D1F-960B-FB16CE181B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09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8D775-9E94-4FEF-9C37-FACB818B29F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96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306B79-A0BC-4649-B70D-21D406CC347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6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8A3FE-702A-441B-99F4-65EB1F61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07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EAA89-1C46-4305-9DE7-E36F4CE5077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67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B69C0-ACAD-43A2-9AC7-B942D71CBB9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74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C9C276-B601-4B33-B1C9-82EEB8A03A1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92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4" y="0"/>
            <a:ext cx="12187767" cy="685800"/>
          </a:xfrm>
          <a:prstGeom prst="rect">
            <a:avLst/>
          </a:prstGeom>
          <a:gradFill rotWithShape="1">
            <a:gsLst>
              <a:gs pos="0">
                <a:srgbClr val="7D0019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838200"/>
            <a:ext cx="10668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-25996" y="6310314"/>
            <a:ext cx="12252960" cy="547687"/>
          </a:xfrm>
          <a:prstGeom prst="rect">
            <a:avLst/>
          </a:prstGeom>
          <a:gradFill rotWithShape="1">
            <a:gsLst>
              <a:gs pos="0">
                <a:srgbClr val="A50021">
                  <a:gamma/>
                  <a:shade val="65882"/>
                  <a:invGamma/>
                </a:srgbClr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891213" indent="-11747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005513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611981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623411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634841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680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726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7720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8177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43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Times New Roman" pitchFamily="18" charset="0"/>
            </a:endParaRPr>
          </a:p>
          <a:p>
            <a:pPr marL="2447925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Times New Roman" pitchFamily="18" charset="0"/>
              </a:rPr>
              <a:t>                                                                                          Fluid Physics Laboratory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+mn-cs"/>
              </a:rPr>
              <a:t>Department of Mechanical Engineering</a:t>
            </a:r>
          </a:p>
        </p:txBody>
      </p:sp>
      <p:pic>
        <p:nvPicPr>
          <p:cNvPr id="1032" name="Picture 8" descr="vt_logo_scre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435726"/>
            <a:ext cx="1828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82400" y="6345237"/>
            <a:ext cx="60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63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2pPr>
      <a:lvl3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3pPr>
      <a:lvl4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4pPr>
      <a:lvl5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5pPr>
      <a:lvl6pPr marL="4572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6pPr>
      <a:lvl7pPr marL="9144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7pPr>
      <a:lvl8pPr marL="13716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8pPr>
      <a:lvl9pPr marL="18288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9pPr>
    </p:titleStyle>
    <p:bodyStyle>
      <a:lvl1pPr marL="469900" indent="-469900" algn="l" rtl="0" eaLnBrk="1" fontAlgn="base" hangingPunct="1">
        <a:lnSpc>
          <a:spcPct val="85000"/>
        </a:lnSpc>
        <a:spcBef>
          <a:spcPct val="50000"/>
        </a:spcBef>
        <a:spcAft>
          <a:spcPct val="0"/>
        </a:spcAft>
        <a:buClr>
          <a:srgbClr val="A50021"/>
        </a:buClr>
        <a:buSzPct val="90000"/>
        <a:buFont typeface="Wingdings 2" pitchFamily="18" charset="2"/>
        <a:buChar char="¿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5000"/>
        <a:buFont typeface="Wingdings 2" pitchFamily="18" charset="2"/>
        <a:buChar char="¯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Font typeface="Wingdings 2" pitchFamily="18" charset="2"/>
        <a:buChar char="¿"/>
        <a:defRPr sz="20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2" pitchFamily="18" charset="2"/>
        <a:buChar char="¯"/>
        <a:defRPr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8393-E7BC-4FAA-92B6-6E2C17FA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Evaporation from droplet spherical cap interface and droplet base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C6B5A7D-DD17-4599-9638-0CF31A324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87" y="882528"/>
            <a:ext cx="4633913" cy="539774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5C491-50C2-475D-AF0C-9DD7149E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ECC1F4-1E1B-4833-8D19-5352D1BD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2" y="1179368"/>
            <a:ext cx="3926164" cy="48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4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F183D-C669-4A22-A23E-F8D59DD1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4949B-D774-42ED-8B19-938D133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7B3EE43-E377-4793-88A2-915EBED2A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57412"/>
              </p:ext>
            </p:extLst>
          </p:nvPr>
        </p:nvGraphicFramePr>
        <p:xfrm>
          <a:off x="0" y="1151525"/>
          <a:ext cx="6876139" cy="485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151525"/>
                        <a:ext cx="6876139" cy="485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DB9B2F9-28ED-471A-9372-E66B7D433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09406"/>
              </p:ext>
            </p:extLst>
          </p:nvPr>
        </p:nvGraphicFramePr>
        <p:xfrm>
          <a:off x="5562600" y="1151525"/>
          <a:ext cx="6972977" cy="492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6800" imgH="3022560" progId="Origin50.Graph">
                  <p:embed/>
                </p:oleObj>
              </mc:Choice>
              <mc:Fallback>
                <p:oleObj name="Graph" r:id="rId4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2600" y="1151525"/>
                        <a:ext cx="6972977" cy="4928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91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907E6-520B-470B-8BA9-8616FC8A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68B4B5-3E87-470A-9618-A705E216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555CF24-61AB-470C-97F5-78D5DFC0B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064443"/>
              </p:ext>
            </p:extLst>
          </p:nvPr>
        </p:nvGraphicFramePr>
        <p:xfrm>
          <a:off x="0" y="1066682"/>
          <a:ext cx="6684962" cy="472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066682"/>
                        <a:ext cx="6684962" cy="472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37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776E-36A1-4B03-89AF-E48D7053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19A97-2D57-4239-A238-A51DD671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7C18747-E506-4AC9-BB39-8A0056E82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952631"/>
              </p:ext>
            </p:extLst>
          </p:nvPr>
        </p:nvGraphicFramePr>
        <p:xfrm>
          <a:off x="134938" y="1245393"/>
          <a:ext cx="6610506" cy="467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938" y="1245393"/>
                        <a:ext cx="6610506" cy="467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11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AE50-8C70-4C72-9FD3-63302997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0E05A2-531A-455A-9423-4591B039D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65" y="685800"/>
            <a:ext cx="5431770" cy="54864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E01AE-656A-4130-8370-343209DF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4FFBF3-AD60-4E48-B1FC-85B3EC81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92" y="1469313"/>
            <a:ext cx="4503408" cy="42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3CB54-76F8-4F4A-8E35-137FD2D3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030C62-A268-4360-95BE-A23A8F34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813BE0-A4C0-472B-8F35-E45A2C4DA3DA}"/>
              </a:ext>
            </a:extLst>
          </p:cNvPr>
          <p:cNvSpPr/>
          <p:nvPr/>
        </p:nvSpPr>
        <p:spPr bwMode="auto">
          <a:xfrm>
            <a:off x="2921000" y="1955800"/>
            <a:ext cx="1600200" cy="1473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FBBB48F-C10F-420B-B8A4-2D0C1A4C0ED3}"/>
              </a:ext>
            </a:extLst>
          </p:cNvPr>
          <p:cNvGrpSpPr/>
          <p:nvPr/>
        </p:nvGrpSpPr>
        <p:grpSpPr>
          <a:xfrm>
            <a:off x="3141232" y="3429000"/>
            <a:ext cx="228600" cy="1658792"/>
            <a:chOff x="6293223" y="2329720"/>
            <a:chExt cx="228600" cy="255636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FBB9E34-BAEF-480D-A1C1-CD0903A597B4}"/>
                </a:ext>
              </a:extLst>
            </p:cNvPr>
            <p:cNvGrpSpPr/>
            <p:nvPr/>
          </p:nvGrpSpPr>
          <p:grpSpPr>
            <a:xfrm>
              <a:off x="6293223" y="3316941"/>
              <a:ext cx="228600" cy="750047"/>
              <a:chOff x="6604000" y="2489200"/>
              <a:chExt cx="228600" cy="1320800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B4B604EF-F55F-4613-88BA-FB2180CB8AB7}"/>
                  </a:ext>
                </a:extLst>
              </p:cNvPr>
              <p:cNvCxnSpPr/>
              <p:nvPr/>
            </p:nvCxnSpPr>
            <p:spPr bwMode="auto">
              <a:xfrm flipH="1">
                <a:off x="6604000" y="2489200"/>
                <a:ext cx="228600" cy="330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FBF4E4E-95B9-4315-B12B-AFE5F9E72A3C}"/>
                  </a:ext>
                </a:extLst>
              </p:cNvPr>
              <p:cNvCxnSpPr/>
              <p:nvPr/>
            </p:nvCxnSpPr>
            <p:spPr bwMode="auto">
              <a:xfrm>
                <a:off x="6604000" y="2819400"/>
                <a:ext cx="228600" cy="330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2285BC9-C031-4CE3-8965-47EB48DC2947}"/>
                  </a:ext>
                </a:extLst>
              </p:cNvPr>
              <p:cNvCxnSpPr/>
              <p:nvPr/>
            </p:nvCxnSpPr>
            <p:spPr bwMode="auto">
              <a:xfrm>
                <a:off x="6604000" y="3479800"/>
                <a:ext cx="228600" cy="330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ECBF70D-45C6-41A4-AAC3-B76CAAE70AF4}"/>
                  </a:ext>
                </a:extLst>
              </p:cNvPr>
              <p:cNvCxnSpPr/>
              <p:nvPr/>
            </p:nvCxnSpPr>
            <p:spPr bwMode="auto">
              <a:xfrm flipH="1">
                <a:off x="6604000" y="3149600"/>
                <a:ext cx="228600" cy="330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AD11623-40E3-4744-8CDE-A33E146AB325}"/>
                </a:ext>
              </a:extLst>
            </p:cNvPr>
            <p:cNvCxnSpPr/>
            <p:nvPr/>
          </p:nvCxnSpPr>
          <p:spPr bwMode="auto">
            <a:xfrm flipH="1" flipV="1">
              <a:off x="6407523" y="3206376"/>
              <a:ext cx="114300" cy="1105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8553A7C-2085-45E6-A381-6DC8DB59E0D4}"/>
                </a:ext>
              </a:extLst>
            </p:cNvPr>
            <p:cNvCxnSpPr/>
            <p:nvPr/>
          </p:nvCxnSpPr>
          <p:spPr bwMode="auto">
            <a:xfrm flipH="1">
              <a:off x="6407523" y="4066988"/>
              <a:ext cx="114300" cy="993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68C543A-2007-462F-AF3D-61BDAB0CF398}"/>
                </a:ext>
              </a:extLst>
            </p:cNvPr>
            <p:cNvCxnSpPr/>
            <p:nvPr/>
          </p:nvCxnSpPr>
          <p:spPr bwMode="auto">
            <a:xfrm>
              <a:off x="6407523" y="2329720"/>
              <a:ext cx="0" cy="876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404DEB1-7E18-4DA4-9733-51A9A79EAF6A}"/>
                </a:ext>
              </a:extLst>
            </p:cNvPr>
            <p:cNvCxnSpPr/>
            <p:nvPr/>
          </p:nvCxnSpPr>
          <p:spPr bwMode="auto">
            <a:xfrm flipV="1">
              <a:off x="6407523" y="4166315"/>
              <a:ext cx="0" cy="7197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D77370-6080-4EC8-980F-7027C82040BF}"/>
              </a:ext>
            </a:extLst>
          </p:cNvPr>
          <p:cNvCxnSpPr/>
          <p:nvPr/>
        </p:nvCxnSpPr>
        <p:spPr bwMode="auto">
          <a:xfrm>
            <a:off x="4066391" y="4191269"/>
            <a:ext cx="1613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ED22234-86CC-43B6-A92E-5BCDF8889754}"/>
              </a:ext>
            </a:extLst>
          </p:cNvPr>
          <p:cNvCxnSpPr/>
          <p:nvPr/>
        </p:nvCxnSpPr>
        <p:spPr bwMode="auto">
          <a:xfrm>
            <a:off x="3942678" y="4130432"/>
            <a:ext cx="0" cy="3041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A7A853E-47BD-4E00-92D6-74D6D88C43E9}"/>
              </a:ext>
            </a:extLst>
          </p:cNvPr>
          <p:cNvCxnSpPr/>
          <p:nvPr/>
        </p:nvCxnSpPr>
        <p:spPr bwMode="auto">
          <a:xfrm>
            <a:off x="4347883" y="4130432"/>
            <a:ext cx="0" cy="3041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8F7FD82-2065-4A9E-A0DA-BF2F3096E0E7}"/>
              </a:ext>
            </a:extLst>
          </p:cNvPr>
          <p:cNvCxnSpPr/>
          <p:nvPr/>
        </p:nvCxnSpPr>
        <p:spPr bwMode="auto">
          <a:xfrm>
            <a:off x="3942678" y="4434617"/>
            <a:ext cx="4052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23FF384-ED67-4D89-BB13-4EC1FF97D1D0}"/>
              </a:ext>
            </a:extLst>
          </p:cNvPr>
          <p:cNvCxnSpPr/>
          <p:nvPr/>
        </p:nvCxnSpPr>
        <p:spPr bwMode="auto">
          <a:xfrm flipV="1">
            <a:off x="4145280" y="3429000"/>
            <a:ext cx="0" cy="762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70E87C1-BC0C-4A29-8F5B-976F65A40FE3}"/>
              </a:ext>
            </a:extLst>
          </p:cNvPr>
          <p:cNvCxnSpPr/>
          <p:nvPr/>
        </p:nvCxnSpPr>
        <p:spPr bwMode="auto">
          <a:xfrm>
            <a:off x="4145280" y="4434617"/>
            <a:ext cx="0" cy="10829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2B9FD4E-6BA6-425D-8F24-BEC569E93696}"/>
              </a:ext>
            </a:extLst>
          </p:cNvPr>
          <p:cNvCxnSpPr/>
          <p:nvPr/>
        </p:nvCxnSpPr>
        <p:spPr bwMode="auto">
          <a:xfrm>
            <a:off x="1558636" y="5517573"/>
            <a:ext cx="41615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2A15C0-F367-43CF-9FF7-A6A11466A237}"/>
              </a:ext>
            </a:extLst>
          </p:cNvPr>
          <p:cNvCxnSpPr/>
          <p:nvPr/>
        </p:nvCxnSpPr>
        <p:spPr bwMode="auto">
          <a:xfrm>
            <a:off x="3255532" y="5087792"/>
            <a:ext cx="0" cy="4297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4F43685-C784-40BC-AF69-ABD012D97659}"/>
              </a:ext>
            </a:extLst>
          </p:cNvPr>
          <p:cNvCxnSpPr/>
          <p:nvPr/>
        </p:nvCxnSpPr>
        <p:spPr bwMode="auto">
          <a:xfrm>
            <a:off x="1107831" y="1371600"/>
            <a:ext cx="56094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92543C6-DD38-4D5A-A7DA-8D8982A91553}"/>
              </a:ext>
            </a:extLst>
          </p:cNvPr>
          <p:cNvCxnSpPr/>
          <p:nvPr/>
        </p:nvCxnSpPr>
        <p:spPr bwMode="auto">
          <a:xfrm>
            <a:off x="1811215" y="1371600"/>
            <a:ext cx="0" cy="4145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A1C41B3-8621-491F-84A8-09833CF471A7}"/>
              </a:ext>
            </a:extLst>
          </p:cNvPr>
          <p:cNvCxnSpPr/>
          <p:nvPr/>
        </p:nvCxnSpPr>
        <p:spPr bwMode="auto">
          <a:xfrm>
            <a:off x="1107831" y="2692400"/>
            <a:ext cx="56094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F158E8C-0F06-4BDE-A456-C42207EAA9BA}"/>
              </a:ext>
            </a:extLst>
          </p:cNvPr>
          <p:cNvCxnSpPr/>
          <p:nvPr/>
        </p:nvCxnSpPr>
        <p:spPr bwMode="auto">
          <a:xfrm>
            <a:off x="1107831" y="5087792"/>
            <a:ext cx="56094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716D18A-7864-4274-B503-2A94749EF382}"/>
              </a:ext>
            </a:extLst>
          </p:cNvPr>
          <p:cNvCxnSpPr/>
          <p:nvPr/>
        </p:nvCxnSpPr>
        <p:spPr bwMode="auto">
          <a:xfrm flipV="1">
            <a:off x="1107831" y="791307"/>
            <a:ext cx="0" cy="580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617645C-0B65-4EF5-968E-76B6B7DA7E02}"/>
              </a:ext>
            </a:extLst>
          </p:cNvPr>
          <p:cNvSpPr txBox="1"/>
          <p:nvPr/>
        </p:nvSpPr>
        <p:spPr>
          <a:xfrm>
            <a:off x="472270" y="1194211"/>
            <a:ext cx="1148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675B31F-B3C6-47AF-9712-5D91B5E2F120}"/>
              </a:ext>
            </a:extLst>
          </p:cNvPr>
          <p:cNvSpPr txBox="1"/>
          <p:nvPr/>
        </p:nvSpPr>
        <p:spPr>
          <a:xfrm>
            <a:off x="1330080" y="3228945"/>
            <a:ext cx="45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</a:t>
            </a:r>
            <a:r>
              <a:rPr kumimoji="0" lang="en-US" altLang="zh-CN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lang="zh-CN" altLang="en-US" baseline="-250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85AD527-6025-45B5-A8E0-DD4CADC791BB}"/>
              </a:ext>
            </a:extLst>
          </p:cNvPr>
          <p:cNvCxnSpPr/>
          <p:nvPr/>
        </p:nvCxnSpPr>
        <p:spPr bwMode="auto">
          <a:xfrm>
            <a:off x="2216727" y="1371600"/>
            <a:ext cx="0" cy="1320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A5308CF-FFCB-420F-806E-857E5C8EDD51}"/>
              </a:ext>
            </a:extLst>
          </p:cNvPr>
          <p:cNvSpPr txBox="1"/>
          <p:nvPr/>
        </p:nvSpPr>
        <p:spPr>
          <a:xfrm>
            <a:off x="1869443" y="1801381"/>
            <a:ext cx="3472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1D5B367-343E-42D6-A9BD-ED6A4247C6D9}"/>
              </a:ext>
            </a:extLst>
          </p:cNvPr>
          <p:cNvSpPr txBox="1"/>
          <p:nvPr/>
        </p:nvSpPr>
        <p:spPr>
          <a:xfrm>
            <a:off x="1842741" y="3634448"/>
            <a:ext cx="461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FA0DB80-098E-4D74-A7E6-F1108F261AD8}"/>
              </a:ext>
            </a:extLst>
          </p:cNvPr>
          <p:cNvCxnSpPr/>
          <p:nvPr/>
        </p:nvCxnSpPr>
        <p:spPr bwMode="auto">
          <a:xfrm>
            <a:off x="2216727" y="2692400"/>
            <a:ext cx="0" cy="28251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9F83F73-726B-463D-AFA0-60CB4D898552}"/>
              </a:ext>
            </a:extLst>
          </p:cNvPr>
          <p:cNvCxnSpPr/>
          <p:nvPr/>
        </p:nvCxnSpPr>
        <p:spPr bwMode="auto">
          <a:xfrm>
            <a:off x="5541818" y="5087792"/>
            <a:ext cx="0" cy="429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B0D775A-E471-415E-B180-5BA949DCE381}"/>
              </a:ext>
            </a:extLst>
          </p:cNvPr>
          <p:cNvSpPr txBox="1"/>
          <p:nvPr/>
        </p:nvSpPr>
        <p:spPr>
          <a:xfrm>
            <a:off x="4974190" y="5086290"/>
            <a:ext cx="45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zh-CN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285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B826B448-4BB5-4DC1-92C7-BAD78CC21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225" y="896886"/>
            <a:ext cx="7418411" cy="527531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3B574A-3440-4317-8F6E-C796FE78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B8623-1DD2-4E99-BB15-40B9C84C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941794-69DF-4277-B0BE-CC3D88D4F977}"/>
              </a:ext>
            </a:extLst>
          </p:cNvPr>
          <p:cNvCxnSpPr/>
          <p:nvPr/>
        </p:nvCxnSpPr>
        <p:spPr bwMode="auto">
          <a:xfrm flipH="1">
            <a:off x="3152608" y="4655127"/>
            <a:ext cx="775853" cy="47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72A242-E008-44E0-9808-611822BD1BD8}"/>
              </a:ext>
            </a:extLst>
          </p:cNvPr>
          <p:cNvSpPr txBox="1"/>
          <p:nvPr/>
        </p:nvSpPr>
        <p:spPr>
          <a:xfrm>
            <a:off x="3928461" y="4243986"/>
            <a:ext cx="1148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</a:t>
            </a:r>
            <a:endParaRPr kumimoji="0" lang="zh-CN" altLang="en-US" sz="20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1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AB8FC-D601-4076-B632-CDC30D97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Micropillar top surface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DDA4A3-7667-4E73-957E-E4927FD3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05EFE7-AF4B-4B23-8CB3-ECE62BEF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2" y="973180"/>
            <a:ext cx="3926164" cy="480406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242CCB8-E6BE-4ED9-86FD-E0E127315A70}"/>
              </a:ext>
            </a:extLst>
          </p:cNvPr>
          <p:cNvCxnSpPr/>
          <p:nvPr/>
        </p:nvCxnSpPr>
        <p:spPr bwMode="auto">
          <a:xfrm flipH="1">
            <a:off x="419548" y="3175000"/>
            <a:ext cx="3390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0699BB-4CE2-488E-9066-4DF695EF664C}"/>
                  </a:ext>
                </a:extLst>
              </p:cNvPr>
              <p:cNvSpPr txBox="1"/>
              <p:nvPr/>
            </p:nvSpPr>
            <p:spPr>
              <a:xfrm>
                <a:off x="159460" y="3028890"/>
                <a:ext cx="32310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0699BB-4CE2-488E-9066-4DF695EF6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60" y="3028890"/>
                <a:ext cx="32310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8D4459F-A702-4A52-B42F-1C1968FAC292}"/>
                  </a:ext>
                </a:extLst>
              </p:cNvPr>
              <p:cNvSpPr txBox="1"/>
              <p:nvPr/>
            </p:nvSpPr>
            <p:spPr>
              <a:xfrm>
                <a:off x="5910041" y="2544686"/>
                <a:ext cx="5068247" cy="1298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pillar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substrate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8D4459F-A702-4A52-B42F-1C1968FA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041" y="2544686"/>
                <a:ext cx="5068247" cy="1298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68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B3CC-6F75-4365-AFF3-19BBA4A5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Droplet base average temperature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CB18D5-9C23-4475-B92C-82727B56F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736" y="1026968"/>
            <a:ext cx="4438273" cy="480406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7F16D-739F-409E-A010-305BF3D0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0E08F6-BB4B-40FC-8FE1-F5B36244A45D}"/>
                  </a:ext>
                </a:extLst>
              </p:cNvPr>
              <p:cNvSpPr txBox="1"/>
              <p:nvPr/>
            </p:nvSpPr>
            <p:spPr>
              <a:xfrm>
                <a:off x="5130384" y="2733796"/>
                <a:ext cx="7061616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sub>
                      </m:sSub>
                      <m:r>
                        <a:rPr kumimoji="0" lang="en-US" altLang="zh-CN" sz="2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0" lang="en-US" altLang="zh-CN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r>
                                <a:rPr kumimoji="0" lang="en-US" altLang="zh-CN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0" lang="en-US" altLang="zh-CN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sSubSup>
                                        <m:sSubSupPr>
                                          <m:ctrlPr>
                                            <a:rPr kumimoji="0" lang="en-US" altLang="zh-CN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CN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kumimoji="0" lang="en-US" altLang="zh-CN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fName>
                                    <m:e>
                                      <m:r>
                                        <a:rPr kumimoji="0" lang="en-US" altLang="zh-CN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/</m:t>
                                      </m:r>
                                      <m:d>
                                        <m:dPr>
                                          <m:ctrlPr>
                                            <a:rPr kumimoji="0" lang="en-US" altLang="zh-CN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zh-CN" altLang="en-US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zh-CN" b="0" i="1" u="none" strike="noStrike" kern="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3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kumimoji="0" lang="en-US" altLang="zh-CN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en-US" altLang="zh-CN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0" lang="en-US" altLang="zh-CN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0E08F6-BB4B-40FC-8FE1-F5B36244A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84" y="2733796"/>
                <a:ext cx="7061616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75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68EFD-7D1F-4235-A1C8-80A75FE0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1344E9-76D4-49E0-B9A1-C28A9D89B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11" y="883686"/>
            <a:ext cx="4633362" cy="539542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D5580D-24A4-48DC-AFCE-EBB61949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D67799-0A23-4850-8979-BCA8DE9F1FFC}"/>
                  </a:ext>
                </a:extLst>
              </p:cNvPr>
              <p:cNvSpPr txBox="1"/>
              <p:nvPr/>
            </p:nvSpPr>
            <p:spPr>
              <a:xfrm>
                <a:off x="6878030" y="2405565"/>
                <a:ext cx="3140860" cy="1175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(1−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water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D67799-0A23-4850-8979-BCA8DE9F1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30" y="2405565"/>
                <a:ext cx="3140860" cy="1175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61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EF35-539A-4C73-84A1-EE14D8E6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CE933-404B-4F0D-90EA-2CD0DED8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521354-FA88-45CA-864A-68FDD0BC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1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DA14D-7321-451D-9BA8-66187D5B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Evaporation of droplet on 23°C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FC961-0609-44DF-B5EC-8F01C100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06F2E5B-F4A8-49BD-B038-B319D66B6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629142"/>
              </p:ext>
            </p:extLst>
          </p:nvPr>
        </p:nvGraphicFramePr>
        <p:xfrm>
          <a:off x="5761037" y="1296936"/>
          <a:ext cx="6106189" cy="431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1037" y="1296936"/>
                        <a:ext cx="6106189" cy="4315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B03A0AF-007C-40D1-909E-2CF74D54B3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13182"/>
              </p:ext>
            </p:extLst>
          </p:nvPr>
        </p:nvGraphicFramePr>
        <p:xfrm>
          <a:off x="314261" y="1411589"/>
          <a:ext cx="5781739" cy="408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6800" imgH="3022560" progId="Origin50.Graph">
                  <p:embed/>
                </p:oleObj>
              </mc:Choice>
              <mc:Fallback>
                <p:oleObj name="Graph" r:id="rId4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61" y="1411589"/>
                        <a:ext cx="5781739" cy="4086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85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F3E1D-C58F-4561-90EE-FE7E1B09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Evaporation of droplet on 40°C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3DBFC-30C5-4762-8FD5-1C671782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12DE934-2006-4055-8A72-A5AE4BD9A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294325"/>
              </p:ext>
            </p:extLst>
          </p:nvPr>
        </p:nvGraphicFramePr>
        <p:xfrm>
          <a:off x="247292" y="1337226"/>
          <a:ext cx="6105842" cy="431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292" y="1337226"/>
                        <a:ext cx="6105842" cy="431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652CCC8-C9FF-40E9-A381-E2D3D59E3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12"/>
              </p:ext>
            </p:extLst>
          </p:nvPr>
        </p:nvGraphicFramePr>
        <p:xfrm>
          <a:off x="5743974" y="1337226"/>
          <a:ext cx="6200734" cy="4382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6800" imgH="3022560" progId="Origin50.Graph">
                  <p:embed/>
                </p:oleObj>
              </mc:Choice>
              <mc:Fallback>
                <p:oleObj name="Graph" r:id="rId4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3974" y="1337226"/>
                        <a:ext cx="6200734" cy="4382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73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0EB8B-B22D-4946-B9C0-412AC4E4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Evaporation of droplet on 70°C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D8FFD5-7B98-4F0F-846B-F47A643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1330B7E-B129-4201-8E66-E0A432301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446441"/>
              </p:ext>
            </p:extLst>
          </p:nvPr>
        </p:nvGraphicFramePr>
        <p:xfrm>
          <a:off x="254000" y="1337639"/>
          <a:ext cx="6045200" cy="427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" y="1337639"/>
                        <a:ext cx="6045200" cy="4272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E9F8DAD-2159-426F-BD7D-DB9E7A1B4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34568"/>
              </p:ext>
            </p:extLst>
          </p:nvPr>
        </p:nvGraphicFramePr>
        <p:xfrm>
          <a:off x="5684838" y="1253491"/>
          <a:ext cx="6164262" cy="435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6800" imgH="3022560" progId="Origin50.Graph">
                  <p:embed/>
                </p:oleObj>
              </mc:Choice>
              <mc:Fallback>
                <p:oleObj name="Graph" r:id="rId4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4838" y="1253491"/>
                        <a:ext cx="6164262" cy="435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58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EEEA8-9DF6-4AD4-9157-54419357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Evaporation of droplet on 100°C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9A725-BEF8-40D8-B1EC-BC66CB5E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3E11208-20E3-4D3A-95DF-AF8C66D70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418927"/>
              </p:ext>
            </p:extLst>
          </p:nvPr>
        </p:nvGraphicFramePr>
        <p:xfrm>
          <a:off x="147638" y="1294814"/>
          <a:ext cx="6126162" cy="432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8" y="1294814"/>
                        <a:ext cx="6126162" cy="432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D728303-6259-4DCE-A70D-7C58D2B51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881023"/>
              </p:ext>
            </p:extLst>
          </p:nvPr>
        </p:nvGraphicFramePr>
        <p:xfrm>
          <a:off x="5966142" y="1267369"/>
          <a:ext cx="6078220" cy="4295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6800" imgH="3022560" progId="Origin50.Graph">
                  <p:embed/>
                </p:oleObj>
              </mc:Choice>
              <mc:Fallback>
                <p:oleObj name="Graph" r:id="rId4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6142" y="1267369"/>
                        <a:ext cx="6078220" cy="4295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782322"/>
      </p:ext>
    </p:extLst>
  </p:cSld>
  <p:clrMapOvr>
    <a:masterClrMapping/>
  </p:clrMapOvr>
</p:sld>
</file>

<file path=ppt/theme/theme1.xml><?xml version="1.0" encoding="utf-8"?>
<a:theme xmlns:a="http://schemas.openxmlformats.org/drawingml/2006/main" name="VT_conferences_CREST">
  <a:themeElements>
    <a:clrScheme name="VT_conference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VT_conference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conference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100</Words>
  <Application>Microsoft Office PowerPoint</Application>
  <PresentationFormat>宽屏</PresentationFormat>
  <Paragraphs>33</Paragraphs>
  <Slides>15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Arial</vt:lpstr>
      <vt:lpstr>Calisto MT</vt:lpstr>
      <vt:lpstr>Cambria Math</vt:lpstr>
      <vt:lpstr>Times New Roman</vt:lpstr>
      <vt:lpstr>Verdana</vt:lpstr>
      <vt:lpstr>Wingdings</vt:lpstr>
      <vt:lpstr>Wingdings 2</vt:lpstr>
      <vt:lpstr>VT_conferences_CREST</vt:lpstr>
      <vt:lpstr>Graph</vt:lpstr>
      <vt:lpstr>Evaporation from droplet spherical cap interface and droplet base</vt:lpstr>
      <vt:lpstr>Micropillar top surface</vt:lpstr>
      <vt:lpstr>Droplet base average temperature</vt:lpstr>
      <vt:lpstr>PowerPoint 演示文稿</vt:lpstr>
      <vt:lpstr>PowerPoint 演示文稿</vt:lpstr>
      <vt:lpstr>Evaporation of droplet on 23°C </vt:lpstr>
      <vt:lpstr>Evaporation of droplet on 40°C </vt:lpstr>
      <vt:lpstr>Evaporation of droplet on 70°C </vt:lpstr>
      <vt:lpstr>Evaporation of droplet on 100°C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Evaporation from droplet spherical cap interface and droplet base</dc:title>
  <dc:creator>Wenge Huang</dc:creator>
  <cp:lastModifiedBy>Wenge Huang</cp:lastModifiedBy>
  <cp:revision>23</cp:revision>
  <dcterms:created xsi:type="dcterms:W3CDTF">2021-03-27T18:32:18Z</dcterms:created>
  <dcterms:modified xsi:type="dcterms:W3CDTF">2021-04-12T16:02:27Z</dcterms:modified>
</cp:coreProperties>
</file>