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97" r:id="rId2"/>
    <p:sldId id="317" r:id="rId3"/>
    <p:sldId id="298" r:id="rId4"/>
    <p:sldId id="301" r:id="rId5"/>
    <p:sldId id="299" r:id="rId6"/>
    <p:sldId id="314" r:id="rId7"/>
    <p:sldId id="302" r:id="rId8"/>
    <p:sldId id="303" r:id="rId9"/>
    <p:sldId id="304" r:id="rId10"/>
    <p:sldId id="305" r:id="rId11"/>
    <p:sldId id="318" r:id="rId12"/>
    <p:sldId id="307" r:id="rId13"/>
    <p:sldId id="306" r:id="rId14"/>
    <p:sldId id="316" r:id="rId15"/>
    <p:sldId id="308" r:id="rId16"/>
    <p:sldId id="309" r:id="rId17"/>
    <p:sldId id="311" r:id="rId18"/>
    <p:sldId id="315" r:id="rId19"/>
    <p:sldId id="31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1" d="100"/>
          <a:sy n="81" d="100"/>
        </p:scale>
        <p:origin x="72"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2DE88E-2F3B-45AB-A749-65E66010AC34}" type="datetimeFigureOut">
              <a:rPr lang="zh-CN" altLang="en-US" smtClean="0"/>
              <a:t>2021/6/18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00D22-F125-4251-88AF-AF04AC2CD62E}" type="slidenum">
              <a:rPr lang="zh-CN" altLang="en-US" smtClean="0"/>
              <a:t>‹#›</a:t>
            </a:fld>
            <a:endParaRPr lang="zh-CN" altLang="en-US"/>
          </a:p>
        </p:txBody>
      </p:sp>
    </p:spTree>
    <p:extLst>
      <p:ext uri="{BB962C8B-B14F-4D97-AF65-F5344CB8AC3E}">
        <p14:creationId xmlns:p14="http://schemas.microsoft.com/office/powerpoint/2010/main" val="3751720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2F500D22-F125-4251-88AF-AF04AC2CD62E}" type="slidenum">
              <a:rPr lang="zh-CN" altLang="en-US" smtClean="0"/>
              <a:t>1</a:t>
            </a:fld>
            <a:endParaRPr lang="zh-CN" altLang="en-US"/>
          </a:p>
        </p:txBody>
      </p:sp>
    </p:spTree>
    <p:extLst>
      <p:ext uri="{BB962C8B-B14F-4D97-AF65-F5344CB8AC3E}">
        <p14:creationId xmlns:p14="http://schemas.microsoft.com/office/powerpoint/2010/main" val="3359358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Droplet evaporation has important applications on heated surfaces, such as the spray cooling. There are many studies about droplet evaporation on heated smooth surface. But little attention has been paid to the heated microstructure surfaces. </a:t>
            </a:r>
            <a:endParaRPr lang="zh-CN" altLang="en-US" dirty="0"/>
          </a:p>
        </p:txBody>
      </p:sp>
      <p:sp>
        <p:nvSpPr>
          <p:cNvPr id="4" name="Slide Number Placeholder 3"/>
          <p:cNvSpPr>
            <a:spLocks noGrp="1"/>
          </p:cNvSpPr>
          <p:nvPr>
            <p:ph type="sldNum" sz="quarter" idx="5"/>
          </p:nvPr>
        </p:nvSpPr>
        <p:spPr/>
        <p:txBody>
          <a:bodyPr/>
          <a:lstStyle/>
          <a:p>
            <a:fld id="{2F500D22-F125-4251-88AF-AF04AC2CD62E}" type="slidenum">
              <a:rPr lang="zh-CN" altLang="en-US" smtClean="0"/>
              <a:t>2</a:t>
            </a:fld>
            <a:endParaRPr lang="zh-CN" altLang="en-US"/>
          </a:p>
        </p:txBody>
      </p:sp>
    </p:spTree>
    <p:extLst>
      <p:ext uri="{BB962C8B-B14F-4D97-AF65-F5344CB8AC3E}">
        <p14:creationId xmlns:p14="http://schemas.microsoft.com/office/powerpoint/2010/main" val="3409191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 we want to know how droplet evaporates on heated </a:t>
            </a:r>
            <a:r>
              <a:rPr lang="en-US" altLang="zh-CN" dirty="0" err="1"/>
              <a:t>microstructured</a:t>
            </a:r>
            <a:r>
              <a:rPr lang="en-US" altLang="zh-CN" dirty="0"/>
              <a:t> surfaces. </a:t>
            </a:r>
            <a:endParaRPr lang="zh-CN" altLang="en-US" dirty="0"/>
          </a:p>
        </p:txBody>
      </p:sp>
      <p:sp>
        <p:nvSpPr>
          <p:cNvPr id="4" name="Slide Number Placeholder 3"/>
          <p:cNvSpPr>
            <a:spLocks noGrp="1"/>
          </p:cNvSpPr>
          <p:nvPr>
            <p:ph type="sldNum" sz="quarter" idx="5"/>
          </p:nvPr>
        </p:nvSpPr>
        <p:spPr/>
        <p:txBody>
          <a:bodyPr/>
          <a:lstStyle/>
          <a:p>
            <a:fld id="{2F500D22-F125-4251-88AF-AF04AC2CD62E}" type="slidenum">
              <a:rPr lang="zh-CN" altLang="en-US" smtClean="0"/>
              <a:t>3</a:t>
            </a:fld>
            <a:endParaRPr lang="zh-CN" altLang="en-US"/>
          </a:p>
        </p:txBody>
      </p:sp>
    </p:spTree>
    <p:extLst>
      <p:ext uri="{BB962C8B-B14F-4D97-AF65-F5344CB8AC3E}">
        <p14:creationId xmlns:p14="http://schemas.microsoft.com/office/powerpoint/2010/main" val="1579269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 are the data we collected about the droplet during the evaporation</a:t>
            </a:r>
            <a:endParaRPr lang="zh-CN" altLang="en-US" dirty="0"/>
          </a:p>
        </p:txBody>
      </p:sp>
      <p:sp>
        <p:nvSpPr>
          <p:cNvPr id="4" name="Slide Number Placeholder 3"/>
          <p:cNvSpPr>
            <a:spLocks noGrp="1"/>
          </p:cNvSpPr>
          <p:nvPr>
            <p:ph type="sldNum" sz="quarter" idx="5"/>
          </p:nvPr>
        </p:nvSpPr>
        <p:spPr/>
        <p:txBody>
          <a:bodyPr/>
          <a:lstStyle/>
          <a:p>
            <a:fld id="{2F500D22-F125-4251-88AF-AF04AC2CD62E}" type="slidenum">
              <a:rPr lang="zh-CN" altLang="en-US" smtClean="0"/>
              <a:t>6</a:t>
            </a:fld>
            <a:endParaRPr lang="zh-CN" altLang="en-US"/>
          </a:p>
        </p:txBody>
      </p:sp>
    </p:spTree>
    <p:extLst>
      <p:ext uri="{BB962C8B-B14F-4D97-AF65-F5344CB8AC3E}">
        <p14:creationId xmlns:p14="http://schemas.microsoft.com/office/powerpoint/2010/main" val="1722508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rgbClr val="5D0013"/>
            </a:gs>
            <a:gs pos="100000">
              <a:srgbClr val="A50021"/>
            </a:gs>
          </a:gsLst>
          <a:lin ang="0" scaled="1"/>
        </a:gradFill>
        <a:effectLst/>
      </p:bgPr>
    </p:bg>
    <p:spTree>
      <p:nvGrpSpPr>
        <p:cNvPr id="1" name=""/>
        <p:cNvGrpSpPr/>
        <p:nvPr/>
      </p:nvGrpSpPr>
      <p:grpSpPr>
        <a:xfrm>
          <a:off x="0" y="0"/>
          <a:ext cx="0" cy="0"/>
          <a:chOff x="0" y="0"/>
          <a:chExt cx="0" cy="0"/>
        </a:xfrm>
      </p:grpSpPr>
      <p:sp>
        <p:nvSpPr>
          <p:cNvPr id="4" name="Rectangle 7"/>
          <p:cNvSpPr>
            <a:spLocks noChangeArrowheads="1"/>
          </p:cNvSpPr>
          <p:nvPr/>
        </p:nvSpPr>
        <p:spPr bwMode="auto">
          <a:xfrm>
            <a:off x="1" y="4799013"/>
            <a:ext cx="12187767" cy="2057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pic>
        <p:nvPicPr>
          <p:cNvPr id="5" name="Picture 8" descr="vt_logo_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7200" y="152401"/>
            <a:ext cx="25400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3"/>
          <p:cNvSpPr>
            <a:spLocks noChangeArrowheads="1"/>
          </p:cNvSpPr>
          <p:nvPr/>
        </p:nvSpPr>
        <p:spPr bwMode="auto">
          <a:xfrm>
            <a:off x="1" y="4799013"/>
            <a:ext cx="12187767" cy="2057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7" name="Rectangle 10"/>
          <p:cNvSpPr>
            <a:spLocks noChangeArrowheads="1"/>
          </p:cNvSpPr>
          <p:nvPr/>
        </p:nvSpPr>
        <p:spPr bwMode="auto">
          <a:xfrm>
            <a:off x="10363200" y="444500"/>
            <a:ext cx="1625600" cy="152400"/>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A50021"/>
              </a:solidFill>
              <a:effectLst/>
              <a:uLnTx/>
              <a:uFillTx/>
              <a:latin typeface="Verdana" pitchFamily="34" charset="0"/>
              <a:ea typeface="+mn-ea"/>
              <a:cs typeface="+mn-cs"/>
            </a:endParaRPr>
          </a:p>
        </p:txBody>
      </p:sp>
      <p:sp>
        <p:nvSpPr>
          <p:cNvPr id="77826" name="Rectangle 2"/>
          <p:cNvSpPr>
            <a:spLocks noGrp="1" noChangeArrowheads="1"/>
          </p:cNvSpPr>
          <p:nvPr>
            <p:ph type="ctrTitle"/>
          </p:nvPr>
        </p:nvSpPr>
        <p:spPr>
          <a:xfrm>
            <a:off x="914400" y="990600"/>
            <a:ext cx="10363200" cy="1371600"/>
          </a:xfrm>
          <a:noFill/>
          <a:extLst>
            <a:ext uri="{909E8E84-426E-40DD-AFC4-6F175D3DCCD1}">
              <a14:hiddenFill xmlns:a14="http://schemas.microsoft.com/office/drawing/2010/main">
                <a:solidFill>
                  <a:schemeClr val="accent1"/>
                </a:solidFill>
              </a14:hiddenFill>
            </a:ext>
          </a:extLst>
        </p:spPr>
        <p:txBody>
          <a:bodyPr/>
          <a:lstStyle>
            <a:lvl1pPr>
              <a:defRPr sz="3600"/>
            </a:lvl1pPr>
          </a:lstStyle>
          <a:p>
            <a:pPr lvl="0"/>
            <a:r>
              <a:rPr lang="en-US" noProof="0"/>
              <a:t>Click to edit Master title style</a:t>
            </a:r>
          </a:p>
        </p:txBody>
      </p:sp>
      <p:sp>
        <p:nvSpPr>
          <p:cNvPr id="77827" name="Rectangle 3"/>
          <p:cNvSpPr>
            <a:spLocks noGrp="1" noChangeArrowheads="1"/>
          </p:cNvSpPr>
          <p:nvPr>
            <p:ph type="subTitle" idx="1"/>
          </p:nvPr>
        </p:nvSpPr>
        <p:spPr>
          <a:xfrm>
            <a:off x="1930400" y="3124201"/>
            <a:ext cx="9347200" cy="3198813"/>
          </a:xfrm>
        </p:spPr>
        <p:txBody>
          <a:bodyPr/>
          <a:lstStyle>
            <a:lvl1pPr marL="0" indent="0">
              <a:buClr>
                <a:schemeClr val="bg1"/>
              </a:buClr>
              <a:buFont typeface="Wingdings 2" pitchFamily="18" charset="2"/>
              <a:buNone/>
              <a:defRPr>
                <a:solidFill>
                  <a:schemeClr val="bg1"/>
                </a:solidFill>
              </a:defRPr>
            </a:lvl1pPr>
          </a:lstStyle>
          <a:p>
            <a:pPr lvl="0"/>
            <a:r>
              <a:rPr lang="en-US" noProof="0"/>
              <a:t>Click to edit Master subtitle style</a:t>
            </a:r>
          </a:p>
        </p:txBody>
      </p:sp>
      <p:sp>
        <p:nvSpPr>
          <p:cNvPr id="9" name="Rectangle 5"/>
          <p:cNvSpPr>
            <a:spLocks noGrp="1" noChangeArrowheads="1"/>
          </p:cNvSpPr>
          <p:nvPr>
            <p:ph type="ftr" sz="quarter" idx="11"/>
          </p:nvPr>
        </p:nvSpPr>
        <p:spPr>
          <a:xfrm>
            <a:off x="4165600" y="6248400"/>
            <a:ext cx="3860800" cy="457200"/>
          </a:xfrm>
        </p:spPr>
        <p:txBody>
          <a:bodyPr/>
          <a:lstStyle>
            <a:lvl1pPr>
              <a:defRPr smtClean="0">
                <a:solidFill>
                  <a:srgbClr val="C00000"/>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C00000"/>
              </a:solidFill>
              <a:effectLst/>
              <a:uLnTx/>
              <a:uFillTx/>
              <a:latin typeface="Verdana" pitchFamily="34" charset="0"/>
              <a:ea typeface="+mn-ea"/>
              <a:cs typeface="+mn-cs"/>
            </a:endParaRPr>
          </a:p>
        </p:txBody>
      </p:sp>
      <p:sp>
        <p:nvSpPr>
          <p:cNvPr id="10" name="Rectangle 6"/>
          <p:cNvSpPr>
            <a:spLocks noGrp="1" noChangeArrowheads="1"/>
          </p:cNvSpPr>
          <p:nvPr>
            <p:ph type="sldNum" sz="quarter" idx="12"/>
          </p:nvPr>
        </p:nvSpPr>
        <p:spPr>
          <a:xfrm>
            <a:off x="8737600" y="6248400"/>
            <a:ext cx="2540000" cy="457200"/>
          </a:xfrm>
          <a:prstGeom prst="rect">
            <a:avLst/>
          </a:prstGeom>
        </p:spPr>
        <p:txBody>
          <a:bodyPr/>
          <a:lstStyle>
            <a:lvl1pPr>
              <a:defRPr smtClean="0">
                <a:solidFill>
                  <a:srgbClr val="C00000"/>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C64A4B79-EC5A-4FE7-B838-9B2338D44E55}" type="slidenum">
              <a:rPr kumimoji="0" lang="en-US" sz="1800" b="0" i="0" u="none" strike="noStrike" kern="1200" cap="none" spc="0" normalizeH="0" baseline="0" noProof="0" smtClean="0">
                <a:ln>
                  <a:noFill/>
                </a:ln>
                <a:solidFill>
                  <a:srgbClr val="C00000"/>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800" b="0" i="0" u="none" strike="noStrike" kern="1200" cap="none" spc="0" normalizeH="0" baseline="0" noProof="0" dirty="0">
              <a:ln>
                <a:noFill/>
              </a:ln>
              <a:solidFill>
                <a:srgbClr val="C00000"/>
              </a:solidFill>
              <a:effectLst/>
              <a:uLnTx/>
              <a:uFillTx/>
              <a:latin typeface="Verdana" pitchFamily="34" charset="0"/>
              <a:ea typeface="+mn-ea"/>
              <a:cs typeface="+mn-cs"/>
            </a:endParaRPr>
          </a:p>
        </p:txBody>
      </p:sp>
    </p:spTree>
    <p:extLst>
      <p:ext uri="{BB962C8B-B14F-4D97-AF65-F5344CB8AC3E}">
        <p14:creationId xmlns:p14="http://schemas.microsoft.com/office/powerpoint/2010/main" val="208032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Verdana" pitchFamily="34" charset="0"/>
              <a:ea typeface="+mn-ea"/>
              <a:cs typeface="+mn-cs"/>
            </a:endParaRPr>
          </a:p>
        </p:txBody>
      </p:sp>
      <p:sp>
        <p:nvSpPr>
          <p:cNvPr id="6" name="Rectangle 6"/>
          <p:cNvSpPr>
            <a:spLocks noGrp="1" noChangeArrowheads="1"/>
          </p:cNvSpPr>
          <p:nvPr>
            <p:ph type="sldNum" sz="quarter" idx="12"/>
          </p:nvPr>
        </p:nvSpPr>
        <p:spPr>
          <a:xfrm>
            <a:off x="9448800" y="6324600"/>
            <a:ext cx="2641600" cy="476250"/>
          </a:xfrm>
          <a:prstGeom prst="rect">
            <a:avLst/>
          </a:prstGeom>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A1B1147-1192-44D0-A83A-2239815BD6B1}" type="slidenum">
              <a:rPr kumimoji="0" lang="en-US" sz="1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Tree>
    <p:extLst>
      <p:ext uri="{BB962C8B-B14F-4D97-AF65-F5344CB8AC3E}">
        <p14:creationId xmlns:p14="http://schemas.microsoft.com/office/powerpoint/2010/main" val="3306476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6117" y="0"/>
            <a:ext cx="3045883"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234" y="0"/>
            <a:ext cx="8938684"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Verdana" pitchFamily="34" charset="0"/>
              <a:ea typeface="+mn-ea"/>
              <a:cs typeface="+mn-cs"/>
            </a:endParaRPr>
          </a:p>
        </p:txBody>
      </p:sp>
      <p:sp>
        <p:nvSpPr>
          <p:cNvPr id="6" name="Rectangle 6"/>
          <p:cNvSpPr>
            <a:spLocks noGrp="1" noChangeArrowheads="1"/>
          </p:cNvSpPr>
          <p:nvPr>
            <p:ph type="sldNum" sz="quarter" idx="12"/>
          </p:nvPr>
        </p:nvSpPr>
        <p:spPr>
          <a:xfrm>
            <a:off x="9448800" y="6324600"/>
            <a:ext cx="2641600" cy="476250"/>
          </a:xfrm>
          <a:prstGeom prst="rect">
            <a:avLst/>
          </a:prstGeom>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309DB0F1-09A3-4D14-98CB-76DF24DCDAA8}" type="slidenum">
              <a:rPr kumimoji="0" lang="en-US" sz="1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Tree>
    <p:extLst>
      <p:ext uri="{BB962C8B-B14F-4D97-AF65-F5344CB8AC3E}">
        <p14:creationId xmlns:p14="http://schemas.microsoft.com/office/powerpoint/2010/main" val="1620914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139" y="0"/>
            <a:ext cx="12252960" cy="685800"/>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6" name="Rectangle 6"/>
          <p:cNvSpPr>
            <a:spLocks noGrp="1" noChangeArrowheads="1"/>
          </p:cNvSpPr>
          <p:nvPr>
            <p:ph type="sldNum" sz="quarter" idx="12"/>
          </p:nvPr>
        </p:nvSpPr>
        <p:spPr>
          <a:xfrm>
            <a:off x="11663680" y="6477000"/>
            <a:ext cx="731520" cy="274320"/>
          </a:xfrm>
          <a:prstGeom prst="rect">
            <a:avLst/>
          </a:prstGeom>
          <a:ln/>
        </p:spPr>
        <p:txBody>
          <a:bodyPr/>
          <a:lstStyle>
            <a:lvl1pPr>
              <a:defRPr sz="1200">
                <a:solidFill>
                  <a:schemeClr val="bg1"/>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11725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Verdana" pitchFamily="34" charset="0"/>
              <a:ea typeface="+mn-ea"/>
              <a:cs typeface="+mn-cs"/>
            </a:endParaRPr>
          </a:p>
        </p:txBody>
      </p:sp>
      <p:sp>
        <p:nvSpPr>
          <p:cNvPr id="6" name="Rectangle 6"/>
          <p:cNvSpPr>
            <a:spLocks noGrp="1" noChangeArrowheads="1"/>
          </p:cNvSpPr>
          <p:nvPr>
            <p:ph type="sldNum" sz="quarter" idx="12"/>
          </p:nvPr>
        </p:nvSpPr>
        <p:spPr>
          <a:xfrm>
            <a:off x="9448800" y="6324600"/>
            <a:ext cx="2641600" cy="476250"/>
          </a:xfrm>
          <a:prstGeom prst="rect">
            <a:avLst/>
          </a:prstGeom>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564EA4D-D42B-4D1F-960B-FB16CE181B66}" type="slidenum">
              <a:rPr kumimoji="0" lang="en-US" sz="1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Tree>
    <p:extLst>
      <p:ext uri="{BB962C8B-B14F-4D97-AF65-F5344CB8AC3E}">
        <p14:creationId xmlns:p14="http://schemas.microsoft.com/office/powerpoint/2010/main" val="14820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755651" y="838200"/>
            <a:ext cx="52324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838200"/>
            <a:ext cx="52324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Verdana" pitchFamily="34" charset="0"/>
              <a:ea typeface="+mn-ea"/>
              <a:cs typeface="+mn-cs"/>
            </a:endParaRPr>
          </a:p>
        </p:txBody>
      </p:sp>
      <p:sp>
        <p:nvSpPr>
          <p:cNvPr id="7" name="Slide Number Placeholder 6"/>
          <p:cNvSpPr>
            <a:spLocks noGrp="1" noChangeArrowheads="1"/>
          </p:cNvSpPr>
          <p:nvPr>
            <p:ph type="sldNum" sz="quarter" idx="12"/>
          </p:nvPr>
        </p:nvSpPr>
        <p:spPr>
          <a:xfrm>
            <a:off x="9448800" y="6324600"/>
            <a:ext cx="2641600" cy="476250"/>
          </a:xfrm>
          <a:prstGeom prst="rect">
            <a:avLst/>
          </a:prstGeom>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298D775-9E94-4FEF-9C37-FACB818B29FB}" type="slidenum">
              <a:rPr kumimoji="0" lang="en-US" sz="1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Tree>
    <p:extLst>
      <p:ext uri="{BB962C8B-B14F-4D97-AF65-F5344CB8AC3E}">
        <p14:creationId xmlns:p14="http://schemas.microsoft.com/office/powerpoint/2010/main" val="1712861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Verdana" pitchFamily="34" charset="0"/>
              <a:ea typeface="+mn-ea"/>
              <a:cs typeface="+mn-cs"/>
            </a:endParaRPr>
          </a:p>
        </p:txBody>
      </p:sp>
      <p:sp>
        <p:nvSpPr>
          <p:cNvPr id="9" name="Rectangle 6"/>
          <p:cNvSpPr>
            <a:spLocks noGrp="1" noChangeArrowheads="1"/>
          </p:cNvSpPr>
          <p:nvPr>
            <p:ph type="sldNum" sz="quarter" idx="12"/>
          </p:nvPr>
        </p:nvSpPr>
        <p:spPr>
          <a:xfrm>
            <a:off x="9448800" y="6324600"/>
            <a:ext cx="2641600" cy="476250"/>
          </a:xfrm>
          <a:prstGeom prst="rect">
            <a:avLst/>
          </a:prstGeom>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B306B79-A0BC-4649-B70D-21D406CC3478}" type="slidenum">
              <a:rPr kumimoji="0" lang="en-US" sz="1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Tree>
    <p:extLst>
      <p:ext uri="{BB962C8B-B14F-4D97-AF65-F5344CB8AC3E}">
        <p14:creationId xmlns:p14="http://schemas.microsoft.com/office/powerpoint/2010/main" val="2562213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Verdana" pitchFamily="34" charset="0"/>
              <a:ea typeface="+mn-ea"/>
              <a:cs typeface="+mn-cs"/>
            </a:endParaRPr>
          </a:p>
        </p:txBody>
      </p:sp>
      <p:sp>
        <p:nvSpPr>
          <p:cNvPr id="5" name="Rectangle 6"/>
          <p:cNvSpPr>
            <a:spLocks noGrp="1" noChangeArrowheads="1"/>
          </p:cNvSpPr>
          <p:nvPr>
            <p:ph type="sldNum" sz="quarter" idx="12"/>
          </p:nvPr>
        </p:nvSpPr>
        <p:spPr>
          <a:xfrm>
            <a:off x="9448800" y="6324600"/>
            <a:ext cx="2641600" cy="476250"/>
          </a:xfrm>
          <a:prstGeom prst="rect">
            <a:avLst/>
          </a:prstGeom>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238A3FE-702A-441B-99F4-65EB1F61C33A}" type="slidenum">
              <a:rPr kumimoji="0" lang="en-US" sz="1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Tree>
    <p:extLst>
      <p:ext uri="{BB962C8B-B14F-4D97-AF65-F5344CB8AC3E}">
        <p14:creationId xmlns:p14="http://schemas.microsoft.com/office/powerpoint/2010/main" val="3237473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Verdana" pitchFamily="34" charset="0"/>
              <a:ea typeface="+mn-ea"/>
              <a:cs typeface="+mn-cs"/>
            </a:endParaRPr>
          </a:p>
        </p:txBody>
      </p:sp>
      <p:sp>
        <p:nvSpPr>
          <p:cNvPr id="4" name="Rectangle 6"/>
          <p:cNvSpPr>
            <a:spLocks noGrp="1" noChangeArrowheads="1"/>
          </p:cNvSpPr>
          <p:nvPr>
            <p:ph type="sldNum" sz="quarter" idx="12"/>
          </p:nvPr>
        </p:nvSpPr>
        <p:spPr>
          <a:xfrm>
            <a:off x="9448800" y="6324600"/>
            <a:ext cx="2641600" cy="476250"/>
          </a:xfrm>
          <a:prstGeom prst="rect">
            <a:avLst/>
          </a:prstGeom>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43EAA89-1C46-4305-9DE7-E36F4CE5077E}" type="slidenum">
              <a:rPr kumimoji="0" lang="en-US" sz="1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Tree>
    <p:extLst>
      <p:ext uri="{BB962C8B-B14F-4D97-AF65-F5344CB8AC3E}">
        <p14:creationId xmlns:p14="http://schemas.microsoft.com/office/powerpoint/2010/main" val="3876194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Verdana" pitchFamily="34" charset="0"/>
              <a:ea typeface="+mn-ea"/>
              <a:cs typeface="+mn-cs"/>
            </a:endParaRPr>
          </a:p>
        </p:txBody>
      </p:sp>
      <p:sp>
        <p:nvSpPr>
          <p:cNvPr id="7" name="Slide Number Placeholder 6"/>
          <p:cNvSpPr>
            <a:spLocks noGrp="1" noChangeArrowheads="1"/>
          </p:cNvSpPr>
          <p:nvPr>
            <p:ph type="sldNum" sz="quarter" idx="12"/>
          </p:nvPr>
        </p:nvSpPr>
        <p:spPr>
          <a:xfrm>
            <a:off x="9448800" y="6324600"/>
            <a:ext cx="2641600" cy="476250"/>
          </a:xfrm>
          <a:prstGeom prst="rect">
            <a:avLst/>
          </a:prstGeom>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CDAB69C0-ACAD-43A2-9AC7-B942D71CBB9A}" type="slidenum">
              <a:rPr kumimoji="0" lang="en-US" sz="1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Tree>
    <p:extLst>
      <p:ext uri="{BB962C8B-B14F-4D97-AF65-F5344CB8AC3E}">
        <p14:creationId xmlns:p14="http://schemas.microsoft.com/office/powerpoint/2010/main" val="27694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Verdana" pitchFamily="34" charset="0"/>
              <a:ea typeface="+mn-ea"/>
              <a:cs typeface="+mn-cs"/>
            </a:endParaRPr>
          </a:p>
        </p:txBody>
      </p:sp>
      <p:sp>
        <p:nvSpPr>
          <p:cNvPr id="7" name="Slide Number Placeholder 6"/>
          <p:cNvSpPr>
            <a:spLocks noGrp="1" noChangeArrowheads="1"/>
          </p:cNvSpPr>
          <p:nvPr>
            <p:ph type="sldNum" sz="quarter" idx="12"/>
          </p:nvPr>
        </p:nvSpPr>
        <p:spPr>
          <a:xfrm>
            <a:off x="9448800" y="6324600"/>
            <a:ext cx="2641600" cy="476250"/>
          </a:xfrm>
          <a:prstGeom prst="rect">
            <a:avLst/>
          </a:prstGeom>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0C9C276-B601-4B33-B1C9-82EEB8A03A13}" type="slidenum">
              <a:rPr kumimoji="0" lang="en-US" sz="1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Tree>
    <p:extLst>
      <p:ext uri="{BB962C8B-B14F-4D97-AF65-F5344CB8AC3E}">
        <p14:creationId xmlns:p14="http://schemas.microsoft.com/office/powerpoint/2010/main" val="195640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234" y="0"/>
            <a:ext cx="12187767" cy="685800"/>
          </a:xfrm>
          <a:prstGeom prst="rect">
            <a:avLst/>
          </a:prstGeom>
          <a:gradFill rotWithShape="1">
            <a:gsLst>
              <a:gs pos="0">
                <a:srgbClr val="7D0019"/>
              </a:gs>
              <a:gs pos="100000">
                <a:srgbClr val="A5002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755651" y="838200"/>
            <a:ext cx="106680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76804" name="Rectangle 4"/>
          <p:cNvSpPr>
            <a:spLocks noGrp="1" noChangeArrowheads="1"/>
          </p:cNvSpPr>
          <p:nvPr>
            <p:ph type="dt" sz="half" idx="2"/>
          </p:nvPr>
        </p:nvSpPr>
        <p:spPr bwMode="auto">
          <a:xfrm>
            <a:off x="8128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76807" name="Text Box 7"/>
          <p:cNvSpPr txBox="1">
            <a:spLocks noChangeArrowheads="1"/>
          </p:cNvSpPr>
          <p:nvPr/>
        </p:nvSpPr>
        <p:spPr bwMode="auto">
          <a:xfrm>
            <a:off x="-25996" y="6310314"/>
            <a:ext cx="12252960" cy="547687"/>
          </a:xfrm>
          <a:prstGeom prst="rect">
            <a:avLst/>
          </a:prstGeom>
          <a:gradFill rotWithShape="1">
            <a:gsLst>
              <a:gs pos="0">
                <a:srgbClr val="A50021">
                  <a:gamma/>
                  <a:shade val="65882"/>
                  <a:invGamma/>
                </a:srgbClr>
              </a:gs>
              <a:gs pos="100000">
                <a:srgbClr val="A5002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891213" indent="-117475">
              <a:defRPr>
                <a:solidFill>
                  <a:schemeClr val="tx1"/>
                </a:solidFill>
                <a:latin typeface="Verdana" pitchFamily="34" charset="0"/>
              </a:defRPr>
            </a:lvl1pPr>
            <a:lvl2pPr marL="6005513">
              <a:defRPr>
                <a:solidFill>
                  <a:schemeClr val="tx1"/>
                </a:solidFill>
                <a:latin typeface="Verdana" pitchFamily="34" charset="0"/>
              </a:defRPr>
            </a:lvl2pPr>
            <a:lvl3pPr marL="6119813">
              <a:defRPr>
                <a:solidFill>
                  <a:schemeClr val="tx1"/>
                </a:solidFill>
                <a:latin typeface="Verdana" pitchFamily="34" charset="0"/>
              </a:defRPr>
            </a:lvl3pPr>
            <a:lvl4pPr marL="6234113">
              <a:defRPr>
                <a:solidFill>
                  <a:schemeClr val="tx1"/>
                </a:solidFill>
                <a:latin typeface="Verdana" pitchFamily="34" charset="0"/>
              </a:defRPr>
            </a:lvl4pPr>
            <a:lvl5pPr marL="6348413">
              <a:defRPr>
                <a:solidFill>
                  <a:schemeClr val="tx1"/>
                </a:solidFill>
                <a:latin typeface="Verdana" pitchFamily="34" charset="0"/>
              </a:defRPr>
            </a:lvl5pPr>
            <a:lvl6pPr marL="6805613" eaLnBrk="0" fontAlgn="base" hangingPunct="0">
              <a:spcBef>
                <a:spcPct val="0"/>
              </a:spcBef>
              <a:spcAft>
                <a:spcPct val="0"/>
              </a:spcAft>
              <a:defRPr>
                <a:solidFill>
                  <a:schemeClr val="tx1"/>
                </a:solidFill>
                <a:latin typeface="Verdana" pitchFamily="34" charset="0"/>
              </a:defRPr>
            </a:lvl6pPr>
            <a:lvl7pPr marL="7262813" eaLnBrk="0" fontAlgn="base" hangingPunct="0">
              <a:spcBef>
                <a:spcPct val="0"/>
              </a:spcBef>
              <a:spcAft>
                <a:spcPct val="0"/>
              </a:spcAft>
              <a:defRPr>
                <a:solidFill>
                  <a:schemeClr val="tx1"/>
                </a:solidFill>
                <a:latin typeface="Verdana" pitchFamily="34" charset="0"/>
              </a:defRPr>
            </a:lvl7pPr>
            <a:lvl8pPr marL="7720013" eaLnBrk="0" fontAlgn="base" hangingPunct="0">
              <a:spcBef>
                <a:spcPct val="0"/>
              </a:spcBef>
              <a:spcAft>
                <a:spcPct val="0"/>
              </a:spcAft>
              <a:defRPr>
                <a:solidFill>
                  <a:schemeClr val="tx1"/>
                </a:solidFill>
                <a:latin typeface="Verdana" pitchFamily="34" charset="0"/>
              </a:defRPr>
            </a:lvl8pPr>
            <a:lvl9pPr marL="8177213" eaLnBrk="0" fontAlgn="base" hangingPunct="0">
              <a:spcBef>
                <a:spcPct val="0"/>
              </a:spcBef>
              <a:spcAft>
                <a:spcPct val="0"/>
              </a:spcAft>
              <a:defRPr>
                <a:solidFill>
                  <a:schemeClr val="tx1"/>
                </a:solidFill>
                <a:latin typeface="Verdana" pitchFamily="34" charset="0"/>
              </a:defRPr>
            </a:lvl9pPr>
          </a:lstStyle>
          <a:p>
            <a:pPr marL="2843213" marR="0" lvl="0" indent="-117475" algn="l" defTabSz="914400" rtl="0" eaLnBrk="1" fontAlgn="base" latinLnBrk="0" hangingPunct="1">
              <a:lnSpc>
                <a:spcPts val="800"/>
              </a:lnSpc>
              <a:spcBef>
                <a:spcPct val="0"/>
              </a:spcBef>
              <a:spcAft>
                <a:spcPct val="0"/>
              </a:spcAft>
              <a:buClrTx/>
              <a:buSzTx/>
              <a:buFontTx/>
              <a:buNone/>
              <a:tabLst/>
              <a:defRPr/>
            </a:pPr>
            <a:endParaRPr kumimoji="0" lang="en-US" sz="1200" b="1" i="0" u="none" strike="noStrike" kern="1200" cap="small" spc="0" normalizeH="0" baseline="0" noProof="0" dirty="0">
              <a:ln>
                <a:noFill/>
              </a:ln>
              <a:solidFill>
                <a:srgbClr val="FFFFFF"/>
              </a:solidFill>
              <a:effectLst/>
              <a:uLnTx/>
              <a:uFillTx/>
              <a:latin typeface="Calisto MT" pitchFamily="18" charset="0"/>
              <a:ea typeface="+mn-ea"/>
              <a:cs typeface="Times New Roman" pitchFamily="18" charset="0"/>
            </a:endParaRPr>
          </a:p>
          <a:p>
            <a:pPr marL="2447925" marR="0" lvl="0" indent="-117475" algn="l" defTabSz="914400" rtl="0" eaLnBrk="1" fontAlgn="base" latinLnBrk="0" hangingPunct="1">
              <a:lnSpc>
                <a:spcPts val="800"/>
              </a:lnSpc>
              <a:spcBef>
                <a:spcPct val="0"/>
              </a:spcBef>
              <a:spcAft>
                <a:spcPct val="0"/>
              </a:spcAft>
              <a:buClrTx/>
              <a:buSzTx/>
              <a:buFontTx/>
              <a:buNone/>
              <a:tabLst/>
              <a:defRPr/>
            </a:pPr>
            <a:r>
              <a:rPr kumimoji="0" lang="en-US" sz="1200" b="1" i="0" u="none" strike="noStrike" kern="1200" cap="small" spc="0" normalizeH="0" baseline="0" noProof="0" dirty="0">
                <a:ln>
                  <a:noFill/>
                </a:ln>
                <a:solidFill>
                  <a:srgbClr val="FFFFFF"/>
                </a:solidFill>
                <a:effectLst/>
                <a:uLnTx/>
                <a:uFillTx/>
                <a:latin typeface="Calisto MT" pitchFamily="18" charset="0"/>
                <a:ea typeface="+mn-ea"/>
                <a:cs typeface="Times New Roman" pitchFamily="18" charset="0"/>
              </a:rPr>
              <a:t>                                                                                          Fluid Physics Laboratory </a:t>
            </a:r>
            <a:endParaRPr kumimoji="0" lang="en-US" sz="1200" b="1" i="0" u="none" strike="noStrike" kern="1200" cap="none" spc="0" normalizeH="0" baseline="0" noProof="0" dirty="0">
              <a:ln>
                <a:noFill/>
              </a:ln>
              <a:solidFill>
                <a:srgbClr val="000000"/>
              </a:solidFill>
              <a:effectLst/>
              <a:uLnTx/>
              <a:uFillTx/>
              <a:latin typeface="Calisto MT" pitchFamily="18" charset="0"/>
              <a:ea typeface="+mn-ea"/>
              <a:cs typeface="+mn-cs"/>
            </a:endParaRPr>
          </a:p>
          <a:p>
            <a:pPr marL="5891213" marR="0" lvl="0" indent="-117475" algn="l" defTabSz="914400" rtl="0" eaLnBrk="1" fontAlgn="base" latinLnBrk="0" hangingPunct="1">
              <a:lnSpc>
                <a:spcPts val="8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FFFF"/>
              </a:solidFill>
              <a:effectLst/>
              <a:uLnTx/>
              <a:uFillTx/>
              <a:latin typeface="Calisto MT" pitchFamily="18" charset="0"/>
              <a:ea typeface="+mn-ea"/>
              <a:cs typeface="+mn-cs"/>
            </a:endParaRPr>
          </a:p>
          <a:p>
            <a:pPr marL="5891213" marR="0" lvl="0" indent="-117475" algn="l" defTabSz="914400" rtl="0" eaLnBrk="1" fontAlgn="base" latinLnBrk="0" hangingPunct="1">
              <a:lnSpc>
                <a:spcPts val="8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sto MT" pitchFamily="18" charset="0"/>
                <a:ea typeface="+mn-ea"/>
                <a:cs typeface="+mn-cs"/>
              </a:rPr>
              <a:t>Department of Mechanical Engineering</a:t>
            </a:r>
          </a:p>
        </p:txBody>
      </p:sp>
      <p:pic>
        <p:nvPicPr>
          <p:cNvPr id="1032" name="Picture 8" descr="vt_logo_scre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2800" y="6435726"/>
            <a:ext cx="1828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Rectangle 5"/>
          <p:cNvSpPr>
            <a:spLocks noGrp="1" noChangeArrowheads="1"/>
          </p:cNvSpPr>
          <p:nvPr>
            <p:ph type="ftr" sz="quarter" idx="3"/>
          </p:nvPr>
        </p:nvSpPr>
        <p:spPr bwMode="auto">
          <a:xfrm>
            <a:off x="11582400" y="6345237"/>
            <a:ext cx="609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smtClean="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2166503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indent="236538" algn="l" rtl="0" eaLnBrk="1" fontAlgn="base" hangingPunct="1">
        <a:spcBef>
          <a:spcPct val="0"/>
        </a:spcBef>
        <a:spcAft>
          <a:spcPct val="0"/>
        </a:spcAft>
        <a:defRPr sz="3200">
          <a:solidFill>
            <a:schemeClr val="bg1"/>
          </a:solidFill>
          <a:latin typeface="+mj-lt"/>
          <a:ea typeface="+mj-ea"/>
          <a:cs typeface="+mj-cs"/>
        </a:defRPr>
      </a:lvl1pPr>
      <a:lvl2pPr indent="236538" algn="l" rtl="0" eaLnBrk="1" fontAlgn="base" hangingPunct="1">
        <a:spcBef>
          <a:spcPct val="0"/>
        </a:spcBef>
        <a:spcAft>
          <a:spcPct val="0"/>
        </a:spcAft>
        <a:defRPr sz="3200">
          <a:solidFill>
            <a:schemeClr val="bg1"/>
          </a:solidFill>
          <a:latin typeface="Arial Unicode MS" pitchFamily="34" charset="-128"/>
        </a:defRPr>
      </a:lvl2pPr>
      <a:lvl3pPr indent="236538" algn="l" rtl="0" eaLnBrk="1" fontAlgn="base" hangingPunct="1">
        <a:spcBef>
          <a:spcPct val="0"/>
        </a:spcBef>
        <a:spcAft>
          <a:spcPct val="0"/>
        </a:spcAft>
        <a:defRPr sz="3200">
          <a:solidFill>
            <a:schemeClr val="bg1"/>
          </a:solidFill>
          <a:latin typeface="Arial Unicode MS" pitchFamily="34" charset="-128"/>
        </a:defRPr>
      </a:lvl3pPr>
      <a:lvl4pPr indent="236538" algn="l" rtl="0" eaLnBrk="1" fontAlgn="base" hangingPunct="1">
        <a:spcBef>
          <a:spcPct val="0"/>
        </a:spcBef>
        <a:spcAft>
          <a:spcPct val="0"/>
        </a:spcAft>
        <a:defRPr sz="3200">
          <a:solidFill>
            <a:schemeClr val="bg1"/>
          </a:solidFill>
          <a:latin typeface="Arial Unicode MS" pitchFamily="34" charset="-128"/>
        </a:defRPr>
      </a:lvl4pPr>
      <a:lvl5pPr indent="236538" algn="l" rtl="0" eaLnBrk="1" fontAlgn="base" hangingPunct="1">
        <a:spcBef>
          <a:spcPct val="0"/>
        </a:spcBef>
        <a:spcAft>
          <a:spcPct val="0"/>
        </a:spcAft>
        <a:defRPr sz="3200">
          <a:solidFill>
            <a:schemeClr val="bg1"/>
          </a:solidFill>
          <a:latin typeface="Arial Unicode MS" pitchFamily="34" charset="-128"/>
        </a:defRPr>
      </a:lvl5pPr>
      <a:lvl6pPr marL="457200" indent="236538" algn="l" rtl="0" eaLnBrk="1" fontAlgn="base" hangingPunct="1">
        <a:spcBef>
          <a:spcPct val="0"/>
        </a:spcBef>
        <a:spcAft>
          <a:spcPct val="0"/>
        </a:spcAft>
        <a:defRPr sz="3200">
          <a:solidFill>
            <a:schemeClr val="bg1"/>
          </a:solidFill>
          <a:latin typeface="Arial Unicode MS" pitchFamily="34" charset="-128"/>
        </a:defRPr>
      </a:lvl6pPr>
      <a:lvl7pPr marL="914400" indent="236538" algn="l" rtl="0" eaLnBrk="1" fontAlgn="base" hangingPunct="1">
        <a:spcBef>
          <a:spcPct val="0"/>
        </a:spcBef>
        <a:spcAft>
          <a:spcPct val="0"/>
        </a:spcAft>
        <a:defRPr sz="3200">
          <a:solidFill>
            <a:schemeClr val="bg1"/>
          </a:solidFill>
          <a:latin typeface="Arial Unicode MS" pitchFamily="34" charset="-128"/>
        </a:defRPr>
      </a:lvl7pPr>
      <a:lvl8pPr marL="1371600" indent="236538" algn="l" rtl="0" eaLnBrk="1" fontAlgn="base" hangingPunct="1">
        <a:spcBef>
          <a:spcPct val="0"/>
        </a:spcBef>
        <a:spcAft>
          <a:spcPct val="0"/>
        </a:spcAft>
        <a:defRPr sz="3200">
          <a:solidFill>
            <a:schemeClr val="bg1"/>
          </a:solidFill>
          <a:latin typeface="Arial Unicode MS" pitchFamily="34" charset="-128"/>
        </a:defRPr>
      </a:lvl8pPr>
      <a:lvl9pPr marL="1828800" indent="236538" algn="l" rtl="0" eaLnBrk="1" fontAlgn="base" hangingPunct="1">
        <a:spcBef>
          <a:spcPct val="0"/>
        </a:spcBef>
        <a:spcAft>
          <a:spcPct val="0"/>
        </a:spcAft>
        <a:defRPr sz="3200">
          <a:solidFill>
            <a:schemeClr val="bg1"/>
          </a:solidFill>
          <a:latin typeface="Arial Unicode MS" pitchFamily="34" charset="-128"/>
        </a:defRPr>
      </a:lvl9pPr>
    </p:titleStyle>
    <p:bodyStyle>
      <a:lvl1pPr marL="469900" indent="-469900" algn="l" rtl="0" eaLnBrk="1" fontAlgn="base" hangingPunct="1">
        <a:lnSpc>
          <a:spcPct val="85000"/>
        </a:lnSpc>
        <a:spcBef>
          <a:spcPct val="50000"/>
        </a:spcBef>
        <a:spcAft>
          <a:spcPct val="0"/>
        </a:spcAft>
        <a:buClr>
          <a:srgbClr val="A50021"/>
        </a:buClr>
        <a:buSzPct val="90000"/>
        <a:buFont typeface="Wingdings 2" pitchFamily="18" charset="2"/>
        <a:buChar char="¿"/>
        <a:defRPr sz="2800">
          <a:solidFill>
            <a:schemeClr val="tx1"/>
          </a:solidFill>
          <a:latin typeface="+mn-lt"/>
          <a:ea typeface="+mn-ea"/>
          <a:cs typeface="+mn-cs"/>
        </a:defRPr>
      </a:lvl1pPr>
      <a:lvl2pPr marL="908050" indent="-436563" algn="l" rtl="0" eaLnBrk="1" fontAlgn="base" hangingPunct="1">
        <a:lnSpc>
          <a:spcPct val="85000"/>
        </a:lnSpc>
        <a:spcBef>
          <a:spcPct val="20000"/>
        </a:spcBef>
        <a:spcAft>
          <a:spcPct val="0"/>
        </a:spcAft>
        <a:buClr>
          <a:srgbClr val="A50021"/>
        </a:buClr>
        <a:buSzPct val="85000"/>
        <a:buFont typeface="Wingdings 2" pitchFamily="18" charset="2"/>
        <a:buChar char="¯"/>
        <a:defRPr sz="2400">
          <a:solidFill>
            <a:schemeClr val="tx1"/>
          </a:solidFill>
          <a:latin typeface="+mn-lt"/>
        </a:defRPr>
      </a:lvl2pPr>
      <a:lvl3pPr marL="1304925" indent="-395288" algn="l" rtl="0" eaLnBrk="1" fontAlgn="base" hangingPunct="1">
        <a:lnSpc>
          <a:spcPct val="85000"/>
        </a:lnSpc>
        <a:spcBef>
          <a:spcPct val="20000"/>
        </a:spcBef>
        <a:spcAft>
          <a:spcPct val="0"/>
        </a:spcAft>
        <a:buClr>
          <a:srgbClr val="A50021"/>
        </a:buClr>
        <a:buFont typeface="Wingdings 2" pitchFamily="18" charset="2"/>
        <a:buChar char="¿"/>
        <a:defRPr sz="2000">
          <a:solidFill>
            <a:schemeClr val="tx1"/>
          </a:solidFill>
          <a:latin typeface="+mn-lt"/>
        </a:defRPr>
      </a:lvl3pPr>
      <a:lvl4pPr marL="1693863" indent="-387350" algn="l" rtl="0" eaLnBrk="1" fontAlgn="base" hangingPunct="1">
        <a:lnSpc>
          <a:spcPct val="85000"/>
        </a:lnSpc>
        <a:spcBef>
          <a:spcPct val="20000"/>
        </a:spcBef>
        <a:spcAft>
          <a:spcPct val="0"/>
        </a:spcAft>
        <a:buClr>
          <a:srgbClr val="A50021"/>
        </a:buClr>
        <a:buSzPct val="80000"/>
        <a:buFont typeface="Wingdings 2" pitchFamily="18" charset="2"/>
        <a:buChar char="¯"/>
        <a:defRPr>
          <a:solidFill>
            <a:schemeClr val="tx1"/>
          </a:solidFill>
          <a:latin typeface="+mn-lt"/>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7" Type="http://schemas.openxmlformats.org/officeDocument/2006/relationships/image" Target="../media/image270.png"/><Relationship Id="rId1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2.png"/><Relationship Id="rId5" Type="http://schemas.openxmlformats.org/officeDocument/2006/relationships/image" Target="../media/image250.png"/><Relationship Id="rId10" Type="http://schemas.openxmlformats.org/officeDocument/2006/relationships/image" Target="../media/image27.svg"/><Relationship Id="rId4" Type="http://schemas.openxmlformats.org/officeDocument/2006/relationships/image" Target="../media/image240.png"/><Relationship Id="rId9"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7" Type="http://schemas.openxmlformats.org/officeDocument/2006/relationships/image" Target="../media/image310.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91.png"/><Relationship Id="rId10" Type="http://schemas.openxmlformats.org/officeDocument/2006/relationships/image" Target="../media/image35.png"/><Relationship Id="rId9" Type="http://schemas.openxmlformats.org/officeDocument/2006/relationships/image" Target="../media/image27.sv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7"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291.png"/><Relationship Id="rId5" Type="http://schemas.openxmlformats.org/officeDocument/2006/relationships/image" Target="../media/image290.png"/><Relationship Id="rId4" Type="http://schemas.openxmlformats.org/officeDocument/2006/relationships/image" Target="../media/image280.png"/><Relationship Id="rId9" Type="http://schemas.openxmlformats.org/officeDocument/2006/relationships/image" Target="../media/image27.sv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60.png"/><Relationship Id="rId7" Type="http://schemas.openxmlformats.org/officeDocument/2006/relationships/image" Target="../media/image38.png"/><Relationship Id="rId2" Type="http://schemas.openxmlformats.org/officeDocument/2006/relationships/image" Target="../media/image350.png"/><Relationship Id="rId1" Type="http://schemas.openxmlformats.org/officeDocument/2006/relationships/slideLayout" Target="../slideLayouts/slideLayout2.xml"/><Relationship Id="rId6" Type="http://schemas.openxmlformats.org/officeDocument/2006/relationships/image" Target="../media/image370.png"/><Relationship Id="rId9" Type="http://schemas.openxmlformats.org/officeDocument/2006/relationships/image" Target="../media/image27.svg"/></Relationships>
</file>

<file path=ppt/slides/_rels/slide1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0.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svg"/><Relationship Id="rId4" Type="http://schemas.openxmlformats.org/officeDocument/2006/relationships/image" Target="../media/image47.png"/><Relationship Id="rId9" Type="http://schemas.openxmlformats.org/officeDocument/2006/relationships/image" Target="../media/image52.png"/></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7.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6.png"/><Relationship Id="rId5" Type="http://schemas.openxmlformats.org/officeDocument/2006/relationships/slideLayout" Target="../slideLayouts/slideLayout2.xml"/><Relationship Id="rId4" Type="http://schemas.openxmlformats.org/officeDocument/2006/relationships/video" Target="../media/media2.mp4"/></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7"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19.svg"/><Relationship Id="rId5" Type="http://schemas.openxmlformats.org/officeDocument/2006/relationships/image" Target="../media/image160.png"/><Relationship Id="rId10" Type="http://schemas.openxmlformats.org/officeDocument/2006/relationships/image" Target="../media/image18.png"/><Relationship Id="rId4" Type="http://schemas.openxmlformats.org/officeDocument/2006/relationships/image" Target="../media/image150.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emf"/><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6E7E7B-A773-46B1-AB92-0DDF3D68E82C}"/>
              </a:ext>
            </a:extLst>
          </p:cNvPr>
          <p:cNvSpPr>
            <a:spLocks noGrp="1"/>
          </p:cNvSpPr>
          <p:nvPr>
            <p:ph type="title"/>
          </p:nvPr>
        </p:nvSpPr>
        <p:spPr/>
        <p:txBody>
          <a:bodyPr/>
          <a:lstStyle/>
          <a:p>
            <a:r>
              <a:rPr lang="en-US" altLang="zh-CN" dirty="0"/>
              <a:t> </a:t>
            </a:r>
            <a:endParaRPr lang="zh-CN" altLang="en-US" dirty="0"/>
          </a:p>
        </p:txBody>
      </p:sp>
      <p:sp>
        <p:nvSpPr>
          <p:cNvPr id="4" name="灯片编号占位符 3">
            <a:extLst>
              <a:ext uri="{FF2B5EF4-FFF2-40B4-BE49-F238E27FC236}">
                <a16:creationId xmlns:a16="http://schemas.microsoft.com/office/drawing/2014/main" id="{6DD10B68-688D-460A-98BA-BF29097FFFB8}"/>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
        <p:nvSpPr>
          <p:cNvPr id="7" name="TextBox 6">
            <a:extLst>
              <a:ext uri="{FF2B5EF4-FFF2-40B4-BE49-F238E27FC236}">
                <a16:creationId xmlns:a16="http://schemas.microsoft.com/office/drawing/2014/main" id="{9AD5BA04-98E9-46E7-9768-D6B2FB21E8F3}"/>
              </a:ext>
            </a:extLst>
          </p:cNvPr>
          <p:cNvSpPr txBox="1"/>
          <p:nvPr/>
        </p:nvSpPr>
        <p:spPr>
          <a:xfrm>
            <a:off x="310276" y="2123628"/>
            <a:ext cx="11571448" cy="1457771"/>
          </a:xfrm>
          <a:prstGeom prst="rect">
            <a:avLst/>
          </a:prstGeom>
          <a:noFill/>
        </p:spPr>
        <p:txBody>
          <a:bodyPr wrap="square" rtlCol="0">
            <a:spAutoFit/>
          </a:bodyPr>
          <a:lstStyle/>
          <a:p>
            <a:pPr algn="ctr">
              <a:lnSpc>
                <a:spcPct val="130000"/>
              </a:lnSpc>
            </a:pPr>
            <a:r>
              <a:rPr lang="en-US" altLang="zh-CN" sz="3600" b="1" dirty="0">
                <a:latin typeface="Arial" panose="020B0604020202020204" pitchFamily="34" charset="0"/>
                <a:cs typeface="Arial" panose="020B0604020202020204" pitchFamily="34" charset="0"/>
              </a:rPr>
              <a:t>Thermal Circuit Analysis of Droplet Evaporation on </a:t>
            </a:r>
          </a:p>
          <a:p>
            <a:pPr algn="ctr">
              <a:lnSpc>
                <a:spcPct val="130000"/>
              </a:lnSpc>
            </a:pPr>
            <a:r>
              <a:rPr lang="en-US" altLang="zh-CN" sz="3600" b="1" dirty="0">
                <a:latin typeface="Arial" panose="020B0604020202020204" pitchFamily="34" charset="0"/>
                <a:cs typeface="Arial" panose="020B0604020202020204" pitchFamily="34" charset="0"/>
              </a:rPr>
              <a:t>Hot </a:t>
            </a:r>
            <a:r>
              <a:rPr lang="en-US" altLang="zh-CN" sz="3600" b="1" dirty="0" err="1">
                <a:latin typeface="Arial" panose="020B0604020202020204" pitchFamily="34" charset="0"/>
                <a:cs typeface="Arial" panose="020B0604020202020204" pitchFamily="34" charset="0"/>
              </a:rPr>
              <a:t>Microstructured</a:t>
            </a:r>
            <a:r>
              <a:rPr lang="en-US" altLang="zh-CN" sz="3600" b="1" dirty="0">
                <a:latin typeface="Arial" panose="020B0604020202020204" pitchFamily="34" charset="0"/>
                <a:cs typeface="Arial" panose="020B0604020202020204" pitchFamily="34" charset="0"/>
              </a:rPr>
              <a:t> Superhydrophobic Surfaces</a:t>
            </a:r>
            <a:endParaRPr lang="zh-CN" altLang="en-US" sz="3600"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943BD7D-DA7F-433C-BCE5-30CAD295BD82}"/>
              </a:ext>
            </a:extLst>
          </p:cNvPr>
          <p:cNvSpPr txBox="1"/>
          <p:nvPr/>
        </p:nvSpPr>
        <p:spPr>
          <a:xfrm>
            <a:off x="24679" y="4322291"/>
            <a:ext cx="4249849" cy="954107"/>
          </a:xfrm>
          <a:prstGeom prst="rect">
            <a:avLst/>
          </a:prstGeom>
          <a:noFill/>
        </p:spPr>
        <p:txBody>
          <a:bodyPr wrap="square">
            <a:spAutoFit/>
          </a:bodyPr>
          <a:lstStyle/>
          <a:p>
            <a:pPr algn="ctr" hangingPunct="0"/>
            <a:r>
              <a:rPr lang="en-US" altLang="zh-CN" sz="1400" b="1" kern="700" dirty="0">
                <a:effectLst/>
                <a:latin typeface="Arial" panose="020B0604020202020204" pitchFamily="34" charset="0"/>
                <a:ea typeface="宋体" panose="02010600030101010101" pitchFamily="2" charset="-122"/>
                <a:cs typeface="Arial" panose="020B0604020202020204" pitchFamily="34" charset="0"/>
              </a:rPr>
              <a:t>Wenge Huang</a:t>
            </a:r>
            <a:endParaRPr lang="zh-CN" altLang="zh-CN" sz="1400" b="1" kern="700" dirty="0">
              <a:effectLst/>
              <a:latin typeface="Arial" panose="020B0604020202020204" pitchFamily="34" charset="0"/>
              <a:ea typeface="宋体" panose="02010600030101010101" pitchFamily="2" charset="-122"/>
              <a:cs typeface="Arial" panose="020B0604020202020204" pitchFamily="34" charset="0"/>
            </a:endParaRPr>
          </a:p>
          <a:p>
            <a:pPr algn="ctr" hangingPunct="0"/>
            <a:r>
              <a:rPr lang="en-US" altLang="zh-CN" sz="1400" kern="700" dirty="0">
                <a:effectLst/>
                <a:latin typeface="Arial" panose="020B0604020202020204" pitchFamily="34" charset="0"/>
                <a:ea typeface="宋体" panose="02010600030101010101" pitchFamily="2" charset="-122"/>
                <a:cs typeface="Arial" panose="020B0604020202020204" pitchFamily="34" charset="0"/>
              </a:rPr>
              <a:t>Department of Mechanical Engineering</a:t>
            </a:r>
            <a:endParaRPr lang="zh-CN" altLang="zh-CN" sz="1400" kern="700" dirty="0">
              <a:effectLst/>
              <a:latin typeface="Arial" panose="020B0604020202020204" pitchFamily="34" charset="0"/>
              <a:ea typeface="宋体" panose="02010600030101010101" pitchFamily="2" charset="-122"/>
              <a:cs typeface="Arial" panose="020B0604020202020204" pitchFamily="34" charset="0"/>
            </a:endParaRPr>
          </a:p>
          <a:p>
            <a:pPr algn="ctr" hangingPunct="0"/>
            <a:r>
              <a:rPr lang="en-US" altLang="zh-CN" sz="1400" kern="700" dirty="0">
                <a:effectLst/>
                <a:latin typeface="Arial" panose="020B0604020202020204" pitchFamily="34" charset="0"/>
                <a:ea typeface="宋体" panose="02010600030101010101" pitchFamily="2" charset="-122"/>
                <a:cs typeface="Arial" panose="020B0604020202020204" pitchFamily="34" charset="0"/>
              </a:rPr>
              <a:t>Virginia Tech</a:t>
            </a:r>
            <a:endParaRPr lang="zh-CN" altLang="zh-CN" sz="1400" kern="700" dirty="0">
              <a:effectLst/>
              <a:latin typeface="Arial" panose="020B0604020202020204" pitchFamily="34" charset="0"/>
              <a:ea typeface="宋体" panose="02010600030101010101" pitchFamily="2" charset="-122"/>
              <a:cs typeface="Arial" panose="020B0604020202020204" pitchFamily="34" charset="0"/>
            </a:endParaRPr>
          </a:p>
          <a:p>
            <a:pPr algn="ctr"/>
            <a:r>
              <a:rPr lang="en-US" altLang="zh-CN" sz="1400" kern="700" dirty="0">
                <a:effectLst/>
                <a:latin typeface="Arial" panose="020B0604020202020204" pitchFamily="34" charset="0"/>
                <a:ea typeface="宋体" panose="02010600030101010101" pitchFamily="2" charset="-122"/>
                <a:cs typeface="Arial" panose="020B0604020202020204" pitchFamily="34" charset="0"/>
              </a:rPr>
              <a:t>Blacksburg, VA 24061</a:t>
            </a:r>
            <a:endParaRPr lang="zh-CN" altLang="en-US" sz="1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A553F5B-4C7C-4967-A416-B3626BC5E3DC}"/>
              </a:ext>
            </a:extLst>
          </p:cNvPr>
          <p:cNvSpPr txBox="1"/>
          <p:nvPr/>
        </p:nvSpPr>
        <p:spPr>
          <a:xfrm>
            <a:off x="3983416" y="4322291"/>
            <a:ext cx="4249849" cy="954107"/>
          </a:xfrm>
          <a:prstGeom prst="rect">
            <a:avLst/>
          </a:prstGeom>
          <a:noFill/>
        </p:spPr>
        <p:txBody>
          <a:bodyPr wrap="square">
            <a:spAutoFit/>
          </a:bodyPr>
          <a:lstStyle/>
          <a:p>
            <a:pPr algn="ctr" hangingPunct="0"/>
            <a:r>
              <a:rPr lang="en-US" altLang="zh-CN" sz="1400" b="1" kern="700" dirty="0" err="1">
                <a:latin typeface="Arial" panose="020B0604020202020204" pitchFamily="34" charset="0"/>
                <a:ea typeface="宋体" panose="02010600030101010101" pitchFamily="2" charset="-122"/>
                <a:cs typeface="Arial" panose="020B0604020202020204" pitchFamily="34" charset="0"/>
              </a:rPr>
              <a:t>Xukun</a:t>
            </a:r>
            <a:r>
              <a:rPr lang="en-US" altLang="zh-CN" sz="1400" b="1" kern="700" dirty="0">
                <a:latin typeface="Arial" panose="020B0604020202020204" pitchFamily="34" charset="0"/>
                <a:ea typeface="宋体" panose="02010600030101010101" pitchFamily="2" charset="-122"/>
                <a:cs typeface="Arial" panose="020B0604020202020204" pitchFamily="34" charset="0"/>
              </a:rPr>
              <a:t> He</a:t>
            </a:r>
            <a:endParaRPr lang="zh-CN" altLang="zh-CN" sz="1400" b="1" kern="700" dirty="0">
              <a:effectLst/>
              <a:latin typeface="Arial" panose="020B0604020202020204" pitchFamily="34" charset="0"/>
              <a:ea typeface="宋体" panose="02010600030101010101" pitchFamily="2" charset="-122"/>
              <a:cs typeface="Arial" panose="020B0604020202020204" pitchFamily="34" charset="0"/>
            </a:endParaRPr>
          </a:p>
          <a:p>
            <a:pPr algn="ctr" hangingPunct="0"/>
            <a:r>
              <a:rPr lang="en-US" altLang="zh-CN" sz="1400" kern="700" dirty="0">
                <a:effectLst/>
                <a:latin typeface="Arial" panose="020B0604020202020204" pitchFamily="34" charset="0"/>
                <a:ea typeface="宋体" panose="02010600030101010101" pitchFamily="2" charset="-122"/>
                <a:cs typeface="Arial" panose="020B0604020202020204" pitchFamily="34" charset="0"/>
              </a:rPr>
              <a:t>Department of Mechanical Engineering</a:t>
            </a:r>
            <a:endParaRPr lang="zh-CN" altLang="zh-CN" sz="1400" kern="700" dirty="0">
              <a:effectLst/>
              <a:latin typeface="Arial" panose="020B0604020202020204" pitchFamily="34" charset="0"/>
              <a:ea typeface="宋体" panose="02010600030101010101" pitchFamily="2" charset="-122"/>
              <a:cs typeface="Arial" panose="020B0604020202020204" pitchFamily="34" charset="0"/>
            </a:endParaRPr>
          </a:p>
          <a:p>
            <a:pPr algn="ctr" hangingPunct="0"/>
            <a:r>
              <a:rPr lang="en-US" altLang="zh-CN" sz="1400" kern="700" dirty="0">
                <a:effectLst/>
                <a:latin typeface="Arial" panose="020B0604020202020204" pitchFamily="34" charset="0"/>
                <a:ea typeface="宋体" panose="02010600030101010101" pitchFamily="2" charset="-122"/>
                <a:cs typeface="Arial" panose="020B0604020202020204" pitchFamily="34" charset="0"/>
              </a:rPr>
              <a:t>Virginia Tech</a:t>
            </a:r>
            <a:endParaRPr lang="zh-CN" altLang="zh-CN" sz="1400" kern="700" dirty="0">
              <a:effectLst/>
              <a:latin typeface="Arial" panose="020B0604020202020204" pitchFamily="34" charset="0"/>
              <a:ea typeface="宋体" panose="02010600030101010101" pitchFamily="2" charset="-122"/>
              <a:cs typeface="Arial" panose="020B0604020202020204" pitchFamily="34" charset="0"/>
            </a:endParaRPr>
          </a:p>
          <a:p>
            <a:pPr algn="ctr"/>
            <a:r>
              <a:rPr lang="en-US" altLang="zh-CN" sz="1400" kern="700" dirty="0">
                <a:effectLst/>
                <a:latin typeface="Arial" panose="020B0604020202020204" pitchFamily="34" charset="0"/>
                <a:ea typeface="宋体" panose="02010600030101010101" pitchFamily="2" charset="-122"/>
                <a:cs typeface="Arial" panose="020B0604020202020204" pitchFamily="34" charset="0"/>
              </a:rPr>
              <a:t>Blacksburg, VA 24061</a:t>
            </a:r>
            <a:endParaRPr lang="zh-CN" altLang="en-US" sz="1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C84DA60-AB33-46F6-94D3-48AA697AE771}"/>
              </a:ext>
            </a:extLst>
          </p:cNvPr>
          <p:cNvSpPr txBox="1"/>
          <p:nvPr/>
        </p:nvSpPr>
        <p:spPr>
          <a:xfrm>
            <a:off x="7942153" y="4322292"/>
            <a:ext cx="4249849" cy="954107"/>
          </a:xfrm>
          <a:prstGeom prst="rect">
            <a:avLst/>
          </a:prstGeom>
          <a:noFill/>
        </p:spPr>
        <p:txBody>
          <a:bodyPr wrap="square">
            <a:spAutoFit/>
          </a:bodyPr>
          <a:lstStyle/>
          <a:p>
            <a:pPr algn="ctr" hangingPunct="0"/>
            <a:r>
              <a:rPr lang="en-US" altLang="zh-CN" sz="1400" b="1" kern="700" dirty="0">
                <a:effectLst/>
                <a:latin typeface="Arial" panose="020B0604020202020204" pitchFamily="34" charset="0"/>
                <a:ea typeface="宋体" panose="02010600030101010101" pitchFamily="2" charset="-122"/>
                <a:cs typeface="Arial" panose="020B0604020202020204" pitchFamily="34" charset="0"/>
              </a:rPr>
              <a:t> </a:t>
            </a:r>
            <a:r>
              <a:rPr lang="en-US" altLang="zh-CN" sz="1400" b="1" kern="700" dirty="0" err="1">
                <a:effectLst/>
                <a:latin typeface="Arial" panose="020B0604020202020204" pitchFamily="34" charset="0"/>
                <a:ea typeface="宋体" panose="02010600030101010101" pitchFamily="2" charset="-122"/>
                <a:cs typeface="Arial" panose="020B0604020202020204" pitchFamily="34" charset="0"/>
              </a:rPr>
              <a:t>Jiangtao</a:t>
            </a:r>
            <a:r>
              <a:rPr lang="en-US" altLang="zh-CN" sz="1400" b="1" kern="700" dirty="0">
                <a:effectLst/>
                <a:latin typeface="Arial" panose="020B0604020202020204" pitchFamily="34" charset="0"/>
                <a:ea typeface="宋体" panose="02010600030101010101" pitchFamily="2" charset="-122"/>
                <a:cs typeface="Arial" panose="020B0604020202020204" pitchFamily="34" charset="0"/>
              </a:rPr>
              <a:t> Cheng</a:t>
            </a:r>
            <a:endParaRPr lang="zh-CN" altLang="zh-CN" sz="1400" b="1" kern="700" dirty="0">
              <a:effectLst/>
              <a:latin typeface="Arial" panose="020B0604020202020204" pitchFamily="34" charset="0"/>
              <a:ea typeface="宋体" panose="02010600030101010101" pitchFamily="2" charset="-122"/>
              <a:cs typeface="Arial" panose="020B0604020202020204" pitchFamily="34" charset="0"/>
            </a:endParaRPr>
          </a:p>
          <a:p>
            <a:pPr algn="ctr" hangingPunct="0"/>
            <a:r>
              <a:rPr lang="en-US" altLang="zh-CN" sz="1400" kern="700" dirty="0">
                <a:effectLst/>
                <a:latin typeface="Arial" panose="020B0604020202020204" pitchFamily="34" charset="0"/>
                <a:ea typeface="宋体" panose="02010600030101010101" pitchFamily="2" charset="-122"/>
                <a:cs typeface="Arial" panose="020B0604020202020204" pitchFamily="34" charset="0"/>
              </a:rPr>
              <a:t>Department of Mechanical Engineering</a:t>
            </a:r>
            <a:endParaRPr lang="zh-CN" altLang="zh-CN" sz="1400" kern="700" dirty="0">
              <a:effectLst/>
              <a:latin typeface="Arial" panose="020B0604020202020204" pitchFamily="34" charset="0"/>
              <a:ea typeface="宋体" panose="02010600030101010101" pitchFamily="2" charset="-122"/>
              <a:cs typeface="Arial" panose="020B0604020202020204" pitchFamily="34" charset="0"/>
            </a:endParaRPr>
          </a:p>
          <a:p>
            <a:pPr algn="ctr" hangingPunct="0"/>
            <a:r>
              <a:rPr lang="en-US" altLang="zh-CN" sz="1400" kern="700" dirty="0">
                <a:effectLst/>
                <a:latin typeface="Arial" panose="020B0604020202020204" pitchFamily="34" charset="0"/>
                <a:ea typeface="宋体" panose="02010600030101010101" pitchFamily="2" charset="-122"/>
                <a:cs typeface="Arial" panose="020B0604020202020204" pitchFamily="34" charset="0"/>
              </a:rPr>
              <a:t>Virginia Tech</a:t>
            </a:r>
            <a:endParaRPr lang="zh-CN" altLang="zh-CN" sz="1400" kern="700" dirty="0">
              <a:effectLst/>
              <a:latin typeface="Arial" panose="020B0604020202020204" pitchFamily="34" charset="0"/>
              <a:ea typeface="宋体" panose="02010600030101010101" pitchFamily="2" charset="-122"/>
              <a:cs typeface="Arial" panose="020B0604020202020204" pitchFamily="34" charset="0"/>
            </a:endParaRPr>
          </a:p>
          <a:p>
            <a:pPr algn="ctr"/>
            <a:r>
              <a:rPr lang="en-US" altLang="zh-CN" sz="1400" kern="700" dirty="0">
                <a:effectLst/>
                <a:latin typeface="Arial" panose="020B0604020202020204" pitchFamily="34" charset="0"/>
                <a:ea typeface="宋体" panose="02010600030101010101" pitchFamily="2" charset="-122"/>
                <a:cs typeface="Arial" panose="020B0604020202020204" pitchFamily="34" charset="0"/>
              </a:rPr>
              <a:t>Blacksburg, VA 24061</a:t>
            </a:r>
            <a:endParaRPr lang="zh-C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8013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1CD0-D72D-4DA9-9501-735FA7450804}"/>
              </a:ext>
            </a:extLst>
          </p:cNvPr>
          <p:cNvSpPr>
            <a:spLocks noGrp="1"/>
          </p:cNvSpPr>
          <p:nvPr>
            <p:ph type="title"/>
          </p:nvPr>
        </p:nvSpPr>
        <p:spPr/>
        <p:txBody>
          <a:bodyPr/>
          <a:lstStyle/>
          <a:p>
            <a:pPr algn="ctr"/>
            <a:r>
              <a:rPr kumimoji="0" lang="en-US" altLang="zh-CN" sz="3600" b="0" i="0" u="none" strike="noStrike" kern="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rPr>
              <a:t>Heat Transfer in Water </a:t>
            </a:r>
            <a:endParaRPr lang="zh-CN" altLang="en-US" sz="3600" dirty="0"/>
          </a:p>
        </p:txBody>
      </p:sp>
      <p:sp>
        <p:nvSpPr>
          <p:cNvPr id="4" name="Slide Number Placeholder 3">
            <a:extLst>
              <a:ext uri="{FF2B5EF4-FFF2-40B4-BE49-F238E27FC236}">
                <a16:creationId xmlns:a16="http://schemas.microsoft.com/office/drawing/2014/main" id="{0D339DB2-3927-4B49-880A-E77553244046}"/>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10</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
        <p:nvSpPr>
          <p:cNvPr id="6" name="TextBox 5">
            <a:extLst>
              <a:ext uri="{FF2B5EF4-FFF2-40B4-BE49-F238E27FC236}">
                <a16:creationId xmlns:a16="http://schemas.microsoft.com/office/drawing/2014/main" id="{BDB319C8-C6C4-4F34-ABE6-BBA53C71044B}"/>
              </a:ext>
            </a:extLst>
          </p:cNvPr>
          <p:cNvSpPr txBox="1"/>
          <p:nvPr/>
        </p:nvSpPr>
        <p:spPr>
          <a:xfrm>
            <a:off x="142668" y="5916285"/>
            <a:ext cx="540999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黑体" panose="02010609060101010101" pitchFamily="49" charset="-122"/>
                <a:cs typeface="+mn-cs"/>
              </a:rPr>
              <a:t>Diagram of heat transfer from micropillar to droplet</a:t>
            </a:r>
            <a:endParaRPr kumimoji="0" lang="zh-CN" altLang="en-US" sz="1800" b="0"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10" name="TextBox 9">
            <a:extLst>
              <a:ext uri="{FF2B5EF4-FFF2-40B4-BE49-F238E27FC236}">
                <a16:creationId xmlns:a16="http://schemas.microsoft.com/office/drawing/2014/main" id="{F416F2E6-6082-444D-8D52-38F8FCFF5B12}"/>
              </a:ext>
            </a:extLst>
          </p:cNvPr>
          <p:cNvSpPr txBox="1"/>
          <p:nvPr/>
        </p:nvSpPr>
        <p:spPr>
          <a:xfrm>
            <a:off x="5401142" y="939473"/>
            <a:ext cx="4075803"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Arial" panose="020B0604020202020204" pitchFamily="34" charset="0"/>
                <a:ea typeface="宋体" panose="02010600030101010101" pitchFamily="2" charset="-122"/>
                <a:cs typeface="Arial" panose="020B0604020202020204" pitchFamily="34" charset="0"/>
              </a:rPr>
              <a:t>C</a:t>
            </a:r>
            <a:r>
              <a:rPr lang="en-US" altLang="zh-CN" sz="2000" dirty="0">
                <a:effectLst/>
                <a:latin typeface="Arial" panose="020B0604020202020204" pitchFamily="34" charset="0"/>
                <a:ea typeface="宋体" panose="02010600030101010101" pitchFamily="2" charset="-122"/>
                <a:cs typeface="Arial" panose="020B0604020202020204" pitchFamily="34" charset="0"/>
              </a:rPr>
              <a:t>onductive heat transfer equation:</a:t>
            </a:r>
            <a:endPar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4DD7096A-01F9-4156-B878-C8926C2691BB}"/>
              </a:ext>
            </a:extLst>
          </p:cNvPr>
          <p:cNvSpPr txBox="1"/>
          <p:nvPr/>
        </p:nvSpPr>
        <p:spPr>
          <a:xfrm>
            <a:off x="5444984" y="2450239"/>
            <a:ext cx="5088835"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Arial" panose="020B0604020202020204" pitchFamily="34" charset="0"/>
                <a:cs typeface="Arial" panose="020B0604020202020204" pitchFamily="34" charset="0"/>
              </a:rPr>
              <a:t>Boundary conditions:</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99B5B19-9EDE-4F49-B17A-9EEE93F74D63}"/>
                  </a:ext>
                </a:extLst>
              </p:cNvPr>
              <p:cNvSpPr txBox="1"/>
              <p:nvPr/>
            </p:nvSpPr>
            <p:spPr>
              <a:xfrm>
                <a:off x="7371916" y="1505311"/>
                <a:ext cx="2872013" cy="70987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zh-CN" altLang="en-US" sz="2000" i="1" smtClean="0">
                              <a:solidFill>
                                <a:srgbClr val="836967"/>
                              </a:solidFill>
                              <a:latin typeface="Cambria Math" panose="02040503050406030204" pitchFamily="18" charset="0"/>
                            </a:rPr>
                          </m:ctrlPr>
                        </m:fPr>
                        <m:num>
                          <m:sSup>
                            <m:sSupPr>
                              <m:ctrlPr>
                                <a:rPr lang="zh-CN" altLang="en-US" sz="2000" i="1">
                                  <a:solidFill>
                                    <a:srgbClr val="836967"/>
                                  </a:solidFill>
                                  <a:latin typeface="Cambria Math" panose="02040503050406030204" pitchFamily="18" charset="0"/>
                                </a:rPr>
                              </m:ctrlPr>
                            </m:sSupPr>
                            <m:e>
                              <m:r>
                                <a:rPr lang="zh-CN" altLang="en-US" sz="2000">
                                  <a:latin typeface="Cambria Math" panose="02040503050406030204" pitchFamily="18" charset="0"/>
                                </a:rPr>
                                <m:t>𝜕</m:t>
                              </m:r>
                            </m:e>
                            <m:sup>
                              <m:r>
                                <a:rPr lang="zh-CN" altLang="en-US" sz="2000" i="0">
                                  <a:latin typeface="Cambria Math" panose="02040503050406030204" pitchFamily="18" charset="0"/>
                                </a:rPr>
                                <m:t>2</m:t>
                              </m:r>
                            </m:sup>
                          </m:sSup>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𝑇</m:t>
                              </m:r>
                            </m:e>
                            <m:sub>
                              <m:r>
                                <a:rPr lang="zh-CN" altLang="en-US" sz="2000" i="0">
                                  <a:latin typeface="Cambria Math" panose="02040503050406030204" pitchFamily="18" charset="0"/>
                                </a:rPr>
                                <m:t> </m:t>
                              </m:r>
                            </m:sub>
                          </m:sSub>
                        </m:num>
                        <m:den>
                          <m:sSup>
                            <m:sSupPr>
                              <m:ctrlPr>
                                <a:rPr lang="zh-CN" altLang="en-US" sz="2000" i="1">
                                  <a:solidFill>
                                    <a:srgbClr val="836967"/>
                                  </a:solidFill>
                                  <a:latin typeface="Cambria Math" panose="02040503050406030204" pitchFamily="18" charset="0"/>
                                </a:rPr>
                              </m:ctrlPr>
                            </m:sSupPr>
                            <m:e>
                              <m:r>
                                <a:rPr lang="zh-CN" altLang="en-US" sz="2000" i="0">
                                  <a:latin typeface="Cambria Math" panose="02040503050406030204" pitchFamily="18" charset="0"/>
                                </a:rPr>
                                <m:t>𝜕</m:t>
                              </m:r>
                              <m:r>
                                <a:rPr lang="zh-CN" altLang="en-US" sz="2000" i="1">
                                  <a:latin typeface="Cambria Math" panose="02040503050406030204" pitchFamily="18" charset="0"/>
                                </a:rPr>
                                <m:t>𝑟</m:t>
                              </m:r>
                            </m:e>
                            <m:sup>
                              <m:r>
                                <a:rPr lang="zh-CN" altLang="en-US" sz="2000" i="0">
                                  <a:latin typeface="Cambria Math" panose="02040503050406030204" pitchFamily="18" charset="0"/>
                                </a:rPr>
                                <m:t>2</m:t>
                              </m:r>
                            </m:sup>
                          </m:sSup>
                        </m:den>
                      </m:f>
                      <m:r>
                        <a:rPr lang="zh-CN" altLang="en-US" sz="2000" i="0">
                          <a:latin typeface="Cambria Math" panose="02040503050406030204" pitchFamily="18" charset="0"/>
                        </a:rPr>
                        <m:t>+</m:t>
                      </m:r>
                      <m:f>
                        <m:fPr>
                          <m:ctrlPr>
                            <a:rPr lang="zh-CN" altLang="en-US" sz="2000" i="1">
                              <a:solidFill>
                                <a:srgbClr val="836967"/>
                              </a:solidFill>
                              <a:latin typeface="Cambria Math" panose="02040503050406030204" pitchFamily="18" charset="0"/>
                            </a:rPr>
                          </m:ctrlPr>
                        </m:fPr>
                        <m:num>
                          <m:r>
                            <a:rPr lang="zh-CN" altLang="en-US" sz="2000" i="0">
                              <a:latin typeface="Cambria Math" panose="02040503050406030204" pitchFamily="18" charset="0"/>
                            </a:rPr>
                            <m:t>1</m:t>
                          </m:r>
                        </m:num>
                        <m:den>
                          <m:r>
                            <a:rPr lang="zh-CN" altLang="en-US" sz="2000" i="1">
                              <a:latin typeface="Cambria Math" panose="02040503050406030204" pitchFamily="18" charset="0"/>
                            </a:rPr>
                            <m:t>𝑟</m:t>
                          </m:r>
                        </m:den>
                      </m:f>
                      <m:f>
                        <m:fPr>
                          <m:ctrlPr>
                            <a:rPr lang="zh-CN" altLang="en-US" sz="2000" i="1">
                              <a:solidFill>
                                <a:srgbClr val="836967"/>
                              </a:solidFill>
                              <a:latin typeface="Cambria Math" panose="02040503050406030204" pitchFamily="18" charset="0"/>
                            </a:rPr>
                          </m:ctrlPr>
                        </m:fPr>
                        <m:num>
                          <m:r>
                            <a:rPr lang="zh-CN" altLang="en-US" sz="2000" i="0">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𝑇</m:t>
                              </m:r>
                            </m:e>
                            <m:sub>
                              <m:r>
                                <a:rPr lang="zh-CN" altLang="en-US" sz="2000" i="0">
                                  <a:latin typeface="Cambria Math" panose="02040503050406030204" pitchFamily="18" charset="0"/>
                                </a:rPr>
                                <m:t> </m:t>
                              </m:r>
                            </m:sub>
                          </m:sSub>
                        </m:num>
                        <m:den>
                          <m:r>
                            <a:rPr lang="zh-CN" altLang="en-US" sz="2000" i="0">
                              <a:latin typeface="Cambria Math" panose="02040503050406030204" pitchFamily="18" charset="0"/>
                            </a:rPr>
                            <m:t>𝜕</m:t>
                          </m:r>
                          <m:r>
                            <a:rPr lang="zh-CN" altLang="en-US" sz="2000" i="1">
                              <a:latin typeface="Cambria Math" panose="02040503050406030204" pitchFamily="18" charset="0"/>
                            </a:rPr>
                            <m:t>𝑟</m:t>
                          </m:r>
                        </m:den>
                      </m:f>
                      <m:r>
                        <a:rPr lang="zh-CN" altLang="en-US" sz="2000" i="0">
                          <a:latin typeface="Cambria Math" panose="02040503050406030204" pitchFamily="18" charset="0"/>
                        </a:rPr>
                        <m:t>+</m:t>
                      </m:r>
                      <m:f>
                        <m:fPr>
                          <m:ctrlPr>
                            <a:rPr lang="zh-CN" altLang="en-US" sz="2000" i="1">
                              <a:solidFill>
                                <a:srgbClr val="836967"/>
                              </a:solidFill>
                              <a:latin typeface="Cambria Math" panose="02040503050406030204" pitchFamily="18" charset="0"/>
                            </a:rPr>
                          </m:ctrlPr>
                        </m:fPr>
                        <m:num>
                          <m:sSup>
                            <m:sSupPr>
                              <m:ctrlPr>
                                <a:rPr lang="zh-CN" altLang="en-US" sz="2000" i="1">
                                  <a:solidFill>
                                    <a:srgbClr val="836967"/>
                                  </a:solidFill>
                                  <a:latin typeface="Cambria Math" panose="02040503050406030204" pitchFamily="18" charset="0"/>
                                </a:rPr>
                              </m:ctrlPr>
                            </m:sSupPr>
                            <m:e>
                              <m:r>
                                <a:rPr lang="zh-CN" altLang="en-US" sz="2000" i="0">
                                  <a:latin typeface="Cambria Math" panose="02040503050406030204" pitchFamily="18" charset="0"/>
                                </a:rPr>
                                <m:t>𝜕</m:t>
                              </m:r>
                            </m:e>
                            <m:sup>
                              <m:r>
                                <a:rPr lang="zh-CN" altLang="en-US" sz="2000" i="0">
                                  <a:latin typeface="Cambria Math" panose="02040503050406030204" pitchFamily="18" charset="0"/>
                                </a:rPr>
                                <m:t>2</m:t>
                              </m:r>
                            </m:sup>
                          </m:sSup>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𝑇</m:t>
                              </m:r>
                            </m:e>
                            <m:sub>
                              <m:r>
                                <a:rPr lang="zh-CN" altLang="en-US" sz="2000" i="0">
                                  <a:latin typeface="Cambria Math" panose="02040503050406030204" pitchFamily="18" charset="0"/>
                                </a:rPr>
                                <m:t> </m:t>
                              </m:r>
                            </m:sub>
                          </m:sSub>
                        </m:num>
                        <m:den>
                          <m:sSup>
                            <m:sSupPr>
                              <m:ctrlPr>
                                <a:rPr lang="zh-CN" altLang="en-US" sz="2000" i="1">
                                  <a:solidFill>
                                    <a:srgbClr val="836967"/>
                                  </a:solidFill>
                                  <a:latin typeface="Cambria Math" panose="02040503050406030204" pitchFamily="18" charset="0"/>
                                </a:rPr>
                              </m:ctrlPr>
                            </m:sSupPr>
                            <m:e>
                              <m:r>
                                <a:rPr lang="zh-CN" altLang="en-US" sz="2000" i="0">
                                  <a:latin typeface="Cambria Math" panose="02040503050406030204" pitchFamily="18" charset="0"/>
                                </a:rPr>
                                <m:t>𝜕</m:t>
                              </m:r>
                              <m:r>
                                <a:rPr lang="zh-CN" altLang="en-US" sz="2000" i="1">
                                  <a:latin typeface="Cambria Math" panose="02040503050406030204" pitchFamily="18" charset="0"/>
                                </a:rPr>
                                <m:t>𝑧</m:t>
                              </m:r>
                            </m:e>
                            <m:sup>
                              <m:r>
                                <a:rPr lang="zh-CN" altLang="en-US" sz="2000" i="0">
                                  <a:latin typeface="Cambria Math" panose="02040503050406030204" pitchFamily="18" charset="0"/>
                                </a:rPr>
                                <m:t>2</m:t>
                              </m:r>
                            </m:sup>
                          </m:sSup>
                        </m:den>
                      </m:f>
                      <m:r>
                        <a:rPr lang="zh-CN" altLang="en-US" sz="2000" i="0">
                          <a:latin typeface="Cambria Math" panose="02040503050406030204" pitchFamily="18" charset="0"/>
                        </a:rPr>
                        <m:t>=0</m:t>
                      </m:r>
                    </m:oMath>
                  </m:oMathPara>
                </a14:m>
                <a:endParaRPr lang="zh-CN" altLang="en-US" sz="2000" dirty="0"/>
              </a:p>
            </p:txBody>
          </p:sp>
        </mc:Choice>
        <mc:Fallback xmlns="">
          <p:sp>
            <p:nvSpPr>
              <p:cNvPr id="13" name="TextBox 12">
                <a:extLst>
                  <a:ext uri="{FF2B5EF4-FFF2-40B4-BE49-F238E27FC236}">
                    <a16:creationId xmlns:a16="http://schemas.microsoft.com/office/drawing/2014/main" id="{599B5B19-9EDE-4F49-B17A-9EEE93F74D63}"/>
                  </a:ext>
                </a:extLst>
              </p:cNvPr>
              <p:cNvSpPr txBox="1">
                <a:spLocks noRot="1" noChangeAspect="1" noMove="1" noResize="1" noEditPoints="1" noAdjustHandles="1" noChangeArrowheads="1" noChangeShapeType="1" noTextEdit="1"/>
              </p:cNvSpPr>
              <p:nvPr/>
            </p:nvSpPr>
            <p:spPr>
              <a:xfrm>
                <a:off x="7371916" y="1505311"/>
                <a:ext cx="2872013" cy="70987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374ABA9-C708-4E4F-8197-85728D30EE71}"/>
                  </a:ext>
                </a:extLst>
              </p:cNvPr>
              <p:cNvSpPr txBox="1"/>
              <p:nvPr/>
            </p:nvSpPr>
            <p:spPr>
              <a:xfrm>
                <a:off x="5536095" y="2901679"/>
                <a:ext cx="6208642" cy="14797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i="1">
                              <a:latin typeface="Cambria Math" panose="02040503050406030204" pitchFamily="18" charset="0"/>
                            </a:rPr>
                            <m:t>𝑘</m:t>
                          </m:r>
                        </m:e>
                        <m:sub>
                          <m:r>
                            <a:rPr lang="zh-CN" altLang="en-US" sz="2000" i="1">
                              <a:latin typeface="Cambria Math" panose="02040503050406030204" pitchFamily="18" charset="0"/>
                            </a:rPr>
                            <m:t>𝑤</m:t>
                          </m:r>
                        </m:sub>
                      </m:sSub>
                      <m:f>
                        <m:fPr>
                          <m:ctrlPr>
                            <a:rPr lang="zh-CN" altLang="en-US" sz="2000" i="1">
                              <a:solidFill>
                                <a:srgbClr val="836967"/>
                              </a:solidFill>
                              <a:latin typeface="Cambria Math" panose="02040503050406030204" pitchFamily="18" charset="0"/>
                            </a:rPr>
                          </m:ctrlPr>
                        </m:fPr>
                        <m:num>
                          <m:r>
                            <a:rPr lang="zh-CN" altLang="en-US" sz="2000" i="0">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𝑇</m:t>
                              </m:r>
                            </m:e>
                            <m:sub>
                              <m:r>
                                <a:rPr lang="zh-CN" altLang="en-US" sz="2000" i="0">
                                  <a:latin typeface="Cambria Math" panose="02040503050406030204" pitchFamily="18" charset="0"/>
                                </a:rPr>
                                <m:t> </m:t>
                              </m:r>
                            </m:sub>
                          </m:sSub>
                        </m:num>
                        <m:den>
                          <m:r>
                            <a:rPr lang="zh-CN" altLang="en-US" sz="2000" i="0">
                              <a:latin typeface="Cambria Math" panose="02040503050406030204" pitchFamily="18" charset="0"/>
                            </a:rPr>
                            <m:t>𝜕</m:t>
                          </m:r>
                          <m:r>
                            <a:rPr lang="zh-CN" altLang="en-US" sz="2000" i="1">
                              <a:latin typeface="Cambria Math" panose="02040503050406030204" pitchFamily="18" charset="0"/>
                            </a:rPr>
                            <m:t>𝑧</m:t>
                          </m:r>
                        </m:den>
                      </m:f>
                      <m:r>
                        <a:rPr lang="zh-CN" altLang="en-US" sz="2000" i="0">
                          <a:latin typeface="Cambria Math" panose="02040503050406030204" pitchFamily="18" charset="0"/>
                        </a:rPr>
                        <m:t>=</m:t>
                      </m:r>
                      <m:d>
                        <m:dPr>
                          <m:begChr m:val="{"/>
                          <m:endChr m:val=""/>
                          <m:ctrlPr>
                            <a:rPr lang="zh-CN" altLang="en-US" sz="2000" i="1">
                              <a:solidFill>
                                <a:srgbClr val="836967"/>
                              </a:solidFill>
                              <a:latin typeface="Cambria Math" panose="02040503050406030204" pitchFamily="18" charset="0"/>
                            </a:rPr>
                          </m:ctrlPr>
                        </m:dPr>
                        <m:e>
                          <m:eqArr>
                            <m:eqArrPr>
                              <m:ctrlPr>
                                <a:rPr lang="zh-CN" altLang="en-US" sz="2000" i="1">
                                  <a:solidFill>
                                    <a:srgbClr val="836967"/>
                                  </a:solidFill>
                                  <a:latin typeface="Cambria Math" panose="02040503050406030204" pitchFamily="18" charset="0"/>
                                </a:rPr>
                              </m:ctrlPr>
                            </m:eqArrPr>
                            <m:e>
                              <m:r>
                                <a:rPr lang="zh-CN" altLang="en-US" sz="2000" i="0">
                                  <a:latin typeface="Cambria Math" panose="02040503050406030204" pitchFamily="18" charset="0"/>
                                </a:rPr>
                                <m:t>&amp;</m:t>
                              </m:r>
                              <m:f>
                                <m:fPr>
                                  <m:ctrlPr>
                                    <a:rPr lang="zh-CN" altLang="en-US" sz="2000" i="1">
                                      <a:solidFill>
                                        <a:srgbClr val="836967"/>
                                      </a:solidFill>
                                      <a:latin typeface="Cambria Math" panose="02040503050406030204" pitchFamily="18" charset="0"/>
                                    </a:rPr>
                                  </m:ctrlPr>
                                </m:fPr>
                                <m:num>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𝑞</m:t>
                                      </m:r>
                                    </m:e>
                                    <m:sub>
                                      <m:r>
                                        <a:rPr lang="zh-CN" altLang="en-US" sz="2000" i="1">
                                          <a:latin typeface="Cambria Math" panose="02040503050406030204" pitchFamily="18" charset="0"/>
                                        </a:rPr>
                                        <m:t>𝑝</m:t>
                                      </m:r>
                                    </m:sub>
                                  </m:sSub>
                                </m:num>
                                <m:den>
                                  <m:r>
                                    <a:rPr lang="zh-CN" altLang="en-US" sz="2000" i="1">
                                      <a:latin typeface="Cambria Math" panose="02040503050406030204" pitchFamily="18" charset="0"/>
                                    </a:rPr>
                                    <m:t>𝜋</m:t>
                                  </m:r>
                                  <m:sSup>
                                    <m:sSupPr>
                                      <m:ctrlPr>
                                        <a:rPr lang="zh-CN" altLang="en-US" sz="2000" i="1">
                                          <a:solidFill>
                                            <a:srgbClr val="836967"/>
                                          </a:solidFill>
                                          <a:latin typeface="Cambria Math" panose="02040503050406030204" pitchFamily="18" charset="0"/>
                                        </a:rPr>
                                      </m:ctrlPr>
                                    </m:sSupPr>
                                    <m:e>
                                      <m:r>
                                        <a:rPr lang="zh-CN" altLang="en-US" sz="2000" i="1">
                                          <a:latin typeface="Cambria Math" panose="02040503050406030204" pitchFamily="18" charset="0"/>
                                        </a:rPr>
                                        <m:t>𝑎</m:t>
                                      </m:r>
                                    </m:e>
                                    <m:sup>
                                      <m:r>
                                        <a:rPr lang="zh-CN" altLang="en-US" sz="2000" i="0">
                                          <a:latin typeface="Cambria Math" panose="02040503050406030204" pitchFamily="18" charset="0"/>
                                        </a:rPr>
                                        <m:t>2</m:t>
                                      </m:r>
                                    </m:sup>
                                  </m:sSup>
                                </m:den>
                              </m:f>
                              <m:r>
                                <a:rPr lang="zh-CN" altLang="en-US" sz="2000" i="0">
                                  <a:latin typeface="Cambria Math" panose="02040503050406030204" pitchFamily="18" charset="0"/>
                                </a:rPr>
                                <m:t>                          0&lt;</m:t>
                              </m:r>
                              <m:r>
                                <a:rPr lang="zh-CN" altLang="en-US" sz="2000" i="1">
                                  <a:latin typeface="Cambria Math" panose="02040503050406030204" pitchFamily="18" charset="0"/>
                                </a:rPr>
                                <m:t>𝑟</m:t>
                              </m:r>
                              <m:r>
                                <a:rPr lang="zh-CN" altLang="en-US" sz="2000" i="0">
                                  <a:latin typeface="Cambria Math" panose="02040503050406030204" pitchFamily="18" charset="0"/>
                                </a:rPr>
                                <m:t>&lt;</m:t>
                              </m:r>
                              <m:r>
                                <a:rPr lang="zh-CN" altLang="en-US" sz="2000" i="1">
                                  <a:latin typeface="Cambria Math" panose="02040503050406030204" pitchFamily="18" charset="0"/>
                                </a:rPr>
                                <m:t>𝑎</m:t>
                              </m:r>
                              <m:r>
                                <a:rPr lang="zh-CN" altLang="en-US" sz="2000" i="0">
                                  <a:latin typeface="Cambria Math" panose="02040503050406030204" pitchFamily="18" charset="0"/>
                                </a:rPr>
                                <m:t>;    </m:t>
                              </m:r>
                              <m:r>
                                <a:rPr lang="zh-CN" altLang="en-US" sz="2000" i="1">
                                  <a:latin typeface="Cambria Math" panose="02040503050406030204" pitchFamily="18" charset="0"/>
                                </a:rPr>
                                <m:t>𝑧</m:t>
                              </m:r>
                              <m:r>
                                <a:rPr lang="zh-CN" altLang="en-US" sz="2000" i="0">
                                  <a:latin typeface="Cambria Math" panose="02040503050406030204" pitchFamily="18" charset="0"/>
                                </a:rPr>
                                <m:t>=0</m:t>
                              </m:r>
                            </m:e>
                            <m:e>
                              <m:r>
                                <a:rPr lang="zh-CN" altLang="en-US" sz="2000" i="0">
                                  <a:latin typeface="Cambria Math" panose="02040503050406030204" pitchFamily="18" charset="0"/>
                                </a:rPr>
                                <m:t>&amp;−</m:t>
                              </m:r>
                              <m:f>
                                <m:fPr>
                                  <m:ctrlPr>
                                    <a:rPr lang="zh-CN" altLang="en-US" sz="2000" i="1">
                                      <a:solidFill>
                                        <a:srgbClr val="836967"/>
                                      </a:solidFill>
                                      <a:latin typeface="Cambria Math" panose="02040503050406030204" pitchFamily="18" charset="0"/>
                                    </a:rPr>
                                  </m:ctrlPr>
                                </m:fPr>
                                <m:num>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𝑞</m:t>
                                      </m:r>
                                    </m:e>
                                    <m:sub>
                                      <m:r>
                                        <a:rPr lang="zh-CN" altLang="en-US" sz="2000" i="1">
                                          <a:latin typeface="Cambria Math" panose="02040503050406030204" pitchFamily="18" charset="0"/>
                                        </a:rPr>
                                        <m:t>𝑏</m:t>
                                      </m:r>
                                    </m:sub>
                                  </m:sSub>
                                </m:num>
                                <m:den>
                                  <m:r>
                                    <a:rPr lang="zh-CN" altLang="en-US" sz="2000" i="1">
                                      <a:latin typeface="Cambria Math" panose="02040503050406030204" pitchFamily="18" charset="0"/>
                                    </a:rPr>
                                    <m:t>𝜋</m:t>
                                  </m:r>
                                  <m:d>
                                    <m:dPr>
                                      <m:ctrlPr>
                                        <a:rPr lang="zh-CN" altLang="en-US" sz="2000" i="1">
                                          <a:latin typeface="Cambria Math" panose="02040503050406030204" pitchFamily="18" charset="0"/>
                                        </a:rPr>
                                      </m:ctrlPr>
                                    </m:dPr>
                                    <m:e>
                                      <m:sSup>
                                        <m:sSupPr>
                                          <m:ctrlPr>
                                            <a:rPr lang="zh-CN" altLang="en-US" sz="2000" i="1">
                                              <a:solidFill>
                                                <a:srgbClr val="836967"/>
                                              </a:solidFill>
                                              <a:latin typeface="Cambria Math" panose="02040503050406030204" pitchFamily="18" charset="0"/>
                                            </a:rPr>
                                          </m:ctrlPr>
                                        </m:sSupPr>
                                        <m:e>
                                          <m:r>
                                            <a:rPr lang="zh-CN" altLang="en-US" sz="2000" i="1">
                                              <a:latin typeface="Cambria Math" panose="02040503050406030204" pitchFamily="18" charset="0"/>
                                            </a:rPr>
                                            <m:t>𝑏</m:t>
                                          </m:r>
                                        </m:e>
                                        <m:sup>
                                          <m:r>
                                            <a:rPr lang="zh-CN" altLang="en-US" sz="2000" i="0">
                                              <a:latin typeface="Cambria Math" panose="02040503050406030204" pitchFamily="18" charset="0"/>
                                            </a:rPr>
                                            <m:t>2</m:t>
                                          </m:r>
                                        </m:sup>
                                      </m:sSup>
                                      <m:r>
                                        <a:rPr lang="zh-CN" altLang="en-US" sz="2000" i="0">
                                          <a:latin typeface="Cambria Math" panose="02040503050406030204" pitchFamily="18" charset="0"/>
                                        </a:rPr>
                                        <m:t>−</m:t>
                                      </m:r>
                                      <m:sSup>
                                        <m:sSupPr>
                                          <m:ctrlPr>
                                            <a:rPr lang="zh-CN" altLang="en-US" sz="2000" i="1">
                                              <a:solidFill>
                                                <a:srgbClr val="836967"/>
                                              </a:solidFill>
                                              <a:latin typeface="Cambria Math" panose="02040503050406030204" pitchFamily="18" charset="0"/>
                                            </a:rPr>
                                          </m:ctrlPr>
                                        </m:sSupPr>
                                        <m:e>
                                          <m:r>
                                            <a:rPr lang="zh-CN" altLang="en-US" sz="2000" i="1">
                                              <a:latin typeface="Cambria Math" panose="02040503050406030204" pitchFamily="18" charset="0"/>
                                            </a:rPr>
                                            <m:t>𝑎</m:t>
                                          </m:r>
                                        </m:e>
                                        <m:sup>
                                          <m:r>
                                            <a:rPr lang="zh-CN" altLang="en-US" sz="2000" i="0">
                                              <a:latin typeface="Cambria Math" panose="02040503050406030204" pitchFamily="18" charset="0"/>
                                            </a:rPr>
                                            <m:t>2</m:t>
                                          </m:r>
                                        </m:sup>
                                      </m:sSup>
                                    </m:e>
                                  </m:d>
                                </m:den>
                              </m:f>
                              <m:r>
                                <a:rPr lang="zh-CN" altLang="en-US" sz="2000" i="0">
                                  <a:latin typeface="Cambria Math" panose="02040503050406030204" pitchFamily="18" charset="0"/>
                                </a:rPr>
                                <m:t>                     </m:t>
                              </m:r>
                              <m:r>
                                <a:rPr lang="zh-CN" altLang="en-US" sz="2000" i="1">
                                  <a:latin typeface="Cambria Math" panose="02040503050406030204" pitchFamily="18" charset="0"/>
                                </a:rPr>
                                <m:t>𝑎</m:t>
                              </m:r>
                              <m:r>
                                <a:rPr lang="zh-CN" altLang="en-US" sz="2000" i="0">
                                  <a:latin typeface="Cambria Math" panose="02040503050406030204" pitchFamily="18" charset="0"/>
                                </a:rPr>
                                <m:t>&lt;</m:t>
                              </m:r>
                              <m:r>
                                <a:rPr lang="zh-CN" altLang="en-US" sz="2000" i="1">
                                  <a:latin typeface="Cambria Math" panose="02040503050406030204" pitchFamily="18" charset="0"/>
                                </a:rPr>
                                <m:t>𝑟</m:t>
                              </m:r>
                              <m:r>
                                <a:rPr lang="zh-CN" altLang="en-US" sz="2000" i="0">
                                  <a:latin typeface="Cambria Math" panose="02040503050406030204" pitchFamily="18" charset="0"/>
                                </a:rPr>
                                <m:t>&lt;</m:t>
                              </m:r>
                              <m:r>
                                <a:rPr lang="zh-CN" altLang="en-US" sz="2000" i="1">
                                  <a:latin typeface="Cambria Math" panose="02040503050406030204" pitchFamily="18" charset="0"/>
                                </a:rPr>
                                <m:t>𝑏</m:t>
                              </m:r>
                              <m:r>
                                <a:rPr lang="zh-CN" altLang="en-US" sz="2000" i="0">
                                  <a:latin typeface="Cambria Math" panose="02040503050406030204" pitchFamily="18" charset="0"/>
                                </a:rPr>
                                <m:t>;    </m:t>
                              </m:r>
                              <m:r>
                                <a:rPr lang="zh-CN" altLang="en-US" sz="2000" i="1">
                                  <a:latin typeface="Cambria Math" panose="02040503050406030204" pitchFamily="18" charset="0"/>
                                </a:rPr>
                                <m:t>𝑧</m:t>
                              </m:r>
                              <m:r>
                                <a:rPr lang="zh-CN" altLang="en-US" sz="2000" i="0">
                                  <a:latin typeface="Cambria Math" panose="02040503050406030204" pitchFamily="18" charset="0"/>
                                </a:rPr>
                                <m:t>=0</m:t>
                              </m:r>
                            </m:e>
                          </m:eqArr>
                        </m:e>
                      </m:d>
                    </m:oMath>
                  </m:oMathPara>
                </a14:m>
                <a:endParaRPr lang="zh-CN" altLang="en-US" dirty="0"/>
              </a:p>
            </p:txBody>
          </p:sp>
        </mc:Choice>
        <mc:Fallback xmlns="">
          <p:sp>
            <p:nvSpPr>
              <p:cNvPr id="15" name="TextBox 14">
                <a:extLst>
                  <a:ext uri="{FF2B5EF4-FFF2-40B4-BE49-F238E27FC236}">
                    <a16:creationId xmlns:a16="http://schemas.microsoft.com/office/drawing/2014/main" id="{B374ABA9-C708-4E4F-8197-85728D30EE71}"/>
                  </a:ext>
                </a:extLst>
              </p:cNvPr>
              <p:cNvSpPr txBox="1">
                <a:spLocks noRot="1" noChangeAspect="1" noMove="1" noResize="1" noEditPoints="1" noAdjustHandles="1" noChangeArrowheads="1" noChangeShapeType="1" noTextEdit="1"/>
              </p:cNvSpPr>
              <p:nvPr/>
            </p:nvSpPr>
            <p:spPr>
              <a:xfrm>
                <a:off x="5536095" y="2901679"/>
                <a:ext cx="6208642" cy="147976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198A54E-5A02-4B11-BB45-C48118F1F8AA}"/>
                  </a:ext>
                </a:extLst>
              </p:cNvPr>
              <p:cNvSpPr txBox="1"/>
              <p:nvPr/>
            </p:nvSpPr>
            <p:spPr>
              <a:xfrm>
                <a:off x="5734876" y="5516175"/>
                <a:ext cx="4509053"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i="1">
                              <a:latin typeface="Cambria Math" panose="02040503050406030204" pitchFamily="18" charset="0"/>
                            </a:rPr>
                            <m:t>𝑇</m:t>
                          </m:r>
                        </m:e>
                        <m:sub>
                          <m:r>
                            <a:rPr lang="zh-CN" altLang="en-US" sz="2000" i="0">
                              <a:latin typeface="Cambria Math" panose="02040503050406030204" pitchFamily="18" charset="0"/>
                            </a:rPr>
                            <m:t> </m:t>
                          </m:r>
                        </m:sub>
                      </m:sSub>
                      <m:d>
                        <m:dPr>
                          <m:ctrlPr>
                            <a:rPr lang="zh-CN" altLang="en-US" sz="2000" i="1">
                              <a:solidFill>
                                <a:srgbClr val="836967"/>
                              </a:solidFill>
                              <a:latin typeface="Cambria Math" panose="02040503050406030204" pitchFamily="18" charset="0"/>
                            </a:rPr>
                          </m:ctrlPr>
                        </m:dPr>
                        <m:e>
                          <m:r>
                            <a:rPr lang="zh-CN" altLang="en-US" sz="2000" i="1">
                              <a:latin typeface="Cambria Math" panose="02040503050406030204" pitchFamily="18" charset="0"/>
                            </a:rPr>
                            <m:t>𝑟</m:t>
                          </m:r>
                          <m:r>
                            <a:rPr lang="zh-CN" altLang="en-US" sz="2000" i="0">
                              <a:latin typeface="Cambria Math" panose="02040503050406030204" pitchFamily="18" charset="0"/>
                            </a:rPr>
                            <m:t>;</m:t>
                          </m:r>
                          <m:r>
                            <a:rPr lang="zh-CN" altLang="en-US" sz="2000" i="1">
                              <a:latin typeface="Cambria Math" panose="02040503050406030204" pitchFamily="18" charset="0"/>
                            </a:rPr>
                            <m:t>𝑧</m:t>
                          </m:r>
                        </m:e>
                      </m:d>
                      <m:r>
                        <a:rPr lang="zh-CN" altLang="en-US" sz="2000" i="0">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𝑇</m:t>
                          </m:r>
                        </m:e>
                        <m:sub>
                          <m:r>
                            <a:rPr lang="zh-CN" altLang="en-US" sz="2000" i="1">
                              <a:latin typeface="Cambria Math" panose="02040503050406030204" pitchFamily="18" charset="0"/>
                            </a:rPr>
                            <m:t>𝑤</m:t>
                          </m:r>
                        </m:sub>
                      </m:sSub>
                      <m:r>
                        <a:rPr lang="zh-CN" altLang="en-US" sz="2000" i="0">
                          <a:latin typeface="Cambria Math" panose="02040503050406030204" pitchFamily="18" charset="0"/>
                        </a:rPr>
                        <m:t>              0&lt;</m:t>
                      </m:r>
                      <m:r>
                        <a:rPr lang="zh-CN" altLang="en-US" sz="2000" i="1">
                          <a:latin typeface="Cambria Math" panose="02040503050406030204" pitchFamily="18" charset="0"/>
                        </a:rPr>
                        <m:t>𝑟</m:t>
                      </m:r>
                      <m:r>
                        <a:rPr lang="zh-CN" altLang="en-US" sz="2000" i="0">
                          <a:latin typeface="Cambria Math" panose="02040503050406030204" pitchFamily="18" charset="0"/>
                        </a:rPr>
                        <m:t>&lt;</m:t>
                      </m:r>
                      <m:r>
                        <a:rPr lang="zh-CN" altLang="en-US" sz="2000" i="1">
                          <a:latin typeface="Cambria Math" panose="02040503050406030204" pitchFamily="18" charset="0"/>
                        </a:rPr>
                        <m:t>𝑏</m:t>
                      </m:r>
                      <m:r>
                        <a:rPr lang="zh-CN" altLang="en-US" sz="2000" i="0">
                          <a:latin typeface="Cambria Math" panose="02040503050406030204" pitchFamily="18" charset="0"/>
                        </a:rPr>
                        <m:t>;     </m:t>
                      </m:r>
                      <m:r>
                        <a:rPr lang="zh-CN" altLang="en-US" sz="2000" i="1">
                          <a:latin typeface="Cambria Math" panose="02040503050406030204" pitchFamily="18" charset="0"/>
                        </a:rPr>
                        <m:t>𝑧</m:t>
                      </m:r>
                      <m:r>
                        <a:rPr lang="zh-CN" altLang="en-US" sz="2000" i="0">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𝑙</m:t>
                          </m:r>
                        </m:e>
                        <m:sub>
                          <m:r>
                            <a:rPr lang="zh-CN" altLang="en-US" sz="2000" i="1">
                              <a:latin typeface="Cambria Math" panose="02040503050406030204" pitchFamily="18" charset="0"/>
                            </a:rPr>
                            <m:t>𝑤</m:t>
                          </m:r>
                        </m:sub>
                      </m:sSub>
                    </m:oMath>
                  </m:oMathPara>
                </a14:m>
                <a:endParaRPr lang="zh-CN" altLang="en-US" sz="2000" dirty="0"/>
              </a:p>
            </p:txBody>
          </p:sp>
        </mc:Choice>
        <mc:Fallback xmlns="">
          <p:sp>
            <p:nvSpPr>
              <p:cNvPr id="17" name="TextBox 16">
                <a:extLst>
                  <a:ext uri="{FF2B5EF4-FFF2-40B4-BE49-F238E27FC236}">
                    <a16:creationId xmlns:a16="http://schemas.microsoft.com/office/drawing/2014/main" id="{2198A54E-5A02-4B11-BB45-C48118F1F8AA}"/>
                  </a:ext>
                </a:extLst>
              </p:cNvPr>
              <p:cNvSpPr txBox="1">
                <a:spLocks noRot="1" noChangeAspect="1" noMove="1" noResize="1" noEditPoints="1" noAdjustHandles="1" noChangeArrowheads="1" noChangeShapeType="1" noTextEdit="1"/>
              </p:cNvSpPr>
              <p:nvPr/>
            </p:nvSpPr>
            <p:spPr>
              <a:xfrm>
                <a:off x="5734876" y="5516175"/>
                <a:ext cx="4509053" cy="40011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BB7AD25-9FFA-41F7-B8DC-A1D85B2282F7}"/>
                  </a:ext>
                </a:extLst>
              </p:cNvPr>
              <p:cNvSpPr txBox="1"/>
              <p:nvPr/>
            </p:nvSpPr>
            <p:spPr>
              <a:xfrm>
                <a:off x="5685183" y="4471306"/>
                <a:ext cx="3896139" cy="67755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zh-CN" altLang="en-US" sz="2000" i="1" smtClean="0">
                              <a:solidFill>
                                <a:srgbClr val="836967"/>
                              </a:solidFill>
                              <a:latin typeface="Cambria Math" panose="02040503050406030204" pitchFamily="18" charset="0"/>
                            </a:rPr>
                          </m:ctrlPr>
                        </m:fPr>
                        <m:num>
                          <m:r>
                            <a:rPr lang="zh-CN" altLang="en-US" sz="2000">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𝑇</m:t>
                              </m:r>
                            </m:e>
                            <m:sub>
                              <m:r>
                                <a:rPr lang="zh-CN" altLang="en-US" sz="2000" i="0">
                                  <a:latin typeface="Cambria Math" panose="02040503050406030204" pitchFamily="18" charset="0"/>
                                </a:rPr>
                                <m:t> </m:t>
                              </m:r>
                            </m:sub>
                          </m:sSub>
                        </m:num>
                        <m:den>
                          <m:r>
                            <a:rPr lang="zh-CN" altLang="en-US" sz="2000" i="0">
                              <a:latin typeface="Cambria Math" panose="02040503050406030204" pitchFamily="18" charset="0"/>
                            </a:rPr>
                            <m:t>𝜕</m:t>
                          </m:r>
                          <m:r>
                            <a:rPr lang="zh-CN" altLang="en-US" sz="2000" i="1">
                              <a:latin typeface="Cambria Math" panose="02040503050406030204" pitchFamily="18" charset="0"/>
                            </a:rPr>
                            <m:t>𝑟</m:t>
                          </m:r>
                        </m:den>
                      </m:f>
                      <m:r>
                        <a:rPr lang="zh-CN" altLang="en-US" sz="2000" i="0">
                          <a:latin typeface="Cambria Math" panose="02040503050406030204" pitchFamily="18" charset="0"/>
                        </a:rPr>
                        <m:t>=0              </m:t>
                      </m:r>
                      <m:r>
                        <a:rPr lang="zh-CN" altLang="en-US" sz="2000" i="1">
                          <a:latin typeface="Cambria Math" panose="02040503050406030204" pitchFamily="18" charset="0"/>
                        </a:rPr>
                        <m:t>𝑟</m:t>
                      </m:r>
                      <m:r>
                        <a:rPr lang="zh-CN" altLang="en-US" sz="2000" i="0">
                          <a:latin typeface="Cambria Math" panose="02040503050406030204" pitchFamily="18" charset="0"/>
                        </a:rPr>
                        <m:t>=</m:t>
                      </m:r>
                      <m:r>
                        <a:rPr lang="zh-CN" altLang="en-US" sz="2000" i="1">
                          <a:latin typeface="Cambria Math" panose="02040503050406030204" pitchFamily="18" charset="0"/>
                        </a:rPr>
                        <m:t>𝑏</m:t>
                      </m:r>
                      <m:r>
                        <a:rPr lang="zh-CN" altLang="en-US" sz="2000" i="0">
                          <a:latin typeface="Cambria Math" panose="02040503050406030204" pitchFamily="18" charset="0"/>
                        </a:rPr>
                        <m:t>;    0&lt;</m:t>
                      </m:r>
                      <m:r>
                        <a:rPr lang="zh-CN" altLang="en-US" sz="2000" i="1">
                          <a:latin typeface="Cambria Math" panose="02040503050406030204" pitchFamily="18" charset="0"/>
                        </a:rPr>
                        <m:t>𝑧</m:t>
                      </m:r>
                      <m:r>
                        <a:rPr lang="zh-CN" altLang="en-US" sz="2000" i="0">
                          <a:latin typeface="Cambria Math" panose="02040503050406030204" pitchFamily="18" charset="0"/>
                        </a:rPr>
                        <m:t>&lt;</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𝑙</m:t>
                          </m:r>
                        </m:e>
                        <m:sub>
                          <m:r>
                            <a:rPr lang="zh-CN" altLang="en-US" sz="2000" i="1">
                              <a:latin typeface="Cambria Math" panose="02040503050406030204" pitchFamily="18" charset="0"/>
                            </a:rPr>
                            <m:t>𝑤</m:t>
                          </m:r>
                        </m:sub>
                      </m:sSub>
                    </m:oMath>
                  </m:oMathPara>
                </a14:m>
                <a:endParaRPr lang="zh-CN" altLang="en-US" sz="2000" dirty="0"/>
              </a:p>
            </p:txBody>
          </p:sp>
        </mc:Choice>
        <mc:Fallback xmlns="">
          <p:sp>
            <p:nvSpPr>
              <p:cNvPr id="19" name="TextBox 18">
                <a:extLst>
                  <a:ext uri="{FF2B5EF4-FFF2-40B4-BE49-F238E27FC236}">
                    <a16:creationId xmlns:a16="http://schemas.microsoft.com/office/drawing/2014/main" id="{0BB7AD25-9FFA-41F7-B8DC-A1D85B2282F7}"/>
                  </a:ext>
                </a:extLst>
              </p:cNvPr>
              <p:cNvSpPr txBox="1">
                <a:spLocks noRot="1" noChangeAspect="1" noMove="1" noResize="1" noEditPoints="1" noAdjustHandles="1" noChangeArrowheads="1" noChangeShapeType="1" noTextEdit="1"/>
              </p:cNvSpPr>
              <p:nvPr/>
            </p:nvSpPr>
            <p:spPr>
              <a:xfrm>
                <a:off x="5685183" y="4471306"/>
                <a:ext cx="3896139" cy="67755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28CD0CD-095C-437A-907D-4CB91A680EDD}"/>
                  </a:ext>
                </a:extLst>
              </p:cNvPr>
              <p:cNvSpPr txBox="1"/>
              <p:nvPr/>
            </p:nvSpPr>
            <p:spPr>
              <a:xfrm>
                <a:off x="5461468" y="2674370"/>
                <a:ext cx="273408" cy="3335593"/>
              </a:xfrm>
              <a:prstGeom prst="rect">
                <a:avLst/>
              </a:prstGeom>
              <a:noFill/>
            </p:spPr>
            <p:txBody>
              <a:bodyPr wrap="none" lIns="0" tIns="0" rIns="0" bIns="0" rtlCol="0">
                <a:spAutoFit/>
              </a:bodyPr>
              <a:lstStyle/>
              <a:p>
                <a:pPr algn="just">
                  <a:lnSpc>
                    <a:spcPct val="130000"/>
                  </a:lnSpc>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cs typeface="Arial" panose="020B0604020202020204" pitchFamily="34" charset="0"/>
                            </a:rPr>
                          </m:ctrlPr>
                        </m:dPr>
                        <m:e>
                          <m:m>
                            <m:mPr>
                              <m:mcs>
                                <m:mc>
                                  <m:mcPr>
                                    <m:count m:val="1"/>
                                    <m:mcJc m:val="center"/>
                                  </m:mcPr>
                                </m:mc>
                              </m:mcs>
                              <m:ctrlPr>
                                <a:rPr lang="en-US" altLang="zh-CN" i="1" smtClean="0">
                                  <a:latin typeface="Cambria Math" panose="02040503050406030204" pitchFamily="18" charset="0"/>
                                  <a:cs typeface="Arial" panose="020B0604020202020204" pitchFamily="34" charset="0"/>
                                </a:rPr>
                              </m:ctrlPr>
                            </m:mPr>
                            <m:mr>
                              <m:e>
                                <m:m>
                                  <m:mPr>
                                    <m:mcs>
                                      <m:mc>
                                        <m:mcPr>
                                          <m:count m:val="1"/>
                                          <m:mcJc m:val="center"/>
                                        </m:mcPr>
                                      </m:mc>
                                    </m:mcs>
                                    <m:ctrlPr>
                                      <a:rPr lang="en-US" altLang="zh-CN" i="1" smtClean="0">
                                        <a:latin typeface="Cambria Math" panose="02040503050406030204" pitchFamily="18" charset="0"/>
                                        <a:cs typeface="Arial" panose="020B0604020202020204" pitchFamily="34" charset="0"/>
                                      </a:rPr>
                                    </m:ctrlPr>
                                  </m:mPr>
                                  <m:mr>
                                    <m:e>
                                      <m:r>
                                        <m:rPr>
                                          <m:brk m:alnAt="7"/>
                                        </m:rPr>
                                        <a:rPr lang="en-US" altLang="zh-CN" b="0" i="1" smtClean="0">
                                          <a:latin typeface="Cambria Math" panose="02040503050406030204" pitchFamily="18" charset="0"/>
                                          <a:cs typeface="Arial" panose="020B0604020202020204" pitchFamily="34" charset="0"/>
                                        </a:rPr>
                                        <m:t> </m:t>
                                      </m:r>
                                    </m:e>
                                  </m:mr>
                                  <m:mr>
                                    <m:e>
                                      <m:r>
                                        <a:rPr lang="en-US" altLang="zh-CN" b="0" i="1" smtClean="0">
                                          <a:latin typeface="Cambria Math" panose="02040503050406030204" pitchFamily="18" charset="0"/>
                                          <a:cs typeface="Arial" panose="020B0604020202020204" pitchFamily="34" charset="0"/>
                                        </a:rPr>
                                        <m:t> </m:t>
                                      </m:r>
                                    </m:e>
                                  </m:mr>
                                  <m:mr>
                                    <m:e>
                                      <m:r>
                                        <a:rPr lang="en-US" altLang="zh-CN" b="0" i="1" smtClean="0">
                                          <a:latin typeface="Cambria Math" panose="02040503050406030204" pitchFamily="18" charset="0"/>
                                          <a:cs typeface="Arial" panose="020B0604020202020204" pitchFamily="34" charset="0"/>
                                        </a:rPr>
                                        <m:t> </m:t>
                                      </m:r>
                                    </m:e>
                                  </m:mr>
                                </m:m>
                              </m:e>
                            </m:mr>
                            <m:mr>
                              <m:e>
                                <m:m>
                                  <m:mPr>
                                    <m:mcs>
                                      <m:mc>
                                        <m:mcPr>
                                          <m:count m:val="1"/>
                                          <m:mcJc m:val="center"/>
                                        </m:mcPr>
                                      </m:mc>
                                    </m:mcs>
                                    <m:ctrlPr>
                                      <a:rPr lang="en-US" altLang="zh-CN" i="1" smtClean="0">
                                        <a:latin typeface="Cambria Math" panose="02040503050406030204" pitchFamily="18" charset="0"/>
                                        <a:cs typeface="Arial" panose="020B0604020202020204" pitchFamily="34" charset="0"/>
                                      </a:rPr>
                                    </m:ctrlPr>
                                  </m:mPr>
                                  <m:mr>
                                    <m:e>
                                      <m:r>
                                        <m:rPr>
                                          <m:brk m:alnAt="7"/>
                                        </m:rPr>
                                        <a:rPr lang="en-US" altLang="zh-CN" b="0" i="1" smtClean="0">
                                          <a:latin typeface="Cambria Math" panose="02040503050406030204" pitchFamily="18" charset="0"/>
                                          <a:cs typeface="Arial" panose="020B0604020202020204" pitchFamily="34" charset="0"/>
                                        </a:rPr>
                                        <m:t> </m:t>
                                      </m:r>
                                    </m:e>
                                  </m:mr>
                                  <m:mr>
                                    <m:e>
                                      <m:r>
                                        <a:rPr lang="en-US" altLang="zh-CN" b="0" i="1" smtClean="0">
                                          <a:latin typeface="Cambria Math" panose="02040503050406030204" pitchFamily="18" charset="0"/>
                                          <a:cs typeface="Arial" panose="020B0604020202020204" pitchFamily="34" charset="0"/>
                                        </a:rPr>
                                        <m:t> </m:t>
                                      </m:r>
                                    </m:e>
                                  </m:mr>
                                  <m:mr>
                                    <m:e>
                                      <m:r>
                                        <a:rPr lang="en-US" altLang="zh-CN" b="0" i="1" smtClean="0">
                                          <a:latin typeface="Cambria Math" panose="02040503050406030204" pitchFamily="18" charset="0"/>
                                          <a:cs typeface="Arial" panose="020B0604020202020204" pitchFamily="34" charset="0"/>
                                        </a:rPr>
                                        <m:t> </m:t>
                                      </m:r>
                                    </m:e>
                                  </m:mr>
                                </m:m>
                              </m:e>
                            </m:mr>
                            <m:mr>
                              <m:e>
                                <m:m>
                                  <m:mPr>
                                    <m:mcs>
                                      <m:mc>
                                        <m:mcPr>
                                          <m:count m:val="1"/>
                                          <m:mcJc m:val="center"/>
                                        </m:mcPr>
                                      </m:mc>
                                    </m:mcs>
                                    <m:ctrlPr>
                                      <a:rPr lang="en-US" altLang="zh-CN" i="1" smtClean="0">
                                        <a:latin typeface="Cambria Math" panose="02040503050406030204" pitchFamily="18" charset="0"/>
                                        <a:cs typeface="Arial" panose="020B0604020202020204" pitchFamily="34" charset="0"/>
                                      </a:rPr>
                                    </m:ctrlPr>
                                  </m:mPr>
                                  <m:mr>
                                    <m:e>
                                      <m:r>
                                        <m:rPr>
                                          <m:brk m:alnAt="7"/>
                                        </m:rPr>
                                        <a:rPr lang="en-US" altLang="zh-CN" b="0" i="1" smtClean="0">
                                          <a:latin typeface="Cambria Math" panose="02040503050406030204" pitchFamily="18" charset="0"/>
                                          <a:cs typeface="Arial" panose="020B0604020202020204" pitchFamily="34" charset="0"/>
                                        </a:rPr>
                                        <m:t> </m:t>
                                      </m:r>
                                    </m:e>
                                  </m:mr>
                                  <m:mr>
                                    <m:e>
                                      <m:r>
                                        <a:rPr lang="en-US" altLang="zh-CN" b="0" i="1" smtClean="0">
                                          <a:latin typeface="Cambria Math" panose="02040503050406030204" pitchFamily="18" charset="0"/>
                                          <a:cs typeface="Arial" panose="020B0604020202020204" pitchFamily="34" charset="0"/>
                                        </a:rPr>
                                        <m:t> </m:t>
                                      </m:r>
                                    </m:e>
                                  </m:mr>
                                  <m:mr>
                                    <m:e>
                                      <m:m>
                                        <m:mPr>
                                          <m:mcs>
                                            <m:mc>
                                              <m:mcPr>
                                                <m:count m:val="1"/>
                                                <m:mcJc m:val="center"/>
                                              </m:mcPr>
                                            </m:mc>
                                          </m:mcs>
                                          <m:ctrlPr>
                                            <a:rPr lang="en-US" altLang="zh-CN" i="1" smtClean="0">
                                              <a:latin typeface="Cambria Math" panose="02040503050406030204" pitchFamily="18" charset="0"/>
                                              <a:cs typeface="Arial" panose="020B0604020202020204" pitchFamily="34" charset="0"/>
                                            </a:rPr>
                                          </m:ctrlPr>
                                        </m:mPr>
                                        <m:mr>
                                          <m:e>
                                            <m:r>
                                              <m:rPr>
                                                <m:brk m:alnAt="7"/>
                                              </m:rPr>
                                              <a:rPr lang="en-US" altLang="zh-CN" b="0" i="1" smtClean="0">
                                                <a:latin typeface="Cambria Math" panose="02040503050406030204" pitchFamily="18" charset="0"/>
                                                <a:cs typeface="Arial" panose="020B0604020202020204" pitchFamily="34" charset="0"/>
                                              </a:rPr>
                                              <m:t> </m:t>
                                            </m:r>
                                          </m:e>
                                        </m:mr>
                                        <m:mr>
                                          <m:e>
                                            <m:r>
                                              <a:rPr lang="en-US" altLang="zh-CN" b="0" i="1" smtClean="0">
                                                <a:latin typeface="Cambria Math" panose="02040503050406030204" pitchFamily="18" charset="0"/>
                                                <a:cs typeface="Arial" panose="020B0604020202020204" pitchFamily="34" charset="0"/>
                                              </a:rPr>
                                              <m:t> </m:t>
                                            </m:r>
                                          </m:e>
                                        </m:mr>
                                        <m:mr>
                                          <m:e>
                                            <m:m>
                                              <m:mPr>
                                                <m:mcs>
                                                  <m:mc>
                                                    <m:mcPr>
                                                      <m:count m:val="1"/>
                                                      <m:mcJc m:val="center"/>
                                                    </m:mcPr>
                                                  </m:mc>
                                                </m:mcs>
                                                <m:ctrlPr>
                                                  <a:rPr lang="en-US" altLang="zh-CN" i="1" smtClean="0">
                                                    <a:latin typeface="Cambria Math" panose="02040503050406030204" pitchFamily="18" charset="0"/>
                                                    <a:cs typeface="Arial" panose="020B0604020202020204" pitchFamily="34" charset="0"/>
                                                  </a:rPr>
                                                </m:ctrlPr>
                                              </m:mPr>
                                              <m:mr>
                                                <m:e>
                                                  <m:r>
                                                    <m:rPr>
                                                      <m:brk m:alnAt="7"/>
                                                    </m:rPr>
                                                    <a:rPr lang="en-US" altLang="zh-CN" b="0" i="1" smtClean="0">
                                                      <a:latin typeface="Cambria Math" panose="02040503050406030204" pitchFamily="18" charset="0"/>
                                                      <a:cs typeface="Arial" panose="020B0604020202020204" pitchFamily="34" charset="0"/>
                                                    </a:rPr>
                                                    <m:t> </m:t>
                                                  </m:r>
                                                </m:e>
                                              </m:mr>
                                              <m:mr>
                                                <m:e>
                                                  <m:r>
                                                    <a:rPr lang="en-US" altLang="zh-CN" b="0" i="1" smtClean="0">
                                                      <a:latin typeface="Cambria Math" panose="02040503050406030204" pitchFamily="18" charset="0"/>
                                                      <a:cs typeface="Arial" panose="020B0604020202020204" pitchFamily="34" charset="0"/>
                                                    </a:rPr>
                                                    <m:t> </m:t>
                                                  </m:r>
                                                </m:e>
                                              </m:mr>
                                              <m:mr>
                                                <m:e>
                                                  <m:r>
                                                    <a:rPr lang="en-US" altLang="zh-CN" b="0" i="1" smtClean="0">
                                                      <a:latin typeface="Cambria Math" panose="02040503050406030204" pitchFamily="18" charset="0"/>
                                                      <a:cs typeface="Arial" panose="020B0604020202020204" pitchFamily="34" charset="0"/>
                                                    </a:rPr>
                                                    <m:t> </m:t>
                                                  </m:r>
                                                </m:e>
                                              </m:mr>
                                            </m:m>
                                          </m:e>
                                        </m:mr>
                                      </m:m>
                                    </m:e>
                                  </m:mr>
                                </m:m>
                              </m:e>
                            </m:mr>
                          </m:m>
                        </m:e>
                      </m:d>
                    </m:oMath>
                  </m:oMathPara>
                </a14:m>
                <a:endParaRPr lang="zh-CN" altLang="en-US" dirty="0">
                  <a:latin typeface="Arial" panose="020B060402020202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C28CD0CD-095C-437A-907D-4CB91A680EDD}"/>
                  </a:ext>
                </a:extLst>
              </p:cNvPr>
              <p:cNvSpPr txBox="1">
                <a:spLocks noRot="1" noChangeAspect="1" noMove="1" noResize="1" noEditPoints="1" noAdjustHandles="1" noChangeArrowheads="1" noChangeShapeType="1" noTextEdit="1"/>
              </p:cNvSpPr>
              <p:nvPr/>
            </p:nvSpPr>
            <p:spPr>
              <a:xfrm>
                <a:off x="5461468" y="2674370"/>
                <a:ext cx="273408" cy="3335593"/>
              </a:xfrm>
              <a:prstGeom prst="rect">
                <a:avLst/>
              </a:prstGeom>
              <a:blipFill>
                <a:blip r:embed="rId8"/>
                <a:stretch>
                  <a:fillRect/>
                </a:stretch>
              </a:blipFill>
            </p:spPr>
            <p:txBody>
              <a:bodyPr/>
              <a:lstStyle/>
              <a:p>
                <a:r>
                  <a:rPr lang="zh-CN" altLang="en-US">
                    <a:noFill/>
                  </a:rPr>
                  <a:t> </a:t>
                </a:r>
              </a:p>
            </p:txBody>
          </p:sp>
        </mc:Fallback>
      </mc:AlternateContent>
      <p:pic>
        <p:nvPicPr>
          <p:cNvPr id="14" name="Graphic 13">
            <a:extLst>
              <a:ext uri="{FF2B5EF4-FFF2-40B4-BE49-F238E27FC236}">
                <a16:creationId xmlns:a16="http://schemas.microsoft.com/office/drawing/2014/main" id="{532AC5F8-BD66-49C0-816B-50E76665B5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1178" y="919956"/>
            <a:ext cx="3901780" cy="4762172"/>
          </a:xfrm>
          <a:prstGeom prst="rect">
            <a:avLst/>
          </a:prstGeom>
        </p:spPr>
      </p:pic>
      <p:cxnSp>
        <p:nvCxnSpPr>
          <p:cNvPr id="7" name="Straight Arrow Connector 6">
            <a:extLst>
              <a:ext uri="{FF2B5EF4-FFF2-40B4-BE49-F238E27FC236}">
                <a16:creationId xmlns:a16="http://schemas.microsoft.com/office/drawing/2014/main" id="{79F9B39A-B40A-49E3-97FA-902654167526}"/>
              </a:ext>
            </a:extLst>
          </p:cNvPr>
          <p:cNvCxnSpPr/>
          <p:nvPr/>
        </p:nvCxnSpPr>
        <p:spPr bwMode="auto">
          <a:xfrm>
            <a:off x="2400300" y="3924300"/>
            <a:ext cx="295275" cy="0"/>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10A27A4-5286-4AFB-923F-ACCFF9768D41}"/>
                  </a:ext>
                </a:extLst>
              </p:cNvPr>
              <p:cNvSpPr txBox="1"/>
              <p:nvPr/>
            </p:nvSpPr>
            <p:spPr>
              <a:xfrm>
                <a:off x="2314574" y="3598874"/>
                <a:ext cx="46672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800" i="1" smtClean="0">
                          <a:latin typeface="Cambria Math" panose="02040503050406030204" pitchFamily="18" charset="0"/>
                        </a:rPr>
                        <m:t>𝑎</m:t>
                      </m:r>
                    </m:oMath>
                  </m:oMathPara>
                </a14:m>
                <a:endParaRPr lang="zh-CN" altLang="en-US" dirty="0"/>
              </a:p>
            </p:txBody>
          </p:sp>
        </mc:Choice>
        <mc:Fallback xmlns="">
          <p:sp>
            <p:nvSpPr>
              <p:cNvPr id="16" name="TextBox 15">
                <a:extLst>
                  <a:ext uri="{FF2B5EF4-FFF2-40B4-BE49-F238E27FC236}">
                    <a16:creationId xmlns:a16="http://schemas.microsoft.com/office/drawing/2014/main" id="{E10A27A4-5286-4AFB-923F-ACCFF9768D41}"/>
                  </a:ext>
                </a:extLst>
              </p:cNvPr>
              <p:cNvSpPr txBox="1">
                <a:spLocks noRot="1" noChangeAspect="1" noMove="1" noResize="1" noEditPoints="1" noAdjustHandles="1" noChangeArrowheads="1" noChangeShapeType="1" noTextEdit="1"/>
              </p:cNvSpPr>
              <p:nvPr/>
            </p:nvSpPr>
            <p:spPr>
              <a:xfrm>
                <a:off x="2314574" y="3598874"/>
                <a:ext cx="466725" cy="369332"/>
              </a:xfrm>
              <a:prstGeom prst="rect">
                <a:avLst/>
              </a:prstGeom>
              <a:blipFill>
                <a:blip r:embed="rId11"/>
                <a:stretch>
                  <a:fillRect/>
                </a:stretch>
              </a:blipFill>
            </p:spPr>
            <p:txBody>
              <a:bodyPr/>
              <a:lstStyle/>
              <a:p>
                <a:r>
                  <a:rPr lang="zh-CN" altLang="en-US">
                    <a:noFill/>
                  </a:rPr>
                  <a:t> </a:t>
                </a:r>
              </a:p>
            </p:txBody>
          </p:sp>
        </mc:Fallback>
      </mc:AlternateContent>
      <p:cxnSp>
        <p:nvCxnSpPr>
          <p:cNvPr id="18" name="Straight Arrow Connector 17">
            <a:extLst>
              <a:ext uri="{FF2B5EF4-FFF2-40B4-BE49-F238E27FC236}">
                <a16:creationId xmlns:a16="http://schemas.microsoft.com/office/drawing/2014/main" id="{BAA17E49-E073-47A9-A147-5504C8370D4E}"/>
              </a:ext>
            </a:extLst>
          </p:cNvPr>
          <p:cNvCxnSpPr/>
          <p:nvPr/>
        </p:nvCxnSpPr>
        <p:spPr bwMode="auto">
          <a:xfrm>
            <a:off x="2400300" y="4362393"/>
            <a:ext cx="1543050" cy="0"/>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5C755DE-4610-423A-94F1-0247DABBC46D}"/>
                  </a:ext>
                </a:extLst>
              </p:cNvPr>
              <p:cNvSpPr txBox="1"/>
              <p:nvPr/>
            </p:nvSpPr>
            <p:spPr>
              <a:xfrm>
                <a:off x="2938462" y="4017917"/>
                <a:ext cx="46672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𝑏</m:t>
                      </m:r>
                    </m:oMath>
                  </m:oMathPara>
                </a14:m>
                <a:endParaRPr lang="zh-CN" altLang="en-US" i="1" dirty="0"/>
              </a:p>
            </p:txBody>
          </p:sp>
        </mc:Choice>
        <mc:Fallback xmlns="">
          <p:sp>
            <p:nvSpPr>
              <p:cNvPr id="20" name="TextBox 19">
                <a:extLst>
                  <a:ext uri="{FF2B5EF4-FFF2-40B4-BE49-F238E27FC236}">
                    <a16:creationId xmlns:a16="http://schemas.microsoft.com/office/drawing/2014/main" id="{45C755DE-4610-423A-94F1-0247DABBC46D}"/>
                  </a:ext>
                </a:extLst>
              </p:cNvPr>
              <p:cNvSpPr txBox="1">
                <a:spLocks noRot="1" noChangeAspect="1" noMove="1" noResize="1" noEditPoints="1" noAdjustHandles="1" noChangeArrowheads="1" noChangeShapeType="1" noTextEdit="1"/>
              </p:cNvSpPr>
              <p:nvPr/>
            </p:nvSpPr>
            <p:spPr>
              <a:xfrm>
                <a:off x="2938462" y="4017917"/>
                <a:ext cx="466725" cy="369332"/>
              </a:xfrm>
              <a:prstGeom prst="rect">
                <a:avLst/>
              </a:prstGeom>
              <a:blipFill>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9776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1CD0-D72D-4DA9-9501-735FA7450804}"/>
              </a:ext>
            </a:extLst>
          </p:cNvPr>
          <p:cNvSpPr>
            <a:spLocks noGrp="1"/>
          </p:cNvSpPr>
          <p:nvPr>
            <p:ph type="title"/>
          </p:nvPr>
        </p:nvSpPr>
        <p:spPr/>
        <p:txBody>
          <a:bodyPr/>
          <a:lstStyle/>
          <a:p>
            <a:pPr algn="ctr"/>
            <a:r>
              <a:rPr lang="en-US" altLang="zh-CN" sz="3600" dirty="0">
                <a:latin typeface="Arial" panose="020B0604020202020204" pitchFamily="34" charset="0"/>
                <a:cs typeface="Arial" panose="020B0604020202020204" pitchFamily="34" charset="0"/>
              </a:rPr>
              <a:t>Temperature Distribution</a:t>
            </a:r>
            <a:endParaRPr lang="zh-CN" altLang="en-US" sz="3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0D339DB2-3927-4B49-880A-E77553244046}"/>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11</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
        <p:nvSpPr>
          <p:cNvPr id="10" name="TextBox 9">
            <a:extLst>
              <a:ext uri="{FF2B5EF4-FFF2-40B4-BE49-F238E27FC236}">
                <a16:creationId xmlns:a16="http://schemas.microsoft.com/office/drawing/2014/main" id="{F416F2E6-6082-444D-8D52-38F8FCFF5B12}"/>
              </a:ext>
            </a:extLst>
          </p:cNvPr>
          <p:cNvSpPr txBox="1"/>
          <p:nvPr/>
        </p:nvSpPr>
        <p:spPr>
          <a:xfrm>
            <a:off x="497021" y="1032180"/>
            <a:ext cx="5598979"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Solution of the heat transfer equation</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4E8CA59-8203-4527-B942-6C04456C4187}"/>
                  </a:ext>
                </a:extLst>
              </p:cNvPr>
              <p:cNvSpPr txBox="1"/>
              <p:nvPr/>
            </p:nvSpPr>
            <p:spPr>
              <a:xfrm>
                <a:off x="0" y="1559508"/>
                <a:ext cx="12041579" cy="1036502"/>
              </a:xfrm>
              <a:prstGeom prst="rect">
                <a:avLst/>
              </a:prstGeom>
              <a:noFill/>
            </p:spPr>
            <p:txBody>
              <a:bodyPr wrap="square">
                <a:spAutoFit/>
              </a:bodyPr>
              <a:lstStyle/>
              <a:p>
                <a:pPr lvl="0"/>
                <a14:m>
                  <m:oMathPara xmlns:m="http://schemas.openxmlformats.org/officeDocument/2006/math">
                    <m:oMathParaPr>
                      <m:jc m:val="centerGroup"/>
                    </m:oMathParaPr>
                    <m:oMath xmlns:m="http://schemas.openxmlformats.org/officeDocument/2006/math">
                      <m:sSub>
                        <m:sSubPr>
                          <m:ctrlPr>
                            <a:rPr kumimoji="0" lang="zh-CN" altLang="en-US" sz="18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𝑇</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𝑏</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𝑟</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𝑧</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𝑇</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𝑤</m:t>
                          </m:r>
                        </m:sub>
                      </m:sSub>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𝑞</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𝑝</m:t>
                              </m:r>
                            </m:sub>
                          </m:sSub>
                          <m:d>
                            <m:d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𝑙</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𝑤</m:t>
                                  </m:r>
                                </m:sub>
                              </m:sSub>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𝑧</m:t>
                              </m:r>
                            </m:e>
                          </m:d>
                        </m:num>
                        <m:den>
                          <m:r>
                            <a:rPr kumimoji="0" lang="zh-CN" altLang="en-US" sz="1800" b="0" i="1" u="none" strike="noStrike" kern="1200" cap="none" spc="0" normalizeH="0" baseline="0" noProof="0" smtClean="0">
                              <a:ln>
                                <a:noFill/>
                              </a:ln>
                              <a:solidFill>
                                <a:srgbClr val="000000"/>
                              </a:solidFill>
                              <a:effectLst/>
                              <a:uLnTx/>
                              <a:uFillTx/>
                              <a:latin typeface="Cambria Math" panose="02040503050406030204" pitchFamily="18" charset="0"/>
                            </a:rPr>
                            <m:t>𝜋</m:t>
                          </m:r>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𝑘</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𝑤</m:t>
                              </m:r>
                            </m:sub>
                          </m:sSub>
                        </m:den>
                      </m:f>
                      <m:d>
                        <m:d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f>
                            <m:f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d>
                                <m:dPr>
                                  <m:ctrlPr>
                                    <a:rPr lang="zh-CN" altLang="en-US" i="1">
                                      <a:solidFill>
                                        <a:srgbClr val="836967"/>
                                      </a:solidFill>
                                      <a:latin typeface="Cambria Math" panose="02040503050406030204" pitchFamily="18" charset="0"/>
                                    </a:rPr>
                                  </m:ctrlPr>
                                </m:dPr>
                                <m:e>
                                  <m:r>
                                    <a:rPr lang="zh-CN" altLang="en-US">
                                      <a:solidFill>
                                        <a:srgbClr val="000000"/>
                                      </a:solidFill>
                                      <a:latin typeface="Cambria Math" panose="02040503050406030204" pitchFamily="18" charset="0"/>
                                    </a:rPr>
                                    <m:t>1</m:t>
                                  </m:r>
                                  <m:r>
                                    <a:rPr lang="en-US" altLang="zh-CN"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𝜑</m:t>
                                  </m:r>
                                </m:e>
                              </m:d>
                            </m:num>
                            <m:den>
                              <m:sSup>
                                <m:sSup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𝑏</m:t>
                                  </m:r>
                                </m:e>
                                <m:sup>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p>
                            </m:den>
                          </m:f>
                        </m:e>
                      </m:d>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𝑎</m:t>
                          </m:r>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𝑞</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𝑝</m:t>
                              </m:r>
                            </m:sub>
                          </m:sSub>
                        </m:num>
                        <m:den>
                          <m:r>
                            <a:rPr lang="zh-CN" altLang="en-US" i="1">
                              <a:solidFill>
                                <a:srgbClr val="000000"/>
                              </a:solidFill>
                              <a:latin typeface="Cambria Math" panose="02040503050406030204" pitchFamily="18" charset="0"/>
                            </a:rPr>
                            <m:t>𝜋</m:t>
                          </m:r>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𝑘</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𝑤</m:t>
                              </m:r>
                            </m:sub>
                          </m:sSub>
                        </m:den>
                      </m:f>
                      <m:d>
                        <m:dPr>
                          <m:ctrlPr>
                            <a:rPr lang="zh-CN" altLang="en-US" i="1">
                              <a:solidFill>
                                <a:srgbClr val="836967"/>
                              </a:solidFill>
                              <a:latin typeface="Cambria Math" panose="02040503050406030204" pitchFamily="18" charset="0"/>
                            </a:rPr>
                          </m:ctrlPr>
                        </m:dPr>
                        <m:e>
                          <m:f>
                            <m:fPr>
                              <m:ctrlPr>
                                <a:rPr lang="en-US" altLang="zh-CN" i="1">
                                  <a:solidFill>
                                    <a:srgbClr val="000000"/>
                                  </a:solidFill>
                                  <a:latin typeface="Cambria Math" panose="02040503050406030204" pitchFamily="18" charset="0"/>
                                </a:rPr>
                              </m:ctrlPr>
                            </m:fPr>
                            <m:num>
                              <m:r>
                                <a:rPr lang="en-US" altLang="zh-CN" i="1" smtClean="0">
                                  <a:solidFill>
                                    <a:srgbClr val="000000"/>
                                  </a:solidFill>
                                  <a:latin typeface="Cambria Math" panose="02040503050406030204" pitchFamily="18" charset="0"/>
                                </a:rPr>
                                <m:t>1</m:t>
                              </m:r>
                            </m:num>
                            <m:den>
                              <m:sSup>
                                <m:sSupPr>
                                  <m:ctrlPr>
                                    <a:rPr lang="zh-CN" altLang="en-US" i="1">
                                      <a:solidFill>
                                        <a:srgbClr val="836967"/>
                                      </a:solidFill>
                                      <a:latin typeface="Cambria Math" panose="02040503050406030204" pitchFamily="18" charset="0"/>
                                    </a:rPr>
                                  </m:ctrlPr>
                                </m:sSupPr>
                                <m:e>
                                  <m:r>
                                    <a:rPr lang="en-US" altLang="zh-CN" b="0" i="1" smtClean="0">
                                      <a:solidFill>
                                        <a:srgbClr val="836967"/>
                                      </a:solidFill>
                                      <a:latin typeface="Cambria Math" panose="02040503050406030204" pitchFamily="18" charset="0"/>
                                    </a:rPr>
                                    <m:t>𝑎</m:t>
                                  </m:r>
                                </m:e>
                                <m:sup>
                                  <m:r>
                                    <a:rPr lang="zh-CN" altLang="en-US">
                                      <a:solidFill>
                                        <a:srgbClr val="000000"/>
                                      </a:solidFill>
                                      <a:latin typeface="Cambria Math" panose="02040503050406030204" pitchFamily="18" charset="0"/>
                                    </a:rPr>
                                    <m:t>2</m:t>
                                  </m:r>
                                </m:sup>
                              </m:sSup>
                            </m:den>
                          </m:f>
                          <m:r>
                            <a:rPr lang="zh-CN" altLang="en-US">
                              <a:solidFill>
                                <a:srgbClr val="000000"/>
                              </a:solidFill>
                              <a:latin typeface="Cambria Math" panose="02040503050406030204" pitchFamily="18" charset="0"/>
                            </a:rPr>
                            <m:t>+</m:t>
                          </m:r>
                          <m:f>
                            <m:fPr>
                              <m:ctrlPr>
                                <a:rPr lang="en-US" altLang="zh-CN" i="1" smtClean="0">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𝜑</m:t>
                              </m:r>
                            </m:num>
                            <m:den>
                              <m:sSup>
                                <m:sSupPr>
                                  <m:ctrlPr>
                                    <a:rPr lang="zh-CN" altLang="en-US" i="1">
                                      <a:solidFill>
                                        <a:srgbClr val="836967"/>
                                      </a:solidFill>
                                      <a:latin typeface="Cambria Math" panose="02040503050406030204" pitchFamily="18" charset="0"/>
                                    </a:rPr>
                                  </m:ctrlPr>
                                </m:sSupPr>
                                <m:e>
                                  <m:r>
                                    <a:rPr lang="zh-CN" altLang="en-US" i="1">
                                      <a:solidFill>
                                        <a:srgbClr val="000000"/>
                                      </a:solidFill>
                                      <a:latin typeface="Cambria Math" panose="02040503050406030204" pitchFamily="18" charset="0"/>
                                    </a:rPr>
                                    <m:t>𝑏</m:t>
                                  </m:r>
                                </m:e>
                                <m:sup>
                                  <m:r>
                                    <a:rPr lang="zh-CN" altLang="en-US">
                                      <a:solidFill>
                                        <a:srgbClr val="000000"/>
                                      </a:solidFill>
                                      <a:latin typeface="Cambria Math" panose="02040503050406030204" pitchFamily="18" charset="0"/>
                                    </a:rPr>
                                    <m:t>2</m:t>
                                  </m:r>
                                </m:sup>
                              </m:sSup>
                              <m:r>
                                <a:rPr lang="en-US" altLang="zh-CN" b="0" i="1" smtClean="0">
                                  <a:solidFill>
                                    <a:srgbClr val="000000"/>
                                  </a:solidFill>
                                  <a:latin typeface="Cambria Math" panose="02040503050406030204" pitchFamily="18" charset="0"/>
                                </a:rPr>
                                <m:t>−</m:t>
                              </m:r>
                              <m:sSup>
                                <m:sSupPr>
                                  <m:ctrlPr>
                                    <a:rPr lang="zh-CN" altLang="en-US" i="1" smtClean="0">
                                      <a:solidFill>
                                        <a:srgbClr val="836967"/>
                                      </a:solidFill>
                                      <a:latin typeface="Cambria Math" panose="02040503050406030204" pitchFamily="18" charset="0"/>
                                    </a:rPr>
                                  </m:ctrlPr>
                                </m:sSupPr>
                                <m:e>
                                  <m:r>
                                    <a:rPr lang="en-US" altLang="zh-CN" b="0" i="1" smtClean="0">
                                      <a:solidFill>
                                        <a:srgbClr val="836967"/>
                                      </a:solidFill>
                                      <a:latin typeface="Cambria Math" panose="02040503050406030204" pitchFamily="18" charset="0"/>
                                    </a:rPr>
                                    <m:t>𝑎</m:t>
                                  </m:r>
                                </m:e>
                                <m:sup>
                                  <m:r>
                                    <a:rPr lang="zh-CN" altLang="en-US">
                                      <a:solidFill>
                                        <a:srgbClr val="000000"/>
                                      </a:solidFill>
                                      <a:latin typeface="Cambria Math" panose="02040503050406030204" pitchFamily="18" charset="0"/>
                                    </a:rPr>
                                    <m:t>2</m:t>
                                  </m:r>
                                </m:sup>
                              </m:sSup>
                            </m:den>
                          </m:f>
                        </m:e>
                      </m:d>
                      <m:nary>
                        <m:naryPr>
                          <m:chr m:val="∑"/>
                          <m:limLoc m:val="subSup"/>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naryPr>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m:t>
                          </m:r>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up>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up>
                        <m:e>
                          <m:d>
                            <m:dPr>
                              <m:begChr m:val="["/>
                              <m:endChr m:val="]"/>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func>
                                <m:func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uncPr>
                                <m:fName>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𝐽</m:t>
                                      </m:r>
                                    </m:e>
                                    <m:sub>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d>
                                    <m:d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f>
                                        <m:f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𝑎</m:t>
                                          </m:r>
                                        </m:num>
                                        <m:den>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𝑏</m:t>
                                          </m:r>
                                        </m:den>
                                      </m:f>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𝛼</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m:t>
                                          </m:r>
                                        </m:sub>
                                      </m:sSub>
                                    </m:e>
                                  </m:d>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𝐽</m:t>
                                      </m:r>
                                    </m:e>
                                    <m:sub>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d>
                                    <m:d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f>
                                        <m:f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𝑟</m:t>
                                          </m:r>
                                        </m:num>
                                        <m:den>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𝑏</m:t>
                                          </m:r>
                                        </m:den>
                                      </m:f>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𝛼</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m:t>
                                          </m:r>
                                        </m:sub>
                                      </m:sSub>
                                    </m:e>
                                  </m:d>
                                </m:fName>
                                <m:e>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
                                    <m:d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sSubSup>
                                        <m:sSubSup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Sup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𝛼</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m:t>
                                          </m:r>
                                        </m:sub>
                                        <m:sup>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bSup>
                                      <m:sSubSup>
                                        <m:sSubSup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Sup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𝐽</m:t>
                                          </m:r>
                                        </m:e>
                                        <m:sub>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up>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bSup>
                                      <m:d>
                                        <m:d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𝛼</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m:t>
                                              </m:r>
                                            </m:sub>
                                          </m:sSub>
                                        </m:e>
                                      </m:d>
                                    </m:e>
                                  </m:d>
                                </m:e>
                              </m:func>
                            </m:e>
                          </m:d>
                        </m:e>
                      </m:nary>
                      <m:f>
                        <m:f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func>
                            <m:func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uncPr>
                            <m:fName>
                              <m:r>
                                <m:rPr>
                                  <m:sty m:val="p"/>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sinh</m:t>
                              </m:r>
                            </m:fName>
                            <m:e>
                              <m:d>
                                <m:d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d>
                                    <m:dPr>
                                      <m:begChr m:val=""/>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f>
                                        <m:f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𝛼</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m:t>
                                              </m:r>
                                            </m:sub>
                                          </m:sSub>
                                        </m:num>
                                        <m:den>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𝑏</m:t>
                                          </m:r>
                                        </m:den>
                                      </m:f>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d>
                                            <m:dPr>
                                              <m:endChr m:val=""/>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𝑙</m:t>
                                              </m:r>
                                            </m:e>
                                          </m:d>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𝑤</m:t>
                                          </m:r>
                                        </m:sub>
                                      </m:sSub>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𝑧</m:t>
                                      </m:r>
                                    </m:e>
                                  </m:d>
                                </m:e>
                              </m:d>
                            </m:e>
                          </m:func>
                        </m:num>
                        <m:den>
                          <m:func>
                            <m:func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uncPr>
                            <m:fName>
                              <m:r>
                                <m:rPr>
                                  <m:sty m:val="p"/>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cosh</m:t>
                              </m:r>
                            </m:fName>
                            <m:e>
                              <m:d>
                                <m:d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f>
                                    <m:f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𝛼</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m:t>
                                          </m:r>
                                        </m:sub>
                                      </m:sSub>
                                    </m:num>
                                    <m:den>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𝑏</m:t>
                                      </m:r>
                                    </m:den>
                                  </m:f>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𝑙</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𝑤</m:t>
                                      </m:r>
                                    </m:sub>
                                  </m:sSub>
                                </m:e>
                              </m:d>
                            </m:e>
                          </m:func>
                        </m:den>
                      </m:f>
                    </m:oMath>
                  </m:oMathPara>
                </a14:m>
                <a:endParaRPr kumimoji="0" lang="zh-CN" altLang="en-US" sz="1800" b="0" i="0" u="none" strike="noStrike" kern="1200" cap="none" spc="0" normalizeH="0" baseline="0" noProof="0" dirty="0">
                  <a:ln>
                    <a:noFill/>
                  </a:ln>
                  <a:solidFill>
                    <a:srgbClr val="000000"/>
                  </a:solidFill>
                  <a:effectLst/>
                  <a:uLnTx/>
                  <a:uFillTx/>
                  <a:latin typeface="Times New Roman"/>
                  <a:ea typeface="+mn-ea"/>
                  <a:cs typeface="+mn-cs"/>
                </a:endParaRPr>
              </a:p>
            </p:txBody>
          </p:sp>
        </mc:Choice>
        <mc:Fallback xmlns="">
          <p:sp>
            <p:nvSpPr>
              <p:cNvPr id="14" name="TextBox 13">
                <a:extLst>
                  <a:ext uri="{FF2B5EF4-FFF2-40B4-BE49-F238E27FC236}">
                    <a16:creationId xmlns:a16="http://schemas.microsoft.com/office/drawing/2014/main" id="{34E8CA59-8203-4527-B942-6C04456C4187}"/>
                  </a:ext>
                </a:extLst>
              </p:cNvPr>
              <p:cNvSpPr txBox="1">
                <a:spLocks noRot="1" noChangeAspect="1" noMove="1" noResize="1" noEditPoints="1" noAdjustHandles="1" noChangeArrowheads="1" noChangeShapeType="1" noTextEdit="1"/>
              </p:cNvSpPr>
              <p:nvPr/>
            </p:nvSpPr>
            <p:spPr>
              <a:xfrm>
                <a:off x="0" y="1559508"/>
                <a:ext cx="12041579" cy="103650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EFDA31D-7675-4912-AC2B-B2D19A580A6F}"/>
                  </a:ext>
                </a:extLst>
              </p:cNvPr>
              <p:cNvSpPr txBox="1"/>
              <p:nvPr/>
            </p:nvSpPr>
            <p:spPr>
              <a:xfrm>
                <a:off x="9045545" y="4216072"/>
                <a:ext cx="1354541" cy="82785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𝜑</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zh-CN" altLang="zh-CN" sz="24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𝑞</m:t>
                              </m:r>
                            </m:e>
                            <m:sub>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𝑏</m:t>
                              </m:r>
                            </m:sub>
                          </m:sSub>
                        </m:num>
                        <m:den>
                          <m:sSub>
                            <m:sSubPr>
                              <m:ctrlPr>
                                <a:rPr kumimoji="0" lang="zh-CN" altLang="zh-CN" sz="24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𝑞</m:t>
                              </m:r>
                            </m:e>
                            <m:sub>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𝑝</m:t>
                              </m:r>
                            </m:sub>
                          </m:sSub>
                        </m:den>
                      </m:f>
                    </m:oMath>
                  </m:oMathPara>
                </a14:m>
                <a:endParaRPr kumimoji="0" lang="zh-CN" altLang="en-US" sz="2400" b="0" i="0" u="none" strike="noStrike" kern="1200" cap="none" spc="0" normalizeH="0" baseline="0" noProof="0" dirty="0">
                  <a:ln>
                    <a:noFill/>
                  </a:ln>
                  <a:solidFill>
                    <a:srgbClr val="000000"/>
                  </a:solidFill>
                  <a:effectLst/>
                  <a:uLnTx/>
                  <a:uFillTx/>
                  <a:latin typeface="Times New Roman"/>
                  <a:ea typeface="+mn-ea"/>
                  <a:cs typeface="+mn-cs"/>
                </a:endParaRPr>
              </a:p>
            </p:txBody>
          </p:sp>
        </mc:Choice>
        <mc:Fallback xmlns="">
          <p:sp>
            <p:nvSpPr>
              <p:cNvPr id="20" name="TextBox 19">
                <a:extLst>
                  <a:ext uri="{FF2B5EF4-FFF2-40B4-BE49-F238E27FC236}">
                    <a16:creationId xmlns:a16="http://schemas.microsoft.com/office/drawing/2014/main" id="{CEFDA31D-7675-4912-AC2B-B2D19A580A6F}"/>
                  </a:ext>
                </a:extLst>
              </p:cNvPr>
              <p:cNvSpPr txBox="1">
                <a:spLocks noRot="1" noChangeAspect="1" noMove="1" noResize="1" noEditPoints="1" noAdjustHandles="1" noChangeArrowheads="1" noChangeShapeType="1" noTextEdit="1"/>
              </p:cNvSpPr>
              <p:nvPr/>
            </p:nvSpPr>
            <p:spPr>
              <a:xfrm>
                <a:off x="9045545" y="4216072"/>
                <a:ext cx="1354541" cy="82785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ABDA61A-43FF-4A13-ABB3-778C98E567B2}"/>
                  </a:ext>
                </a:extLst>
              </p:cNvPr>
              <p:cNvSpPr txBox="1"/>
              <p:nvPr/>
            </p:nvSpPr>
            <p:spPr>
              <a:xfrm>
                <a:off x="3117601" y="4122167"/>
                <a:ext cx="5000325"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Times New Roman" panose="02020603050405020304" pitchFamily="18" charset="0"/>
                  </a:rPr>
                  <a:t>    </a:t>
                </a:r>
                <a14:m>
                  <m:oMath xmlns:m="http://schemas.openxmlformats.org/officeDocument/2006/math">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𝜑</m:t>
                    </m:r>
                  </m:oMath>
                </a14:m>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is defined as the ratio of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B0F0"/>
                    </a:solidFill>
                    <a:effectLst/>
                    <a:uLnTx/>
                    <a:uFillTx/>
                    <a:latin typeface="Arial" panose="020B0604020202020204" pitchFamily="34" charset="0"/>
                    <a:ea typeface="宋体" panose="02010600030101010101" pitchFamily="2" charset="-122"/>
                    <a:cs typeface="Arial" panose="020B0604020202020204" pitchFamily="34" charset="0"/>
                  </a:rPr>
                  <a:t>heat transfer rate at the droplet base </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B0F0"/>
                    </a:solidFill>
                    <a:effectLst/>
                    <a:uLnTx/>
                    <a:uFillTx/>
                    <a:latin typeface="Arial" panose="020B0604020202020204" pitchFamily="34" charset="0"/>
                    <a:ea typeface="宋体" panose="02010600030101010101" pitchFamily="2" charset="-122"/>
                    <a:cs typeface="Arial" panose="020B0604020202020204" pitchFamily="34" charset="0"/>
                  </a:rPr>
                  <a:t>heat transfer rate from the substrate</a:t>
                </a:r>
                <a:endParaRPr kumimoji="0" lang="zh-CN" altLang="en-US" sz="2000" b="0"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endParaRPr>
              </a:p>
            </p:txBody>
          </p:sp>
        </mc:Choice>
        <mc:Fallback xmlns="">
          <p:sp>
            <p:nvSpPr>
              <p:cNvPr id="23" name="TextBox 22">
                <a:extLst>
                  <a:ext uri="{FF2B5EF4-FFF2-40B4-BE49-F238E27FC236}">
                    <a16:creationId xmlns:a16="http://schemas.microsoft.com/office/drawing/2014/main" id="{3ABDA61A-43FF-4A13-ABB3-778C98E567B2}"/>
                  </a:ext>
                </a:extLst>
              </p:cNvPr>
              <p:cNvSpPr txBox="1">
                <a:spLocks noRot="1" noChangeAspect="1" noMove="1" noResize="1" noEditPoints="1" noAdjustHandles="1" noChangeArrowheads="1" noChangeShapeType="1" noTextEdit="1"/>
              </p:cNvSpPr>
              <p:nvPr/>
            </p:nvSpPr>
            <p:spPr>
              <a:xfrm>
                <a:off x="3117601" y="4122167"/>
                <a:ext cx="5000325" cy="1015663"/>
              </a:xfrm>
              <a:prstGeom prst="rect">
                <a:avLst/>
              </a:prstGeom>
              <a:blipFill>
                <a:blip r:embed="rId7"/>
                <a:stretch>
                  <a:fillRect l="-1218" t="-2994" b="-10180"/>
                </a:stretch>
              </a:blipFill>
            </p:spPr>
            <p:txBody>
              <a:bodyPr/>
              <a:lstStyle/>
              <a:p>
                <a:r>
                  <a:rPr lang="zh-CN" altLang="en-US">
                    <a:noFill/>
                  </a:rPr>
                  <a:t> </a:t>
                </a:r>
              </a:p>
            </p:txBody>
          </p:sp>
        </mc:Fallback>
      </mc:AlternateContent>
      <p:pic>
        <p:nvPicPr>
          <p:cNvPr id="11" name="Graphic 10">
            <a:extLst>
              <a:ext uri="{FF2B5EF4-FFF2-40B4-BE49-F238E27FC236}">
                <a16:creationId xmlns:a16="http://schemas.microsoft.com/office/drawing/2014/main" id="{A582423A-D7CB-4A76-832A-00F77A3CEE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9882" y="3265936"/>
            <a:ext cx="2387918" cy="2914484"/>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A84F7C5-CD03-471F-A3AE-3BE575C3CB01}"/>
                  </a:ext>
                </a:extLst>
              </p:cNvPr>
              <p:cNvSpPr txBox="1"/>
              <p:nvPr/>
            </p:nvSpPr>
            <p:spPr>
              <a:xfrm>
                <a:off x="969590" y="2755035"/>
                <a:ext cx="11265231" cy="714683"/>
              </a:xfrm>
              <a:prstGeom prst="rect">
                <a:avLst/>
              </a:prstGeom>
              <a:noFill/>
            </p:spPr>
            <p:txBody>
              <a:bodyPr wrap="square">
                <a:spAutoFit/>
              </a:bodyPr>
              <a:lstStyle/>
              <a:p>
                <a:pPr lvl="0"/>
                <a14:m>
                  <m:oMathPara xmlns:m="http://schemas.openxmlformats.org/officeDocument/2006/math">
                    <m:oMathParaPr>
                      <m:jc m:val="centerGroup"/>
                    </m:oMathParaPr>
                    <m:oMath xmlns:m="http://schemas.openxmlformats.org/officeDocument/2006/math">
                      <m:sSub>
                        <m:sSubPr>
                          <m:ctrlPr>
                            <a:rPr kumimoji="0" lang="zh-CN" altLang="en-US" sz="18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𝑇</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𝑏</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𝑟</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𝑇</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𝑤</m:t>
                          </m:r>
                        </m:sub>
                      </m:sSub>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𝑞</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𝑝</m:t>
                              </m:r>
                            </m:sub>
                          </m:sSub>
                          <m:sSub>
                            <m:sSubPr>
                              <m:ctrlPr>
                                <a:rPr lang="zh-CN" altLang="en-US" i="1">
                                  <a:solidFill>
                                    <a:srgbClr val="836967"/>
                                  </a:solidFill>
                                  <a:latin typeface="Cambria Math" panose="02040503050406030204" pitchFamily="18" charset="0"/>
                                </a:rPr>
                              </m:ctrlPr>
                            </m:sSubPr>
                            <m:e>
                              <m:r>
                                <a:rPr lang="zh-CN" altLang="en-US" i="1">
                                  <a:solidFill>
                                    <a:srgbClr val="000000"/>
                                  </a:solidFill>
                                  <a:latin typeface="Cambria Math" panose="02040503050406030204" pitchFamily="18" charset="0"/>
                                </a:rPr>
                                <m:t>𝑙</m:t>
                              </m:r>
                            </m:e>
                            <m:sub>
                              <m:r>
                                <a:rPr lang="zh-CN" altLang="en-US" i="1">
                                  <a:solidFill>
                                    <a:srgbClr val="000000"/>
                                  </a:solidFill>
                                  <a:latin typeface="Cambria Math" panose="02040503050406030204" pitchFamily="18" charset="0"/>
                                </a:rPr>
                                <m:t>𝑤</m:t>
                              </m:r>
                            </m:sub>
                          </m:sSub>
                        </m:num>
                        <m:den>
                          <m:r>
                            <a:rPr kumimoji="0" lang="zh-CN" altLang="en-US" sz="1800" b="0" i="1" u="none" strike="noStrike" kern="1200" cap="none" spc="0" normalizeH="0" baseline="0" noProof="0" smtClean="0">
                              <a:ln>
                                <a:noFill/>
                              </a:ln>
                              <a:solidFill>
                                <a:srgbClr val="000000"/>
                              </a:solidFill>
                              <a:effectLst/>
                              <a:uLnTx/>
                              <a:uFillTx/>
                              <a:latin typeface="Cambria Math" panose="02040503050406030204" pitchFamily="18" charset="0"/>
                            </a:rPr>
                            <m:t>𝜋</m:t>
                          </m:r>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𝑘</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𝑤</m:t>
                              </m:r>
                            </m:sub>
                          </m:sSub>
                        </m:den>
                      </m:f>
                      <m:d>
                        <m:d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f>
                            <m:f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d>
                                <m:dPr>
                                  <m:ctrlPr>
                                    <a:rPr lang="zh-CN" altLang="en-US" i="1">
                                      <a:solidFill>
                                        <a:srgbClr val="836967"/>
                                      </a:solidFill>
                                      <a:latin typeface="Cambria Math" panose="02040503050406030204" pitchFamily="18" charset="0"/>
                                    </a:rPr>
                                  </m:ctrlPr>
                                </m:dPr>
                                <m:e>
                                  <m:r>
                                    <a:rPr lang="zh-CN" altLang="en-US">
                                      <a:solidFill>
                                        <a:srgbClr val="000000"/>
                                      </a:solidFill>
                                      <a:latin typeface="Cambria Math" panose="02040503050406030204" pitchFamily="18" charset="0"/>
                                    </a:rPr>
                                    <m:t>1</m:t>
                                  </m:r>
                                  <m:r>
                                    <a:rPr lang="en-US" altLang="zh-CN"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𝜑</m:t>
                                  </m:r>
                                </m:e>
                              </m:d>
                            </m:num>
                            <m:den>
                              <m:sSup>
                                <m:sSup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𝑏</m:t>
                                  </m:r>
                                </m:e>
                                <m:sup>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p>
                            </m:den>
                          </m:f>
                        </m:e>
                      </m:d>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𝑎</m:t>
                          </m:r>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𝑞</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𝑝</m:t>
                              </m:r>
                            </m:sub>
                          </m:sSub>
                        </m:num>
                        <m:den>
                          <m:r>
                            <a:rPr lang="zh-CN" altLang="en-US" i="1">
                              <a:solidFill>
                                <a:srgbClr val="000000"/>
                              </a:solidFill>
                              <a:latin typeface="Cambria Math" panose="02040503050406030204" pitchFamily="18" charset="0"/>
                            </a:rPr>
                            <m:t>𝜋</m:t>
                          </m:r>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𝑘</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𝑤</m:t>
                              </m:r>
                            </m:sub>
                          </m:sSub>
                        </m:den>
                      </m:f>
                      <m:d>
                        <m:dPr>
                          <m:ctrlPr>
                            <a:rPr lang="zh-CN" altLang="en-US" i="1">
                              <a:solidFill>
                                <a:srgbClr val="836967"/>
                              </a:solidFill>
                              <a:latin typeface="Cambria Math" panose="02040503050406030204" pitchFamily="18" charset="0"/>
                            </a:rPr>
                          </m:ctrlPr>
                        </m:dPr>
                        <m:e>
                          <m:f>
                            <m:fPr>
                              <m:ctrlPr>
                                <a:rPr lang="en-US" altLang="zh-CN" i="1">
                                  <a:solidFill>
                                    <a:srgbClr val="000000"/>
                                  </a:solidFill>
                                  <a:latin typeface="Cambria Math" panose="02040503050406030204" pitchFamily="18" charset="0"/>
                                </a:rPr>
                              </m:ctrlPr>
                            </m:fPr>
                            <m:num>
                              <m:r>
                                <a:rPr lang="en-US" altLang="zh-CN" i="1" smtClean="0">
                                  <a:solidFill>
                                    <a:srgbClr val="000000"/>
                                  </a:solidFill>
                                  <a:latin typeface="Cambria Math" panose="02040503050406030204" pitchFamily="18" charset="0"/>
                                </a:rPr>
                                <m:t>1</m:t>
                              </m:r>
                            </m:num>
                            <m:den>
                              <m:sSup>
                                <m:sSupPr>
                                  <m:ctrlPr>
                                    <a:rPr lang="zh-CN" altLang="en-US" i="1">
                                      <a:solidFill>
                                        <a:srgbClr val="836967"/>
                                      </a:solidFill>
                                      <a:latin typeface="Cambria Math" panose="02040503050406030204" pitchFamily="18" charset="0"/>
                                    </a:rPr>
                                  </m:ctrlPr>
                                </m:sSupPr>
                                <m:e>
                                  <m:r>
                                    <a:rPr lang="en-US" altLang="zh-CN" b="0" i="1" smtClean="0">
                                      <a:solidFill>
                                        <a:srgbClr val="836967"/>
                                      </a:solidFill>
                                      <a:latin typeface="Cambria Math" panose="02040503050406030204" pitchFamily="18" charset="0"/>
                                    </a:rPr>
                                    <m:t>𝑎</m:t>
                                  </m:r>
                                </m:e>
                                <m:sup>
                                  <m:r>
                                    <a:rPr lang="zh-CN" altLang="en-US">
                                      <a:solidFill>
                                        <a:srgbClr val="000000"/>
                                      </a:solidFill>
                                      <a:latin typeface="Cambria Math" panose="02040503050406030204" pitchFamily="18" charset="0"/>
                                    </a:rPr>
                                    <m:t>2</m:t>
                                  </m:r>
                                </m:sup>
                              </m:sSup>
                            </m:den>
                          </m:f>
                          <m:r>
                            <a:rPr lang="zh-CN" altLang="en-US">
                              <a:solidFill>
                                <a:srgbClr val="000000"/>
                              </a:solidFill>
                              <a:latin typeface="Cambria Math" panose="02040503050406030204" pitchFamily="18" charset="0"/>
                            </a:rPr>
                            <m:t>+</m:t>
                          </m:r>
                          <m:f>
                            <m:fPr>
                              <m:ctrlPr>
                                <a:rPr lang="en-US" altLang="zh-CN" i="1" smtClean="0">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𝜑</m:t>
                              </m:r>
                            </m:num>
                            <m:den>
                              <m:sSup>
                                <m:sSupPr>
                                  <m:ctrlPr>
                                    <a:rPr lang="zh-CN" altLang="en-US" i="1">
                                      <a:solidFill>
                                        <a:srgbClr val="836967"/>
                                      </a:solidFill>
                                      <a:latin typeface="Cambria Math" panose="02040503050406030204" pitchFamily="18" charset="0"/>
                                    </a:rPr>
                                  </m:ctrlPr>
                                </m:sSupPr>
                                <m:e>
                                  <m:r>
                                    <a:rPr lang="zh-CN" altLang="en-US" i="1">
                                      <a:solidFill>
                                        <a:srgbClr val="000000"/>
                                      </a:solidFill>
                                      <a:latin typeface="Cambria Math" panose="02040503050406030204" pitchFamily="18" charset="0"/>
                                    </a:rPr>
                                    <m:t>𝑏</m:t>
                                  </m:r>
                                </m:e>
                                <m:sup>
                                  <m:r>
                                    <a:rPr lang="zh-CN" altLang="en-US">
                                      <a:solidFill>
                                        <a:srgbClr val="000000"/>
                                      </a:solidFill>
                                      <a:latin typeface="Cambria Math" panose="02040503050406030204" pitchFamily="18" charset="0"/>
                                    </a:rPr>
                                    <m:t>2</m:t>
                                  </m:r>
                                </m:sup>
                              </m:sSup>
                              <m:r>
                                <a:rPr lang="en-US" altLang="zh-CN" b="0" i="1" smtClean="0">
                                  <a:solidFill>
                                    <a:srgbClr val="000000"/>
                                  </a:solidFill>
                                  <a:latin typeface="Cambria Math" panose="02040503050406030204" pitchFamily="18" charset="0"/>
                                </a:rPr>
                                <m:t>−</m:t>
                              </m:r>
                              <m:sSup>
                                <m:sSupPr>
                                  <m:ctrlPr>
                                    <a:rPr lang="zh-CN" altLang="en-US" i="1" smtClean="0">
                                      <a:solidFill>
                                        <a:srgbClr val="836967"/>
                                      </a:solidFill>
                                      <a:latin typeface="Cambria Math" panose="02040503050406030204" pitchFamily="18" charset="0"/>
                                    </a:rPr>
                                  </m:ctrlPr>
                                </m:sSupPr>
                                <m:e>
                                  <m:r>
                                    <a:rPr lang="en-US" altLang="zh-CN" b="0" i="1" smtClean="0">
                                      <a:solidFill>
                                        <a:srgbClr val="836967"/>
                                      </a:solidFill>
                                      <a:latin typeface="Cambria Math" panose="02040503050406030204" pitchFamily="18" charset="0"/>
                                    </a:rPr>
                                    <m:t>𝑎</m:t>
                                  </m:r>
                                </m:e>
                                <m:sup>
                                  <m:r>
                                    <a:rPr lang="zh-CN" altLang="en-US">
                                      <a:solidFill>
                                        <a:srgbClr val="000000"/>
                                      </a:solidFill>
                                      <a:latin typeface="Cambria Math" panose="02040503050406030204" pitchFamily="18" charset="0"/>
                                    </a:rPr>
                                    <m:t>2</m:t>
                                  </m:r>
                                </m:sup>
                              </m:sSup>
                            </m:den>
                          </m:f>
                        </m:e>
                      </m:d>
                      <m:nary>
                        <m:naryPr>
                          <m:chr m:val="∑"/>
                          <m:limLoc m:val="subSup"/>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naryPr>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m:t>
                          </m:r>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up>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up>
                        <m:e>
                          <m:d>
                            <m:dPr>
                              <m:begChr m:val="["/>
                              <m:endChr m:val="]"/>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func>
                                <m:func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uncPr>
                                <m:fName>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𝐽</m:t>
                                      </m:r>
                                    </m:e>
                                    <m:sub>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d>
                                    <m:d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f>
                                        <m:f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𝑎</m:t>
                                          </m:r>
                                        </m:num>
                                        <m:den>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𝑏</m:t>
                                          </m:r>
                                        </m:den>
                                      </m:f>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𝛼</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m:t>
                                          </m:r>
                                        </m:sub>
                                      </m:sSub>
                                    </m:e>
                                  </m:d>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𝐽</m:t>
                                      </m:r>
                                    </m:e>
                                    <m:sub>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d>
                                    <m:d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f>
                                        <m:f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fPr>
                                        <m:num>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𝑟</m:t>
                                          </m:r>
                                        </m:num>
                                        <m:den>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𝑏</m:t>
                                          </m:r>
                                        </m:den>
                                      </m:f>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𝛼</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m:t>
                                          </m:r>
                                        </m:sub>
                                      </m:sSub>
                                    </m:e>
                                  </m:d>
                                </m:fName>
                                <m:e>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
                                    <m:d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sSubSup>
                                        <m:sSubSup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Sup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𝛼</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m:t>
                                          </m:r>
                                        </m:sub>
                                        <m:sup>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bSup>
                                      <m:sSubSup>
                                        <m:sSubSup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Sup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𝐽</m:t>
                                          </m:r>
                                        </m:e>
                                        <m:sub>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up>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bSup>
                                      <m:d>
                                        <m:d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sSub>
                                            <m:sSubPr>
                                              <m:ctrlPr>
                                                <a:rPr kumimoji="0" lang="zh-CN" altLang="en-US"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𝛼</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m:t>
                                              </m:r>
                                            </m:sub>
                                          </m:sSub>
                                        </m:e>
                                      </m:d>
                                    </m:e>
                                  </m:d>
                                </m:e>
                              </m:func>
                            </m:e>
                          </m:d>
                        </m:e>
                      </m:nary>
                      <m:func>
                        <m:funcPr>
                          <m:ctrlPr>
                            <a:rPr lang="zh-CN" altLang="en-US" i="1">
                              <a:solidFill>
                                <a:srgbClr val="000000"/>
                              </a:solidFill>
                              <a:latin typeface="Cambria Math" panose="02040503050406030204" pitchFamily="18" charset="0"/>
                            </a:rPr>
                          </m:ctrlPr>
                        </m:funcPr>
                        <m:fName>
                          <m:r>
                            <m:rPr>
                              <m:sty m:val="p"/>
                            </m:rPr>
                            <a:rPr lang="zh-CN" altLang="en-US">
                              <a:solidFill>
                                <a:srgbClr val="000000"/>
                              </a:solidFill>
                              <a:latin typeface="Cambria Math" panose="02040503050406030204" pitchFamily="18" charset="0"/>
                            </a:rPr>
                            <m:t>tanh</m:t>
                          </m:r>
                        </m:fName>
                        <m:e>
                          <m:d>
                            <m:dPr>
                              <m:ctrlPr>
                                <a:rPr lang="zh-CN" altLang="en-US" i="1">
                                  <a:solidFill>
                                    <a:srgbClr val="836967"/>
                                  </a:solidFill>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solidFill>
                                            <a:srgbClr val="000000"/>
                                          </a:solidFill>
                                          <a:latin typeface="Cambria Math" panose="02040503050406030204" pitchFamily="18" charset="0"/>
                                        </a:rPr>
                                        <m:t>𝛼</m:t>
                                      </m:r>
                                    </m:e>
                                    <m:sub>
                                      <m:r>
                                        <a:rPr lang="zh-CN" altLang="en-US" i="1">
                                          <a:solidFill>
                                            <a:srgbClr val="000000"/>
                                          </a:solidFill>
                                          <a:latin typeface="Cambria Math" panose="02040503050406030204" pitchFamily="18" charset="0"/>
                                        </a:rPr>
                                        <m:t>𝑛</m:t>
                                      </m:r>
                                    </m:sub>
                                  </m:sSub>
                                </m:num>
                                <m:den>
                                  <m:r>
                                    <a:rPr lang="zh-CN" altLang="en-US" i="1">
                                      <a:solidFill>
                                        <a:srgbClr val="000000"/>
                                      </a:solidFill>
                                      <a:latin typeface="Cambria Math" panose="02040503050406030204" pitchFamily="18" charset="0"/>
                                    </a:rPr>
                                    <m:t>𝑏</m:t>
                                  </m:r>
                                </m:den>
                              </m:f>
                              <m:sSub>
                                <m:sSubPr>
                                  <m:ctrlPr>
                                    <a:rPr lang="zh-CN" altLang="en-US" i="1">
                                      <a:solidFill>
                                        <a:srgbClr val="836967"/>
                                      </a:solidFill>
                                      <a:latin typeface="Cambria Math" panose="02040503050406030204" pitchFamily="18" charset="0"/>
                                    </a:rPr>
                                  </m:ctrlPr>
                                </m:sSubPr>
                                <m:e>
                                  <m:r>
                                    <a:rPr lang="zh-CN" altLang="en-US" i="1">
                                      <a:solidFill>
                                        <a:srgbClr val="000000"/>
                                      </a:solidFill>
                                      <a:latin typeface="Cambria Math" panose="02040503050406030204" pitchFamily="18" charset="0"/>
                                    </a:rPr>
                                    <m:t>𝑙</m:t>
                                  </m:r>
                                </m:e>
                                <m:sub>
                                  <m:r>
                                    <a:rPr lang="zh-CN" altLang="en-US" i="1">
                                      <a:solidFill>
                                        <a:srgbClr val="000000"/>
                                      </a:solidFill>
                                      <a:latin typeface="Cambria Math" panose="02040503050406030204" pitchFamily="18" charset="0"/>
                                    </a:rPr>
                                    <m:t>𝑤</m:t>
                                  </m:r>
                                </m:sub>
                              </m:sSub>
                            </m:e>
                          </m:d>
                        </m:e>
                      </m:func>
                    </m:oMath>
                  </m:oMathPara>
                </a14:m>
                <a:endParaRPr kumimoji="0" lang="zh-CN" altLang="en-US" sz="1800" b="0" i="0" u="none" strike="noStrike" kern="1200" cap="none" spc="0" normalizeH="0" baseline="0" noProof="0" dirty="0">
                  <a:ln>
                    <a:noFill/>
                  </a:ln>
                  <a:solidFill>
                    <a:srgbClr val="000000"/>
                  </a:solidFill>
                  <a:effectLst/>
                  <a:uLnTx/>
                  <a:uFillTx/>
                  <a:latin typeface="Times New Roman"/>
                  <a:ea typeface="+mn-ea"/>
                  <a:cs typeface="+mn-cs"/>
                </a:endParaRPr>
              </a:p>
            </p:txBody>
          </p:sp>
        </mc:Choice>
        <mc:Fallback xmlns="">
          <p:sp>
            <p:nvSpPr>
              <p:cNvPr id="12" name="TextBox 11">
                <a:extLst>
                  <a:ext uri="{FF2B5EF4-FFF2-40B4-BE49-F238E27FC236}">
                    <a16:creationId xmlns:a16="http://schemas.microsoft.com/office/drawing/2014/main" id="{4A84F7C5-CD03-471F-A3AE-3BE575C3CB01}"/>
                  </a:ext>
                </a:extLst>
              </p:cNvPr>
              <p:cNvSpPr txBox="1">
                <a:spLocks noRot="1" noChangeAspect="1" noMove="1" noResize="1" noEditPoints="1" noAdjustHandles="1" noChangeArrowheads="1" noChangeShapeType="1" noTextEdit="1"/>
              </p:cNvSpPr>
              <p:nvPr/>
            </p:nvSpPr>
            <p:spPr>
              <a:xfrm>
                <a:off x="969590" y="2755035"/>
                <a:ext cx="11265231" cy="714683"/>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7001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1CD0-D72D-4DA9-9501-735FA7450804}"/>
              </a:ext>
            </a:extLst>
          </p:cNvPr>
          <p:cNvSpPr>
            <a:spLocks noGrp="1"/>
          </p:cNvSpPr>
          <p:nvPr>
            <p:ph type="title"/>
          </p:nvPr>
        </p:nvSpPr>
        <p:spPr/>
        <p:txBody>
          <a:bodyPr/>
          <a:lstStyle/>
          <a:p>
            <a:pPr algn="ctr"/>
            <a:r>
              <a:rPr lang="en-US" altLang="zh-CN" sz="3600" dirty="0">
                <a:latin typeface="Arial" panose="020B0604020202020204" pitchFamily="34" charset="0"/>
                <a:cs typeface="Arial" panose="020B0604020202020204" pitchFamily="34" charset="0"/>
              </a:rPr>
              <a:t>Temperature Distribution</a:t>
            </a:r>
            <a:endParaRPr lang="zh-CN" altLang="en-US" sz="3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0D339DB2-3927-4B49-880A-E77553244046}"/>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12</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
        <p:nvSpPr>
          <p:cNvPr id="10" name="TextBox 9">
            <a:extLst>
              <a:ext uri="{FF2B5EF4-FFF2-40B4-BE49-F238E27FC236}">
                <a16:creationId xmlns:a16="http://schemas.microsoft.com/office/drawing/2014/main" id="{F416F2E6-6082-444D-8D52-38F8FCFF5B12}"/>
              </a:ext>
            </a:extLst>
          </p:cNvPr>
          <p:cNvSpPr txBox="1"/>
          <p:nvPr/>
        </p:nvSpPr>
        <p:spPr>
          <a:xfrm>
            <a:off x="497021" y="1032180"/>
            <a:ext cx="5598979"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Arial" panose="020B0604020202020204" pitchFamily="34" charset="0"/>
                <a:cs typeface="Arial" panose="020B0604020202020204" pitchFamily="34" charset="0"/>
              </a:rPr>
              <a:t>Solution of the heat transfer equation</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4E8CA59-8203-4527-B942-6C04456C4187}"/>
                  </a:ext>
                </a:extLst>
              </p:cNvPr>
              <p:cNvSpPr txBox="1"/>
              <p:nvPr/>
            </p:nvSpPr>
            <p:spPr>
              <a:xfrm>
                <a:off x="159882" y="1559508"/>
                <a:ext cx="11896918" cy="10365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𝑏</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𝑤</m:t>
                          </m:r>
                        </m:sub>
                      </m:sSub>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𝑝</m:t>
                              </m:r>
                            </m:sub>
                          </m:sSub>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𝑤</m:t>
                                  </m:r>
                                </m:sub>
                              </m:sSub>
                              <m:r>
                                <a:rPr lang="zh-CN" altLang="en-US" i="0">
                                  <a:latin typeface="Cambria Math" panose="02040503050406030204" pitchFamily="18" charset="0"/>
                                </a:rPr>
                                <m:t>−</m:t>
                              </m:r>
                              <m:r>
                                <a:rPr lang="zh-CN" altLang="en-US" i="1">
                                  <a:latin typeface="Cambria Math" panose="02040503050406030204" pitchFamily="18" charset="0"/>
                                </a:rPr>
                                <m:t>𝑧</m:t>
                              </m:r>
                            </m:e>
                          </m:d>
                        </m:num>
                        <m:den>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𝑤</m:t>
                              </m:r>
                            </m:sub>
                          </m:sSub>
                        </m:den>
                      </m:f>
                      <m:d>
                        <m:dPr>
                          <m:ctrlPr>
                            <a:rPr lang="zh-CN" altLang="en-US" i="1">
                              <a:solidFill>
                                <a:srgbClr val="836967"/>
                              </a:solidFill>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𝑎</m:t>
                                  </m:r>
                                </m:e>
                                <m:sup>
                                  <m:r>
                                    <a:rPr lang="zh-CN" altLang="en-US" i="0">
                                      <a:latin typeface="Cambria Math" panose="02040503050406030204" pitchFamily="18" charset="0"/>
                                    </a:rPr>
                                    <m:t>2</m:t>
                                  </m:r>
                                </m:sup>
                              </m:sSup>
                            </m:num>
                            <m:den>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𝑏</m:t>
                                  </m:r>
                                </m:e>
                                <m:sup>
                                  <m:r>
                                    <a:rPr lang="zh-CN" altLang="en-US" i="0">
                                      <a:latin typeface="Cambria Math" panose="02040503050406030204" pitchFamily="18" charset="0"/>
                                    </a:rPr>
                                    <m:t>2</m:t>
                                  </m:r>
                                </m:sup>
                              </m:sSup>
                            </m:den>
                          </m:f>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1+</m:t>
                              </m:r>
                              <m:r>
                                <a:rPr lang="zh-CN" altLang="en-US" i="1">
                                  <a:latin typeface="Cambria Math" panose="02040503050406030204" pitchFamily="18" charset="0"/>
                                </a:rPr>
                                <m:t>𝜑</m:t>
                              </m:r>
                            </m:e>
                          </m:d>
                          <m:r>
                            <a:rPr lang="zh-CN" altLang="en-US" i="0">
                              <a:latin typeface="Cambria Math" panose="02040503050406030204" pitchFamily="18" charset="0"/>
                            </a:rPr>
                            <m:t>−</m:t>
                          </m:r>
                          <m:r>
                            <a:rPr lang="zh-CN" altLang="en-US" i="1">
                              <a:latin typeface="Cambria Math" panose="02040503050406030204" pitchFamily="18" charset="0"/>
                            </a:rPr>
                            <m:t>𝜑</m:t>
                          </m:r>
                        </m:e>
                      </m:d>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2</m:t>
                          </m:r>
                          <m:r>
                            <a:rPr lang="zh-CN" altLang="en-US" i="1">
                              <a:latin typeface="Cambria Math" panose="02040503050406030204" pitchFamily="18" charset="0"/>
                            </a:rPr>
                            <m:t>𝑎</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𝑝</m:t>
                              </m:r>
                            </m:sub>
                          </m:sSub>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1+</m:t>
                              </m:r>
                              <m:r>
                                <a:rPr lang="zh-CN" altLang="en-US" i="1">
                                  <a:latin typeface="Cambria Math" panose="02040503050406030204" pitchFamily="18" charset="0"/>
                                </a:rPr>
                                <m:t>𝜑</m:t>
                              </m:r>
                            </m:e>
                          </m:d>
                        </m:num>
                        <m:den>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𝑤</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𝑤</m:t>
                              </m:r>
                            </m:sub>
                          </m:sSub>
                        </m:den>
                      </m:f>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𝑛</m:t>
                          </m:r>
                          <m:r>
                            <a:rPr lang="zh-CN" altLang="en-US" i="0">
                              <a:latin typeface="Cambria Math" panose="02040503050406030204" pitchFamily="18" charset="0"/>
                            </a:rPr>
                            <m:t>=1</m:t>
                          </m:r>
                        </m:sub>
                        <m:sup>
                          <m:r>
                            <a:rPr lang="zh-CN" altLang="en-US" i="0">
                              <a:latin typeface="Cambria Math" panose="02040503050406030204" pitchFamily="18" charset="0"/>
                            </a:rPr>
                            <m:t>∞</m:t>
                          </m:r>
                        </m:sup>
                        <m:e>
                          <m:d>
                            <m:dPr>
                              <m:begChr m:val="["/>
                              <m:endChr m:val="]"/>
                              <m:ctrlPr>
                                <a:rPr lang="zh-CN" altLang="en-US" i="1">
                                  <a:solidFill>
                                    <a:srgbClr val="836967"/>
                                  </a:solidFill>
                                  <a:latin typeface="Cambria Math" panose="02040503050406030204" pitchFamily="18" charset="0"/>
                                </a:rPr>
                              </m:ctrlPr>
                            </m:dPr>
                            <m:e>
                              <m:func>
                                <m:funcPr>
                                  <m:ctrlPr>
                                    <a:rPr lang="zh-CN" altLang="en-US" i="1">
                                      <a:latin typeface="Cambria Math" panose="02040503050406030204" pitchFamily="18" charset="0"/>
                                    </a:rPr>
                                  </m:ctrlPr>
                                </m:funcPr>
                                <m:fNa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𝐽</m:t>
                                      </m:r>
                                    </m:e>
                                    <m:sub>
                                      <m:r>
                                        <a:rPr lang="zh-CN" altLang="en-US" i="0">
                                          <a:latin typeface="Cambria Math" panose="02040503050406030204" pitchFamily="18" charset="0"/>
                                        </a:rPr>
                                        <m:t>1</m:t>
                                      </m:r>
                                    </m:sub>
                                  </m:sSub>
                                  <m:d>
                                    <m:dPr>
                                      <m:ctrlPr>
                                        <a:rPr lang="zh-CN" altLang="en-US" i="1">
                                          <a:solidFill>
                                            <a:srgbClr val="836967"/>
                                          </a:solidFill>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𝑎</m:t>
                                          </m:r>
                                        </m:num>
                                        <m:den>
                                          <m:r>
                                            <a:rPr lang="zh-CN" altLang="en-US" i="1">
                                              <a:latin typeface="Cambria Math" panose="02040503050406030204" pitchFamily="18" charset="0"/>
                                            </a:rPr>
                                            <m:t>𝑏</m:t>
                                          </m:r>
                                        </m:den>
                                      </m:f>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𝑛</m:t>
                                          </m:r>
                                        </m:sub>
                                      </m:sSub>
                                    </m:e>
                                  </m:d>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𝐽</m:t>
                                      </m:r>
                                    </m:e>
                                    <m:sub>
                                      <m:r>
                                        <a:rPr lang="zh-CN" altLang="en-US" i="0">
                                          <a:latin typeface="Cambria Math" panose="02040503050406030204" pitchFamily="18" charset="0"/>
                                        </a:rPr>
                                        <m:t>0</m:t>
                                      </m:r>
                                    </m:sub>
                                  </m:sSub>
                                  <m:d>
                                    <m:dPr>
                                      <m:ctrlPr>
                                        <a:rPr lang="zh-CN" altLang="en-US" i="1">
                                          <a:solidFill>
                                            <a:srgbClr val="836967"/>
                                          </a:solidFill>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𝑟</m:t>
                                          </m:r>
                                        </m:num>
                                        <m:den>
                                          <m:r>
                                            <a:rPr lang="zh-CN" altLang="en-US" i="1">
                                              <a:latin typeface="Cambria Math" panose="02040503050406030204" pitchFamily="18" charset="0"/>
                                            </a:rPr>
                                            <m:t>𝑏</m:t>
                                          </m:r>
                                        </m:den>
                                      </m:f>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𝑛</m:t>
                                          </m:r>
                                        </m:sub>
                                      </m:sSub>
                                    </m:e>
                                  </m:d>
                                </m:fName>
                                <m:e>
                                  <m:r>
                                    <a:rPr lang="zh-CN" altLang="en-US" i="0">
                                      <a:latin typeface="Cambria Math" panose="02040503050406030204" pitchFamily="18" charset="0"/>
                                    </a:rPr>
                                    <m:t>/</m:t>
                                  </m:r>
                                  <m:d>
                                    <m:dPr>
                                      <m:ctrlPr>
                                        <a:rPr lang="zh-CN" altLang="en-US" i="1">
                                          <a:solidFill>
                                            <a:srgbClr val="836967"/>
                                          </a:solidFill>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𝛼</m:t>
                                          </m:r>
                                        </m:e>
                                        <m:sub>
                                          <m:r>
                                            <a:rPr lang="zh-CN" altLang="en-US" i="1">
                                              <a:latin typeface="Cambria Math" panose="02040503050406030204" pitchFamily="18" charset="0"/>
                                            </a:rPr>
                                            <m:t>𝑛</m:t>
                                          </m:r>
                                        </m:sub>
                                        <m:sup>
                                          <m:r>
                                            <a:rPr lang="zh-CN" altLang="en-US" i="0">
                                              <a:latin typeface="Cambria Math" panose="02040503050406030204" pitchFamily="18" charset="0"/>
                                            </a:rPr>
                                            <m:t>2</m:t>
                                          </m:r>
                                        </m:sup>
                                      </m:sSubSup>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𝐽</m:t>
                                          </m:r>
                                        </m:e>
                                        <m:sub>
                                          <m:r>
                                            <a:rPr lang="zh-CN" altLang="en-US" i="0">
                                              <a:latin typeface="Cambria Math" panose="02040503050406030204" pitchFamily="18" charset="0"/>
                                            </a:rPr>
                                            <m:t>0</m:t>
                                          </m:r>
                                        </m:sub>
                                        <m:sup>
                                          <m:r>
                                            <a:rPr lang="zh-CN" altLang="en-US" i="0">
                                              <a:latin typeface="Cambria Math" panose="02040503050406030204" pitchFamily="18" charset="0"/>
                                            </a:rPr>
                                            <m:t>2</m:t>
                                          </m:r>
                                        </m:sup>
                                      </m:sSubSup>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𝑛</m:t>
                                              </m:r>
                                            </m:sub>
                                          </m:sSub>
                                        </m:e>
                                      </m:d>
                                    </m:e>
                                  </m:d>
                                </m:e>
                              </m:func>
                            </m:e>
                          </m:d>
                        </m:e>
                      </m:nary>
                      <m:f>
                        <m:fPr>
                          <m:ctrlPr>
                            <a:rPr lang="zh-CN" altLang="en-US" i="1">
                              <a:solidFill>
                                <a:srgbClr val="836967"/>
                              </a:solidFill>
                              <a:latin typeface="Cambria Math" panose="02040503050406030204" pitchFamily="18" charset="0"/>
                            </a:rPr>
                          </m:ctrlPr>
                        </m:fPr>
                        <m:num>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sinh</m:t>
                              </m:r>
                            </m:fName>
                            <m:e>
                              <m:d>
                                <m:dPr>
                                  <m:ctrlPr>
                                    <a:rPr lang="zh-CN" altLang="en-US" i="1">
                                      <a:solidFill>
                                        <a:srgbClr val="836967"/>
                                      </a:solidFill>
                                      <a:latin typeface="Cambria Math" panose="02040503050406030204" pitchFamily="18" charset="0"/>
                                    </a:rPr>
                                  </m:ctrlPr>
                                </m:dPr>
                                <m:e>
                                  <m:d>
                                    <m:dPr>
                                      <m:begChr m:val=""/>
                                      <m:ctrlPr>
                                        <a:rPr lang="zh-CN" altLang="en-US" i="1">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𝑛</m:t>
                                              </m:r>
                                            </m:sub>
                                          </m:sSub>
                                        </m:num>
                                        <m:den>
                                          <m:r>
                                            <a:rPr lang="zh-CN" altLang="en-US" i="1">
                                              <a:latin typeface="Cambria Math" panose="02040503050406030204" pitchFamily="18" charset="0"/>
                                            </a:rPr>
                                            <m:t>𝑏</m:t>
                                          </m:r>
                                        </m:den>
                                      </m:f>
                                      <m:sSub>
                                        <m:sSubPr>
                                          <m:ctrlPr>
                                            <a:rPr lang="zh-CN" altLang="en-US" i="1">
                                              <a:solidFill>
                                                <a:srgbClr val="836967"/>
                                              </a:solidFill>
                                              <a:latin typeface="Cambria Math" panose="02040503050406030204" pitchFamily="18" charset="0"/>
                                            </a:rPr>
                                          </m:ctrlPr>
                                        </m:sSubPr>
                                        <m:e>
                                          <m:d>
                                            <m:dPr>
                                              <m:endChr m:val=""/>
                                              <m:ctrlPr>
                                                <a:rPr lang="zh-CN" altLang="en-US" i="1">
                                                  <a:latin typeface="Cambria Math" panose="02040503050406030204" pitchFamily="18" charset="0"/>
                                                </a:rPr>
                                              </m:ctrlPr>
                                            </m:dPr>
                                            <m:e>
                                              <m:r>
                                                <a:rPr lang="zh-CN" altLang="en-US" i="1">
                                                  <a:latin typeface="Cambria Math" panose="02040503050406030204" pitchFamily="18" charset="0"/>
                                                </a:rPr>
                                                <m:t>𝑙</m:t>
                                              </m:r>
                                            </m:e>
                                          </m:d>
                                        </m:e>
                                        <m:sub>
                                          <m:r>
                                            <a:rPr lang="zh-CN" altLang="en-US" i="1">
                                              <a:latin typeface="Cambria Math" panose="02040503050406030204" pitchFamily="18" charset="0"/>
                                            </a:rPr>
                                            <m:t>𝑤</m:t>
                                          </m:r>
                                        </m:sub>
                                      </m:sSub>
                                      <m:r>
                                        <a:rPr lang="zh-CN" altLang="en-US" i="0">
                                          <a:latin typeface="Cambria Math" panose="02040503050406030204" pitchFamily="18" charset="0"/>
                                        </a:rPr>
                                        <m:t>−</m:t>
                                      </m:r>
                                      <m:r>
                                        <a:rPr lang="zh-CN" altLang="en-US" i="1">
                                          <a:latin typeface="Cambria Math" panose="02040503050406030204" pitchFamily="18" charset="0"/>
                                        </a:rPr>
                                        <m:t>𝑧</m:t>
                                      </m:r>
                                    </m:e>
                                  </m:d>
                                </m:e>
                              </m:d>
                            </m:e>
                          </m:func>
                        </m:num>
                        <m:den>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cosh</m:t>
                              </m:r>
                            </m:fName>
                            <m:e>
                              <m:d>
                                <m:dPr>
                                  <m:ctrlPr>
                                    <a:rPr lang="zh-CN" altLang="en-US" i="1">
                                      <a:solidFill>
                                        <a:srgbClr val="836967"/>
                                      </a:solidFill>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𝑛</m:t>
                                          </m:r>
                                        </m:sub>
                                      </m:sSub>
                                    </m:num>
                                    <m:den>
                                      <m:r>
                                        <a:rPr lang="zh-CN" altLang="en-US" i="1">
                                          <a:latin typeface="Cambria Math" panose="02040503050406030204" pitchFamily="18" charset="0"/>
                                        </a:rPr>
                                        <m:t>𝑏</m:t>
                                      </m:r>
                                    </m:den>
                                  </m:f>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𝑤</m:t>
                                      </m:r>
                                    </m:sub>
                                  </m:sSub>
                                </m:e>
                              </m:d>
                            </m:e>
                          </m:func>
                        </m:den>
                      </m:f>
                    </m:oMath>
                  </m:oMathPara>
                </a14:m>
                <a:endParaRPr lang="zh-CN" altLang="en-US" dirty="0"/>
              </a:p>
            </p:txBody>
          </p:sp>
        </mc:Choice>
        <mc:Fallback xmlns="">
          <p:sp>
            <p:nvSpPr>
              <p:cNvPr id="14" name="TextBox 13">
                <a:extLst>
                  <a:ext uri="{FF2B5EF4-FFF2-40B4-BE49-F238E27FC236}">
                    <a16:creationId xmlns:a16="http://schemas.microsoft.com/office/drawing/2014/main" id="{34E8CA59-8203-4527-B942-6C04456C4187}"/>
                  </a:ext>
                </a:extLst>
              </p:cNvPr>
              <p:cNvSpPr txBox="1">
                <a:spLocks noRot="1" noChangeAspect="1" noMove="1" noResize="1" noEditPoints="1" noAdjustHandles="1" noChangeArrowheads="1" noChangeShapeType="1" noTextEdit="1"/>
              </p:cNvSpPr>
              <p:nvPr/>
            </p:nvSpPr>
            <p:spPr>
              <a:xfrm>
                <a:off x="159882" y="1559508"/>
                <a:ext cx="11896918" cy="103650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9882DA7-C782-4C4C-BE4D-9A3B1A44ECC2}"/>
                  </a:ext>
                </a:extLst>
              </p:cNvPr>
              <p:cNvSpPr txBox="1"/>
              <p:nvPr/>
            </p:nvSpPr>
            <p:spPr>
              <a:xfrm>
                <a:off x="1129295" y="2812968"/>
                <a:ext cx="11265230" cy="7180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𝑏</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,0)</m:t>
                      </m:r>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𝑤</m:t>
                          </m:r>
                        </m:sub>
                      </m:sSub>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𝑝</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𝑤</m:t>
                              </m:r>
                            </m:sub>
                          </m:sSub>
                        </m:num>
                        <m:den>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𝑤</m:t>
                              </m:r>
                            </m:sub>
                          </m:sSub>
                        </m:den>
                      </m:f>
                      <m:d>
                        <m:dPr>
                          <m:begChr m:val="{"/>
                          <m:endChr m:val="}"/>
                          <m:ctrlPr>
                            <a:rPr lang="zh-CN" altLang="en-US" i="1">
                              <a:solidFill>
                                <a:srgbClr val="836967"/>
                              </a:solidFill>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𝑎</m:t>
                                  </m:r>
                                </m:e>
                                <m:sup>
                                  <m:r>
                                    <a:rPr lang="zh-CN" altLang="en-US" i="0">
                                      <a:latin typeface="Cambria Math" panose="02040503050406030204" pitchFamily="18" charset="0"/>
                                    </a:rPr>
                                    <m:t>2</m:t>
                                  </m:r>
                                </m:sup>
                              </m:sSup>
                            </m:num>
                            <m:den>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𝑏</m:t>
                                  </m:r>
                                </m:e>
                                <m:sup>
                                  <m:r>
                                    <a:rPr lang="zh-CN" altLang="en-US" i="0">
                                      <a:latin typeface="Cambria Math" panose="02040503050406030204" pitchFamily="18" charset="0"/>
                                    </a:rPr>
                                    <m:t>2</m:t>
                                  </m:r>
                                </m:sup>
                              </m:sSup>
                            </m:den>
                          </m:f>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1+</m:t>
                              </m:r>
                              <m:r>
                                <a:rPr lang="zh-CN" altLang="en-US" i="1">
                                  <a:latin typeface="Cambria Math" panose="02040503050406030204" pitchFamily="18" charset="0"/>
                                </a:rPr>
                                <m:t>𝜑</m:t>
                              </m:r>
                            </m:e>
                          </m:d>
                          <m:r>
                            <a:rPr lang="zh-CN" altLang="en-US" i="0">
                              <a:latin typeface="Cambria Math" panose="02040503050406030204" pitchFamily="18" charset="0"/>
                            </a:rPr>
                            <m:t>−</m:t>
                          </m:r>
                          <m:r>
                            <a:rPr lang="zh-CN" altLang="en-US" i="1">
                              <a:latin typeface="Cambria Math" panose="02040503050406030204" pitchFamily="18" charset="0"/>
                            </a:rPr>
                            <m:t>𝜑</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2</m:t>
                              </m:r>
                              <m:r>
                                <a:rPr lang="zh-CN" altLang="en-US" i="1">
                                  <a:latin typeface="Cambria Math" panose="02040503050406030204" pitchFamily="18" charset="0"/>
                                </a:rPr>
                                <m:t>𝑎</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1+</m:t>
                                  </m:r>
                                  <m:r>
                                    <a:rPr lang="zh-CN" altLang="en-US" i="1">
                                      <a:latin typeface="Cambria Math" panose="02040503050406030204" pitchFamily="18" charset="0"/>
                                    </a:rPr>
                                    <m:t>𝜑</m:t>
                                  </m:r>
                                </m:e>
                              </m:d>
                            </m:num>
                            <m:den>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𝑤</m:t>
                                  </m:r>
                                </m:sub>
                              </m:sSub>
                            </m:den>
                          </m:f>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𝑛</m:t>
                              </m:r>
                              <m:r>
                                <a:rPr lang="zh-CN" altLang="en-US" i="0">
                                  <a:latin typeface="Cambria Math" panose="02040503050406030204" pitchFamily="18" charset="0"/>
                                </a:rPr>
                                <m:t>=1</m:t>
                              </m:r>
                            </m:sub>
                            <m:sup>
                              <m:r>
                                <a:rPr lang="zh-CN" altLang="en-US" i="0">
                                  <a:latin typeface="Cambria Math" panose="02040503050406030204" pitchFamily="18" charset="0"/>
                                </a:rPr>
                                <m:t>∞</m:t>
                              </m:r>
                            </m:sup>
                            <m:e>
                              <m:d>
                                <m:dPr>
                                  <m:begChr m:val="["/>
                                  <m:endChr m:val="]"/>
                                  <m:ctrlPr>
                                    <a:rPr lang="zh-CN" altLang="en-US" i="1">
                                      <a:solidFill>
                                        <a:srgbClr val="836967"/>
                                      </a:solidFill>
                                      <a:latin typeface="Cambria Math" panose="02040503050406030204" pitchFamily="18" charset="0"/>
                                    </a:rPr>
                                  </m:ctrlPr>
                                </m:dPr>
                                <m:e>
                                  <m:func>
                                    <m:funcPr>
                                      <m:ctrlPr>
                                        <a:rPr lang="zh-CN" altLang="en-US" i="1">
                                          <a:latin typeface="Cambria Math" panose="02040503050406030204" pitchFamily="18" charset="0"/>
                                        </a:rPr>
                                      </m:ctrlPr>
                                    </m:funcPr>
                                    <m:fNa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𝐽</m:t>
                                          </m:r>
                                        </m:e>
                                        <m:sub>
                                          <m:r>
                                            <a:rPr lang="zh-CN" altLang="en-US" i="0">
                                              <a:latin typeface="Cambria Math" panose="02040503050406030204" pitchFamily="18" charset="0"/>
                                            </a:rPr>
                                            <m:t>1</m:t>
                                          </m:r>
                                        </m:sub>
                                      </m:sSub>
                                      <m:d>
                                        <m:dPr>
                                          <m:ctrlPr>
                                            <a:rPr lang="zh-CN" altLang="en-US" i="1">
                                              <a:solidFill>
                                                <a:srgbClr val="836967"/>
                                              </a:solidFill>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𝑎</m:t>
                                              </m:r>
                                            </m:num>
                                            <m:den>
                                              <m:r>
                                                <a:rPr lang="zh-CN" altLang="en-US" i="1">
                                                  <a:latin typeface="Cambria Math" panose="02040503050406030204" pitchFamily="18" charset="0"/>
                                                </a:rPr>
                                                <m:t>𝑏</m:t>
                                              </m:r>
                                            </m:den>
                                          </m:f>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𝑛</m:t>
                                              </m:r>
                                            </m:sub>
                                          </m:sSub>
                                        </m:e>
                                      </m:d>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𝐽</m:t>
                                          </m:r>
                                        </m:e>
                                        <m:sub>
                                          <m:r>
                                            <a:rPr lang="zh-CN" altLang="en-US" i="0">
                                              <a:latin typeface="Cambria Math" panose="02040503050406030204" pitchFamily="18" charset="0"/>
                                            </a:rPr>
                                            <m:t>0</m:t>
                                          </m:r>
                                        </m:sub>
                                      </m:sSub>
                                      <m:d>
                                        <m:dPr>
                                          <m:ctrlPr>
                                            <a:rPr lang="zh-CN" altLang="en-US" i="1">
                                              <a:solidFill>
                                                <a:srgbClr val="836967"/>
                                              </a:solidFill>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𝑟</m:t>
                                              </m:r>
                                            </m:num>
                                            <m:den>
                                              <m:r>
                                                <a:rPr lang="zh-CN" altLang="en-US" i="1">
                                                  <a:latin typeface="Cambria Math" panose="02040503050406030204" pitchFamily="18" charset="0"/>
                                                </a:rPr>
                                                <m:t>𝑏</m:t>
                                              </m:r>
                                            </m:den>
                                          </m:f>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𝑛</m:t>
                                              </m:r>
                                            </m:sub>
                                          </m:sSub>
                                        </m:e>
                                      </m:d>
                                    </m:fName>
                                    <m:e>
                                      <m:r>
                                        <a:rPr lang="zh-CN" altLang="en-US" i="0">
                                          <a:latin typeface="Cambria Math" panose="02040503050406030204" pitchFamily="18" charset="0"/>
                                        </a:rPr>
                                        <m:t>/</m:t>
                                      </m:r>
                                      <m:d>
                                        <m:dPr>
                                          <m:ctrlPr>
                                            <a:rPr lang="zh-CN" altLang="en-US" i="1">
                                              <a:solidFill>
                                                <a:srgbClr val="836967"/>
                                              </a:solidFill>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𝛼</m:t>
                                              </m:r>
                                            </m:e>
                                            <m:sub>
                                              <m:r>
                                                <a:rPr lang="zh-CN" altLang="en-US" i="1">
                                                  <a:latin typeface="Cambria Math" panose="02040503050406030204" pitchFamily="18" charset="0"/>
                                                </a:rPr>
                                                <m:t>𝑛</m:t>
                                              </m:r>
                                            </m:sub>
                                            <m:sup>
                                              <m:r>
                                                <a:rPr lang="zh-CN" altLang="en-US" i="0">
                                                  <a:latin typeface="Cambria Math" panose="02040503050406030204" pitchFamily="18" charset="0"/>
                                                </a:rPr>
                                                <m:t>2</m:t>
                                              </m:r>
                                            </m:sup>
                                          </m:sSubSup>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𝐽</m:t>
                                              </m:r>
                                            </m:e>
                                            <m:sub>
                                              <m:r>
                                                <a:rPr lang="zh-CN" altLang="en-US" i="0">
                                                  <a:latin typeface="Cambria Math" panose="02040503050406030204" pitchFamily="18" charset="0"/>
                                                </a:rPr>
                                                <m:t>0</m:t>
                                              </m:r>
                                            </m:sub>
                                            <m:sup>
                                              <m:r>
                                                <a:rPr lang="zh-CN" altLang="en-US" i="0">
                                                  <a:latin typeface="Cambria Math" panose="02040503050406030204" pitchFamily="18" charset="0"/>
                                                </a:rPr>
                                                <m:t>2</m:t>
                                              </m:r>
                                            </m:sup>
                                          </m:sSubSup>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𝑛</m:t>
                                                  </m:r>
                                                </m:sub>
                                              </m:sSub>
                                            </m:e>
                                          </m:d>
                                        </m:e>
                                      </m:d>
                                    </m:e>
                                  </m:func>
                                </m:e>
                              </m:d>
                            </m:e>
                          </m:nary>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tanh</m:t>
                              </m:r>
                            </m:fName>
                            <m:e>
                              <m:d>
                                <m:dPr>
                                  <m:ctrlPr>
                                    <a:rPr lang="zh-CN" altLang="en-US" i="1">
                                      <a:solidFill>
                                        <a:srgbClr val="836967"/>
                                      </a:solidFill>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𝑛</m:t>
                                          </m:r>
                                        </m:sub>
                                      </m:sSub>
                                    </m:num>
                                    <m:den>
                                      <m:r>
                                        <a:rPr lang="zh-CN" altLang="en-US" i="1">
                                          <a:latin typeface="Cambria Math" panose="02040503050406030204" pitchFamily="18" charset="0"/>
                                        </a:rPr>
                                        <m:t>𝑏</m:t>
                                      </m:r>
                                    </m:den>
                                  </m:f>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𝑤</m:t>
                                      </m:r>
                                    </m:sub>
                                  </m:sSub>
                                </m:e>
                              </m:d>
                            </m:e>
                          </m:func>
                        </m:e>
                      </m:d>
                    </m:oMath>
                  </m:oMathPara>
                </a14:m>
                <a:endParaRPr lang="zh-CN" altLang="en-US" dirty="0"/>
              </a:p>
            </p:txBody>
          </p:sp>
        </mc:Choice>
        <mc:Fallback xmlns="">
          <p:sp>
            <p:nvSpPr>
              <p:cNvPr id="16" name="TextBox 15">
                <a:extLst>
                  <a:ext uri="{FF2B5EF4-FFF2-40B4-BE49-F238E27FC236}">
                    <a16:creationId xmlns:a16="http://schemas.microsoft.com/office/drawing/2014/main" id="{59882DA7-C782-4C4C-BE4D-9A3B1A44ECC2}"/>
                  </a:ext>
                </a:extLst>
              </p:cNvPr>
              <p:cNvSpPr txBox="1">
                <a:spLocks noRot="1" noChangeAspect="1" noMove="1" noResize="1" noEditPoints="1" noAdjustHandles="1" noChangeArrowheads="1" noChangeShapeType="1" noTextEdit="1"/>
              </p:cNvSpPr>
              <p:nvPr/>
            </p:nvSpPr>
            <p:spPr>
              <a:xfrm>
                <a:off x="1129295" y="2812968"/>
                <a:ext cx="11265230" cy="71808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EFDA31D-7675-4912-AC2B-B2D19A580A6F}"/>
                  </a:ext>
                </a:extLst>
              </p:cNvPr>
              <p:cNvSpPr txBox="1"/>
              <p:nvPr/>
            </p:nvSpPr>
            <p:spPr>
              <a:xfrm>
                <a:off x="9045545" y="4216072"/>
                <a:ext cx="1354541" cy="8278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i="1" smtClean="0">
                          <a:effectLst/>
                          <a:latin typeface="Cambria Math" panose="02040503050406030204" pitchFamily="18" charset="0"/>
                          <a:ea typeface="Cambria Math" panose="02040503050406030204" pitchFamily="18" charset="0"/>
                          <a:cs typeface="Times New Roman" panose="02020603050405020304" pitchFamily="18" charset="0"/>
                        </a:rPr>
                        <m:t>𝜑</m:t>
                      </m:r>
                      <m:r>
                        <a:rPr lang="en-US" altLang="zh-CN" sz="2400" i="1" smtClean="0">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400" i="1" smtClean="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400" i="1" kern="0" smtClean="0">
                                  <a:effectLst/>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𝑏</m:t>
                              </m:r>
                            </m:sub>
                          </m:sSub>
                        </m:num>
                        <m:den>
                          <m:sSub>
                            <m:sSubPr>
                              <m:ctrlPr>
                                <a:rPr lang="zh-CN" altLang="zh-CN" sz="2400" i="1" kern="0" smtClean="0">
                                  <a:effectLst/>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sub>
                          </m:sSub>
                        </m:den>
                      </m:f>
                    </m:oMath>
                  </m:oMathPara>
                </a14:m>
                <a:endParaRPr lang="zh-CN" altLang="en-US" sz="2400" dirty="0"/>
              </a:p>
            </p:txBody>
          </p:sp>
        </mc:Choice>
        <mc:Fallback xmlns="">
          <p:sp>
            <p:nvSpPr>
              <p:cNvPr id="20" name="TextBox 19">
                <a:extLst>
                  <a:ext uri="{FF2B5EF4-FFF2-40B4-BE49-F238E27FC236}">
                    <a16:creationId xmlns:a16="http://schemas.microsoft.com/office/drawing/2014/main" id="{CEFDA31D-7675-4912-AC2B-B2D19A580A6F}"/>
                  </a:ext>
                </a:extLst>
              </p:cNvPr>
              <p:cNvSpPr txBox="1">
                <a:spLocks noRot="1" noChangeAspect="1" noMove="1" noResize="1" noEditPoints="1" noAdjustHandles="1" noChangeArrowheads="1" noChangeShapeType="1" noTextEdit="1"/>
              </p:cNvSpPr>
              <p:nvPr/>
            </p:nvSpPr>
            <p:spPr>
              <a:xfrm>
                <a:off x="9045545" y="4216072"/>
                <a:ext cx="1354541" cy="82785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ABDA61A-43FF-4A13-ABB3-778C98E567B2}"/>
                  </a:ext>
                </a:extLst>
              </p:cNvPr>
              <p:cNvSpPr txBox="1"/>
              <p:nvPr/>
            </p:nvSpPr>
            <p:spPr>
              <a:xfrm>
                <a:off x="3117601" y="4122167"/>
                <a:ext cx="5000325" cy="1015663"/>
              </a:xfrm>
              <a:prstGeom prst="rect">
                <a:avLst/>
              </a:prstGeom>
              <a:noFill/>
            </p:spPr>
            <p:txBody>
              <a:bodyPr wrap="square">
                <a:spAutoFit/>
              </a:bodyPr>
              <a:lstStyle/>
              <a:p>
                <a:r>
                  <a:rPr lang="en-US" altLang="zh-CN" sz="2000" dirty="0">
                    <a:effectLst/>
                    <a:ea typeface="宋体" panose="02010600030101010101" pitchFamily="2" charset="-122"/>
                    <a:cs typeface="Times New Roman" panose="02020603050405020304" pitchFamily="18" charset="0"/>
                  </a:rPr>
                  <a:t>    </a:t>
                </a:r>
                <a14:m>
                  <m:oMath xmlns:m="http://schemas.openxmlformats.org/officeDocument/2006/math">
                    <m:r>
                      <a:rPr lang="en-US" altLang="zh-CN" sz="2000" i="1" smtClean="0">
                        <a:effectLst/>
                        <a:latin typeface="Cambria Math" panose="02040503050406030204" pitchFamily="18" charset="0"/>
                        <a:ea typeface="宋体" panose="02010600030101010101" pitchFamily="2" charset="-122"/>
                        <a:cs typeface="Times New Roman" panose="02020603050405020304" pitchFamily="18" charset="0"/>
                      </a:rPr>
                      <m:t>𝜑</m:t>
                    </m:r>
                  </m:oMath>
                </a14:m>
                <a:r>
                  <a:rPr lang="en-US" altLang="zh-CN" sz="2000" dirty="0">
                    <a:effectLst/>
                    <a:latin typeface="Arial" panose="020B0604020202020204" pitchFamily="34" charset="0"/>
                    <a:ea typeface="宋体" panose="02010600030101010101" pitchFamily="2" charset="-122"/>
                    <a:cs typeface="Arial" panose="020B0604020202020204" pitchFamily="34" charset="0"/>
                  </a:rPr>
                  <a:t> is defined as the ratio of </a:t>
                </a:r>
              </a:p>
              <a:p>
                <a:r>
                  <a:rPr lang="en-US" altLang="zh-CN" sz="2000" dirty="0">
                    <a:solidFill>
                      <a:srgbClr val="00B0F0"/>
                    </a:solidFill>
                    <a:effectLst/>
                    <a:latin typeface="Arial" panose="020B0604020202020204" pitchFamily="34" charset="0"/>
                    <a:ea typeface="宋体" panose="02010600030101010101" pitchFamily="2" charset="-122"/>
                    <a:cs typeface="Arial" panose="020B0604020202020204" pitchFamily="34" charset="0"/>
                  </a:rPr>
                  <a:t>heat transfer rate at the droplet base </a:t>
                </a:r>
                <a:r>
                  <a:rPr lang="en-US" altLang="zh-CN" sz="2000" dirty="0">
                    <a:effectLst/>
                    <a:latin typeface="Arial" panose="020B0604020202020204" pitchFamily="34" charset="0"/>
                    <a:ea typeface="宋体" panose="02010600030101010101" pitchFamily="2" charset="-122"/>
                    <a:cs typeface="Arial" panose="020B0604020202020204" pitchFamily="34" charset="0"/>
                  </a:rPr>
                  <a:t>and</a:t>
                </a:r>
              </a:p>
              <a:p>
                <a:r>
                  <a:rPr lang="en-US" altLang="zh-CN" sz="2000" dirty="0">
                    <a:solidFill>
                      <a:srgbClr val="00B0F0"/>
                    </a:solidFill>
                    <a:effectLst/>
                    <a:latin typeface="Arial" panose="020B0604020202020204" pitchFamily="34" charset="0"/>
                    <a:ea typeface="宋体" panose="02010600030101010101" pitchFamily="2" charset="-122"/>
                    <a:cs typeface="Arial" panose="020B0604020202020204" pitchFamily="34" charset="0"/>
                  </a:rPr>
                  <a:t>heat transfer rate from the substrate</a:t>
                </a:r>
                <a:endParaRPr lang="zh-CN" altLang="en-US" sz="2000" dirty="0">
                  <a:solidFill>
                    <a:srgbClr val="00B0F0"/>
                  </a:solidFill>
                  <a:latin typeface="Arial" panose="020B0604020202020204" pitchFamily="34" charset="0"/>
                  <a:cs typeface="Arial" panose="020B0604020202020204" pitchFamily="34" charset="0"/>
                </a:endParaRPr>
              </a:p>
            </p:txBody>
          </p:sp>
        </mc:Choice>
        <mc:Fallback xmlns="">
          <p:sp>
            <p:nvSpPr>
              <p:cNvPr id="23" name="TextBox 22">
                <a:extLst>
                  <a:ext uri="{FF2B5EF4-FFF2-40B4-BE49-F238E27FC236}">
                    <a16:creationId xmlns:a16="http://schemas.microsoft.com/office/drawing/2014/main" id="{3ABDA61A-43FF-4A13-ABB3-778C98E567B2}"/>
                  </a:ext>
                </a:extLst>
              </p:cNvPr>
              <p:cNvSpPr txBox="1">
                <a:spLocks noRot="1" noChangeAspect="1" noMove="1" noResize="1" noEditPoints="1" noAdjustHandles="1" noChangeArrowheads="1" noChangeShapeType="1" noTextEdit="1"/>
              </p:cNvSpPr>
              <p:nvPr/>
            </p:nvSpPr>
            <p:spPr>
              <a:xfrm>
                <a:off x="3117601" y="4122167"/>
                <a:ext cx="5000325" cy="1015663"/>
              </a:xfrm>
              <a:prstGeom prst="rect">
                <a:avLst/>
              </a:prstGeom>
              <a:blipFill>
                <a:blip r:embed="rId7"/>
                <a:stretch>
                  <a:fillRect l="-1218" t="-2994" b="-10180"/>
                </a:stretch>
              </a:blipFill>
            </p:spPr>
            <p:txBody>
              <a:bodyPr/>
              <a:lstStyle/>
              <a:p>
                <a:r>
                  <a:rPr lang="zh-CN" altLang="en-US">
                    <a:noFill/>
                  </a:rPr>
                  <a:t> </a:t>
                </a:r>
              </a:p>
            </p:txBody>
          </p:sp>
        </mc:Fallback>
      </mc:AlternateContent>
      <p:pic>
        <p:nvPicPr>
          <p:cNvPr id="11" name="Graphic 10">
            <a:extLst>
              <a:ext uri="{FF2B5EF4-FFF2-40B4-BE49-F238E27FC236}">
                <a16:creationId xmlns:a16="http://schemas.microsoft.com/office/drawing/2014/main" id="{A582423A-D7CB-4A76-832A-00F77A3CEE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9882" y="3265936"/>
            <a:ext cx="2387918" cy="2914484"/>
          </a:xfrm>
          <a:prstGeom prst="rect">
            <a:avLst/>
          </a:prstGeom>
        </p:spPr>
      </p:pic>
    </p:spTree>
    <p:extLst>
      <p:ext uri="{BB962C8B-B14F-4D97-AF65-F5344CB8AC3E}">
        <p14:creationId xmlns:p14="http://schemas.microsoft.com/office/powerpoint/2010/main" val="3915508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EBF1-7A99-4319-BB43-D04317F66A63}"/>
              </a:ext>
            </a:extLst>
          </p:cNvPr>
          <p:cNvSpPr>
            <a:spLocks noGrp="1"/>
          </p:cNvSpPr>
          <p:nvPr>
            <p:ph type="title"/>
          </p:nvPr>
        </p:nvSpPr>
        <p:spPr/>
        <p:txBody>
          <a:bodyPr/>
          <a:lstStyle/>
          <a:p>
            <a:pPr algn="ctr"/>
            <a:r>
              <a:rPr lang="en-US" altLang="zh-CN" sz="3600" dirty="0">
                <a:latin typeface="Arial" panose="020B0604020202020204" pitchFamily="34" charset="0"/>
                <a:cs typeface="Arial" panose="020B0604020202020204" pitchFamily="34" charset="0"/>
              </a:rPr>
              <a:t>Average Temperature at the Droplet Base</a:t>
            </a:r>
            <a:endParaRPr lang="zh-CN" altLang="en-US" sz="3600" dirty="0"/>
          </a:p>
        </p:txBody>
      </p:sp>
      <p:sp>
        <p:nvSpPr>
          <p:cNvPr id="4" name="Slide Number Placeholder 3">
            <a:extLst>
              <a:ext uri="{FF2B5EF4-FFF2-40B4-BE49-F238E27FC236}">
                <a16:creationId xmlns:a16="http://schemas.microsoft.com/office/drawing/2014/main" id="{FCDBDCCA-C1C3-402C-B705-530CDCC0AE62}"/>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13</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182D11D-AD72-4F33-8EE0-1D6B1B7C9179}"/>
                  </a:ext>
                </a:extLst>
              </p:cNvPr>
              <p:cNvSpPr txBox="1"/>
              <p:nvPr/>
            </p:nvSpPr>
            <p:spPr>
              <a:xfrm>
                <a:off x="1481481" y="1946503"/>
                <a:ext cx="5068475" cy="1397498"/>
              </a:xfrm>
              <a:prstGeom prst="rect">
                <a:avLst/>
              </a:prstGeom>
              <a:noFill/>
            </p:spPr>
            <p:txBody>
              <a:bodyPr wrap="square">
                <a:spAutoFit/>
              </a:bodyPr>
              <a:lstStyle/>
              <a:p>
                <a:pPr indent="228600" algn="just" hangingPunct="0">
                  <a:spcBef>
                    <a:spcPts val="300"/>
                  </a:spcBef>
                  <a:spcAft>
                    <a:spcPts val="300"/>
                  </a:spcAft>
                </a:pPr>
                <a14:m>
                  <m:oMathPara xmlns:m="http://schemas.openxmlformats.org/officeDocument/2006/math">
                    <m:oMathParaPr>
                      <m:jc m:val="centerGroup"/>
                    </m:oMathParaPr>
                    <m:oMath xmlns:m="http://schemas.openxmlformats.org/officeDocument/2006/math">
                      <m:sSub>
                        <m:sSubPr>
                          <m:ctrlPr>
                            <a:rPr lang="zh-CN" altLang="zh-CN" i="1" kern="0" smtClean="0">
                              <a:effectLst/>
                              <a:latin typeface="Cambria Math" panose="02040503050406030204" pitchFamily="18" charset="0"/>
                              <a:ea typeface="Cambria Math" panose="02040503050406030204" pitchFamily="18" charset="0"/>
                            </a:rPr>
                          </m:ctrlPr>
                        </m:sSubPr>
                        <m:e>
                          <m:acc>
                            <m:accPr>
                              <m:chr m:val="̅"/>
                              <m:ctrlPr>
                                <a:rPr lang="zh-CN" altLang="zh-CN" i="1" kern="0">
                                  <a:effectLst/>
                                  <a:latin typeface="Cambria Math" panose="02040503050406030204" pitchFamily="18" charset="0"/>
                                  <a:ea typeface="Cambria Math" panose="02040503050406030204" pitchFamily="18" charset="0"/>
                                </a:rPr>
                              </m:ctrlPr>
                            </m:accPr>
                            <m:e>
                              <m:r>
                                <a:rPr lang="en-US" altLang="zh-CN" i="1" kern="0">
                                  <a:effectLst/>
                                  <a:latin typeface="Cambria Math" panose="02040503050406030204" pitchFamily="18" charset="0"/>
                                  <a:ea typeface="宋体" panose="02010600030101010101" pitchFamily="2" charset="-122"/>
                                </a:rPr>
                                <m:t>𝑇</m:t>
                              </m:r>
                            </m:e>
                          </m:acc>
                        </m:e>
                        <m:sub>
                          <m:r>
                            <a:rPr lang="en-US" altLang="zh-CN" i="1" kern="0">
                              <a:effectLst/>
                              <a:latin typeface="Cambria Math" panose="02040503050406030204" pitchFamily="18" charset="0"/>
                              <a:ea typeface="宋体" panose="02010600030101010101" pitchFamily="2" charset="-122"/>
                            </a:rPr>
                            <m:t>𝑏</m:t>
                          </m:r>
                        </m:sub>
                      </m:sSub>
                      <m:r>
                        <a:rPr lang="en-US" altLang="zh-CN" i="1" kern="0">
                          <a:effectLst/>
                          <a:latin typeface="Cambria Math" panose="02040503050406030204" pitchFamily="18" charset="0"/>
                          <a:ea typeface="宋体" panose="02010600030101010101" pitchFamily="2" charset="-122"/>
                        </a:rPr>
                        <m:t>=</m:t>
                      </m:r>
                      <m:f>
                        <m:fPr>
                          <m:ctrlPr>
                            <a:rPr lang="zh-CN" altLang="zh-CN" i="1" kern="0">
                              <a:effectLst/>
                              <a:latin typeface="Cambria Math" panose="02040503050406030204" pitchFamily="18" charset="0"/>
                              <a:ea typeface="Cambria Math" panose="02040503050406030204" pitchFamily="18" charset="0"/>
                            </a:rPr>
                          </m:ctrlPr>
                        </m:fPr>
                        <m:num>
                          <m:nary>
                            <m:naryPr>
                              <m:limLoc m:val="subSup"/>
                              <m:ctrlPr>
                                <a:rPr lang="zh-CN" altLang="zh-CN" i="1" kern="0">
                                  <a:effectLst/>
                                  <a:latin typeface="Cambria Math" panose="02040503050406030204" pitchFamily="18" charset="0"/>
                                  <a:ea typeface="Cambria Math" panose="02040503050406030204" pitchFamily="18" charset="0"/>
                                </a:rPr>
                              </m:ctrlPr>
                            </m:naryPr>
                            <m:sub>
                              <m:r>
                                <a:rPr lang="en-US" altLang="zh-CN" i="1" kern="0">
                                  <a:effectLst/>
                                  <a:latin typeface="Cambria Math" panose="02040503050406030204" pitchFamily="18" charset="0"/>
                                  <a:ea typeface="宋体" panose="02010600030101010101" pitchFamily="2" charset="-122"/>
                                </a:rPr>
                                <m:t>0</m:t>
                              </m:r>
                            </m:sub>
                            <m:sup>
                              <m:r>
                                <a:rPr lang="en-US" altLang="zh-CN" i="1" kern="0">
                                  <a:effectLst/>
                                  <a:latin typeface="Cambria Math" panose="02040503050406030204" pitchFamily="18" charset="0"/>
                                  <a:ea typeface="宋体" panose="02010600030101010101" pitchFamily="2" charset="-122"/>
                                </a:rPr>
                                <m:t>𝑏</m:t>
                              </m:r>
                            </m:sup>
                            <m:e>
                              <m:r>
                                <a:rPr lang="en-US" altLang="zh-CN" i="1" kern="0">
                                  <a:effectLst/>
                                  <a:latin typeface="Cambria Math" panose="02040503050406030204" pitchFamily="18" charset="0"/>
                                  <a:ea typeface="宋体" panose="02010600030101010101" pitchFamily="2" charset="-122"/>
                                </a:rPr>
                                <m:t>2</m:t>
                              </m:r>
                              <m:r>
                                <a:rPr lang="en-US" altLang="zh-CN" i="1" kern="0">
                                  <a:effectLst/>
                                  <a:latin typeface="Cambria Math" panose="02040503050406030204" pitchFamily="18" charset="0"/>
                                  <a:ea typeface="宋体" panose="02010600030101010101" pitchFamily="2" charset="-122"/>
                                </a:rPr>
                                <m:t>𝜋</m:t>
                              </m:r>
                              <m:r>
                                <a:rPr lang="en-US" altLang="zh-CN" i="1" kern="0">
                                  <a:effectLst/>
                                  <a:latin typeface="Cambria Math" panose="02040503050406030204" pitchFamily="18" charset="0"/>
                                  <a:ea typeface="宋体" panose="02010600030101010101" pitchFamily="2" charset="-122"/>
                                </a:rPr>
                                <m:t>𝑟</m:t>
                              </m:r>
                            </m:e>
                          </m:nary>
                          <m:sSub>
                            <m:sSubPr>
                              <m:ctrlPr>
                                <a:rPr lang="zh-CN" altLang="zh-CN" i="1" kern="0">
                                  <a:effectLst/>
                                  <a:latin typeface="Cambria Math" panose="02040503050406030204" pitchFamily="18" charset="0"/>
                                  <a:ea typeface="Cambria Math" panose="02040503050406030204" pitchFamily="18" charset="0"/>
                                </a:rPr>
                              </m:ctrlPr>
                            </m:sSubPr>
                            <m:e>
                              <m:r>
                                <a:rPr lang="en-US" altLang="zh-CN" i="1" kern="0">
                                  <a:effectLst/>
                                  <a:latin typeface="Cambria Math" panose="02040503050406030204" pitchFamily="18" charset="0"/>
                                  <a:ea typeface="宋体" panose="02010600030101010101" pitchFamily="2" charset="-122"/>
                                </a:rPr>
                                <m:t>𝑇</m:t>
                              </m:r>
                            </m:e>
                            <m:sub>
                              <m:r>
                                <a:rPr lang="en-US" altLang="zh-CN" i="1" kern="0">
                                  <a:effectLst/>
                                  <a:latin typeface="Cambria Math" panose="02040503050406030204" pitchFamily="18" charset="0"/>
                                  <a:ea typeface="宋体" panose="02010600030101010101" pitchFamily="2" charset="-122"/>
                                </a:rPr>
                                <m:t>𝑏</m:t>
                              </m:r>
                            </m:sub>
                          </m:sSub>
                          <m:d>
                            <m:dPr>
                              <m:ctrlPr>
                                <a:rPr lang="zh-CN" altLang="zh-CN" i="1" kern="0">
                                  <a:effectLst/>
                                  <a:latin typeface="Cambria Math" panose="02040503050406030204" pitchFamily="18" charset="0"/>
                                  <a:ea typeface="Cambria Math" panose="02040503050406030204" pitchFamily="18" charset="0"/>
                                </a:rPr>
                              </m:ctrlPr>
                            </m:dPr>
                            <m:e>
                              <m:r>
                                <a:rPr lang="en-US" altLang="zh-CN" i="1" kern="0">
                                  <a:effectLst/>
                                  <a:latin typeface="Cambria Math" panose="02040503050406030204" pitchFamily="18" charset="0"/>
                                  <a:ea typeface="宋体" panose="02010600030101010101" pitchFamily="2" charset="-122"/>
                                </a:rPr>
                                <m:t>𝑟</m:t>
                              </m:r>
                            </m:e>
                          </m:d>
                          <m:r>
                            <a:rPr lang="en-US" altLang="zh-CN" i="1" kern="0">
                              <a:effectLst/>
                              <a:latin typeface="Cambria Math" panose="02040503050406030204" pitchFamily="18" charset="0"/>
                              <a:ea typeface="宋体" panose="02010600030101010101" pitchFamily="2" charset="-122"/>
                            </a:rPr>
                            <m:t>𝑑𝑟</m:t>
                          </m:r>
                        </m:num>
                        <m:den>
                          <m:r>
                            <a:rPr lang="en-US" altLang="zh-CN" i="1" kern="0">
                              <a:effectLst/>
                              <a:latin typeface="Cambria Math" panose="02040503050406030204" pitchFamily="18" charset="0"/>
                              <a:ea typeface="宋体" panose="02010600030101010101" pitchFamily="2" charset="-122"/>
                            </a:rPr>
                            <m:t>𝜋</m:t>
                          </m:r>
                          <m:sSup>
                            <m:sSupPr>
                              <m:ctrlPr>
                                <a:rPr lang="zh-CN" altLang="zh-CN" i="1" kern="0">
                                  <a:effectLst/>
                                  <a:latin typeface="Cambria Math" panose="02040503050406030204" pitchFamily="18" charset="0"/>
                                  <a:ea typeface="Cambria Math" panose="02040503050406030204" pitchFamily="18" charset="0"/>
                                </a:rPr>
                              </m:ctrlPr>
                            </m:sSupPr>
                            <m:e>
                              <m:r>
                                <a:rPr lang="en-US" altLang="zh-CN" i="1" kern="0">
                                  <a:effectLst/>
                                  <a:latin typeface="Cambria Math" panose="02040503050406030204" pitchFamily="18" charset="0"/>
                                  <a:ea typeface="宋体" panose="02010600030101010101" pitchFamily="2" charset="-122"/>
                                </a:rPr>
                                <m:t>𝑏</m:t>
                              </m:r>
                            </m:e>
                            <m:sup>
                              <m:r>
                                <a:rPr lang="en-US" altLang="zh-CN" i="1" kern="0">
                                  <a:effectLst/>
                                  <a:latin typeface="Cambria Math" panose="02040503050406030204" pitchFamily="18" charset="0"/>
                                  <a:ea typeface="宋体" panose="02010600030101010101" pitchFamily="2" charset="-122"/>
                                </a:rPr>
                                <m:t>2</m:t>
                              </m:r>
                            </m:sup>
                          </m:sSup>
                        </m:den>
                      </m:f>
                    </m:oMath>
                  </m:oMathPara>
                </a14:m>
                <a:endParaRPr lang="zh-CN" altLang="zh-CN" kern="700" dirty="0">
                  <a:effectLst/>
                  <a:latin typeface="Times New Roman" panose="02020603050405020304" pitchFamily="18" charset="0"/>
                  <a:ea typeface="宋体" panose="02010600030101010101" pitchFamily="2" charset="-122"/>
                </a:endParaRPr>
              </a:p>
              <a:p>
                <a:pPr/>
                <a14:m>
                  <m:oMathPara xmlns:m="http://schemas.openxmlformats.org/officeDocument/2006/math">
                    <m:oMathParaPr>
                      <m:jc m:val="centerGroup"/>
                    </m:oMathParaPr>
                    <m:oMath xmlns:m="http://schemas.openxmlformats.org/officeDocument/2006/math">
                      <m:sSub>
                        <m:sSubPr>
                          <m:ctrlPr>
                            <a:rPr lang="zh-CN" altLang="zh-CN" i="1" kern="0">
                              <a:effectLst/>
                              <a:latin typeface="Cambria Math" panose="02040503050406030204" pitchFamily="18" charset="0"/>
                              <a:ea typeface="Cambria Math" panose="02040503050406030204" pitchFamily="18" charset="0"/>
                            </a:rPr>
                          </m:ctrlPr>
                        </m:sSubPr>
                        <m:e>
                          <m:acc>
                            <m:accPr>
                              <m:chr m:val="̅"/>
                              <m:ctrlPr>
                                <a:rPr lang="zh-CN" altLang="zh-CN" i="1" kern="0">
                                  <a:effectLst/>
                                  <a:latin typeface="Cambria Math" panose="02040503050406030204" pitchFamily="18" charset="0"/>
                                  <a:ea typeface="Cambria Math" panose="02040503050406030204" pitchFamily="18" charset="0"/>
                                </a:rPr>
                              </m:ctrlPr>
                            </m:acc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𝑇</m:t>
                              </m:r>
                            </m:e>
                          </m:acc>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𝑏</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𝑤</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zh-CN" altLang="en-US" i="1">
                                  <a:solidFill>
                                    <a:srgbClr val="000000"/>
                                  </a:solidFill>
                                  <a:latin typeface="Cambria Math" panose="02040503050406030204" pitchFamily="18" charset="0"/>
                                </a:rPr>
                                <m:t>𝑝</m:t>
                              </m:r>
                            </m:sub>
                          </m:sSub>
                          <m:sSub>
                            <m:sSubPr>
                              <m:ctrlPr>
                                <a:rPr lang="zh-CN" altLang="en-US" i="1">
                                  <a:solidFill>
                                    <a:srgbClr val="836967"/>
                                  </a:solidFill>
                                  <a:latin typeface="Cambria Math" panose="02040503050406030204" pitchFamily="18" charset="0"/>
                                </a:rPr>
                              </m:ctrlPr>
                            </m:sSubPr>
                            <m:e>
                              <m:r>
                                <a:rPr lang="zh-CN" altLang="en-US" i="1">
                                  <a:solidFill>
                                    <a:srgbClr val="000000"/>
                                  </a:solidFill>
                                  <a:latin typeface="Cambria Math" panose="02040503050406030204" pitchFamily="18" charset="0"/>
                                </a:rPr>
                                <m:t>𝑙</m:t>
                              </m:r>
                            </m:e>
                            <m:sub>
                              <m:r>
                                <a:rPr lang="zh-CN" altLang="en-US" i="1">
                                  <a:solidFill>
                                    <a:srgbClr val="000000"/>
                                  </a:solidFill>
                                  <a:latin typeface="Cambria Math" panose="02040503050406030204" pitchFamily="18" charset="0"/>
                                </a:rPr>
                                <m:t>𝑤</m:t>
                              </m:r>
                            </m:sub>
                          </m:sSub>
                        </m:num>
                        <m:den>
                          <m:r>
                            <a:rPr lang="zh-CN" altLang="en-US" i="1">
                              <a:solidFill>
                                <a:srgbClr val="000000"/>
                              </a:solidFill>
                              <a:latin typeface="Cambria Math" panose="02040503050406030204" pitchFamily="18" charset="0"/>
                            </a:rPr>
                            <m:t>𝜋</m:t>
                          </m:r>
                          <m:sSub>
                            <m:sSubPr>
                              <m:ctrlPr>
                                <a:rPr lang="zh-CN" altLang="en-US" i="1">
                                  <a:solidFill>
                                    <a:srgbClr val="836967"/>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𝑤</m:t>
                              </m:r>
                            </m:sub>
                          </m:sSub>
                        </m:den>
                      </m:f>
                      <m:d>
                        <m:dPr>
                          <m:ctrlPr>
                            <a:rPr lang="zh-CN" altLang="en-US" i="1">
                              <a:solidFill>
                                <a:srgbClr val="836967"/>
                              </a:solidFill>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d>
                                <m:dPr>
                                  <m:ctrlPr>
                                    <a:rPr lang="zh-CN" altLang="en-US" i="1">
                                      <a:solidFill>
                                        <a:srgbClr val="836967"/>
                                      </a:solidFill>
                                      <a:latin typeface="Cambria Math" panose="02040503050406030204" pitchFamily="18" charset="0"/>
                                    </a:rPr>
                                  </m:ctrlPr>
                                </m:dPr>
                                <m:e>
                                  <m:r>
                                    <a:rPr lang="zh-CN" altLang="en-US">
                                      <a:solidFill>
                                        <a:srgbClr val="000000"/>
                                      </a:solidFill>
                                      <a:latin typeface="Cambria Math" panose="02040503050406030204" pitchFamily="18" charset="0"/>
                                    </a:rPr>
                                    <m:t>1</m:t>
                                  </m:r>
                                  <m:r>
                                    <a:rPr lang="en-US" altLang="zh-CN"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𝜑</m:t>
                                  </m:r>
                                </m:e>
                              </m:d>
                            </m:num>
                            <m:den>
                              <m:sSup>
                                <m:sSupPr>
                                  <m:ctrlPr>
                                    <a:rPr lang="zh-CN" altLang="en-US" i="1">
                                      <a:solidFill>
                                        <a:srgbClr val="836967"/>
                                      </a:solidFill>
                                      <a:latin typeface="Cambria Math" panose="02040503050406030204" pitchFamily="18" charset="0"/>
                                    </a:rPr>
                                  </m:ctrlPr>
                                </m:sSupPr>
                                <m:e>
                                  <m:r>
                                    <a:rPr lang="zh-CN" altLang="en-US" i="1">
                                      <a:solidFill>
                                        <a:srgbClr val="000000"/>
                                      </a:solidFill>
                                      <a:latin typeface="Cambria Math" panose="02040503050406030204" pitchFamily="18" charset="0"/>
                                    </a:rPr>
                                    <m:t>𝑏</m:t>
                                  </m:r>
                                </m:e>
                                <m:sup>
                                  <m:r>
                                    <a:rPr lang="zh-CN" altLang="en-US">
                                      <a:solidFill>
                                        <a:srgbClr val="000000"/>
                                      </a:solidFill>
                                      <a:latin typeface="Cambria Math" panose="02040503050406030204" pitchFamily="18" charset="0"/>
                                    </a:rPr>
                                    <m:t>2</m:t>
                                  </m:r>
                                </m:sup>
                              </m:sSup>
                            </m:den>
                          </m:f>
                        </m:e>
                      </m:d>
                    </m:oMath>
                  </m:oMathPara>
                </a14:m>
                <a:endParaRPr lang="zh-CN" altLang="en-US" dirty="0"/>
              </a:p>
            </p:txBody>
          </p:sp>
        </mc:Choice>
        <mc:Fallback xmlns="">
          <p:sp>
            <p:nvSpPr>
              <p:cNvPr id="7" name="TextBox 6">
                <a:extLst>
                  <a:ext uri="{FF2B5EF4-FFF2-40B4-BE49-F238E27FC236}">
                    <a16:creationId xmlns:a16="http://schemas.microsoft.com/office/drawing/2014/main" id="{4182D11D-AD72-4F33-8EE0-1D6B1B7C9179}"/>
                  </a:ext>
                </a:extLst>
              </p:cNvPr>
              <p:cNvSpPr txBox="1">
                <a:spLocks noRot="1" noChangeAspect="1" noMove="1" noResize="1" noEditPoints="1" noAdjustHandles="1" noChangeArrowheads="1" noChangeShapeType="1" noTextEdit="1"/>
              </p:cNvSpPr>
              <p:nvPr/>
            </p:nvSpPr>
            <p:spPr>
              <a:xfrm>
                <a:off x="1481481" y="1946503"/>
                <a:ext cx="5068475" cy="139749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D11D9D8-50ED-4F90-9835-13F9522DD192}"/>
                  </a:ext>
                </a:extLst>
              </p:cNvPr>
              <p:cNvSpPr txBox="1"/>
              <p:nvPr/>
            </p:nvSpPr>
            <p:spPr>
              <a:xfrm>
                <a:off x="194345" y="4311406"/>
                <a:ext cx="7642745" cy="1498680"/>
              </a:xfrm>
              <a:prstGeom prst="rect">
                <a:avLst/>
              </a:prstGeom>
              <a:noFill/>
            </p:spPr>
            <p:txBody>
              <a:bodyPr wrap="square">
                <a:spAutoFit/>
              </a:bodyPr>
              <a:lstStyle/>
              <a:p>
                <a:pPr indent="228600" algn="just" hangingPunct="0">
                  <a:spcBef>
                    <a:spcPts val="300"/>
                  </a:spcBef>
                  <a:spcAft>
                    <a:spcPts val="300"/>
                  </a:spcAft>
                </a:pPr>
                <a14:m>
                  <m:oMathPara xmlns:m="http://schemas.openxmlformats.org/officeDocument/2006/math">
                    <m:oMathParaPr>
                      <m:jc m:val="centerGroup"/>
                    </m:oMathParaPr>
                    <m:oMath xmlns:m="http://schemas.openxmlformats.org/officeDocument/2006/math">
                      <m:sSub>
                        <m:sSubPr>
                          <m:ctrlPr>
                            <a:rPr lang="zh-CN" altLang="zh-CN" i="1" kern="0" smtClean="0">
                              <a:effectLst/>
                              <a:latin typeface="Cambria Math" panose="02040503050406030204" pitchFamily="18" charset="0"/>
                              <a:ea typeface="Cambria Math" panose="02040503050406030204" pitchFamily="18" charset="0"/>
                            </a:rPr>
                          </m:ctrlPr>
                        </m:sSubPr>
                        <m:e>
                          <m:r>
                            <a:rPr lang="en-US" altLang="zh-CN" i="1" kern="0">
                              <a:effectLst/>
                              <a:latin typeface="Cambria Math" panose="02040503050406030204" pitchFamily="18" charset="0"/>
                              <a:ea typeface="宋体" panose="02010600030101010101" pitchFamily="2" charset="-122"/>
                            </a:rPr>
                            <m:t>𝑇</m:t>
                          </m:r>
                        </m:e>
                        <m:sub>
                          <m:r>
                            <a:rPr lang="en-US" altLang="zh-CN" i="1" kern="0">
                              <a:effectLst/>
                              <a:latin typeface="Cambria Math" panose="02040503050406030204" pitchFamily="18" charset="0"/>
                              <a:ea typeface="宋体" panose="02010600030101010101" pitchFamily="2" charset="-122"/>
                            </a:rPr>
                            <m:t>𝑏</m:t>
                          </m:r>
                          <m:r>
                            <a:rPr lang="en-US" altLang="zh-CN" i="1" kern="0">
                              <a:effectLst/>
                              <a:latin typeface="Cambria Math" panose="02040503050406030204" pitchFamily="18" charset="0"/>
                              <a:ea typeface="宋体" panose="02010600030101010101" pitchFamily="2" charset="-122"/>
                            </a:rPr>
                            <m:t>,</m:t>
                          </m:r>
                          <m:r>
                            <a:rPr lang="en-US" altLang="zh-CN" i="1" kern="0">
                              <a:effectLst/>
                              <a:latin typeface="Cambria Math" panose="02040503050406030204" pitchFamily="18" charset="0"/>
                              <a:ea typeface="宋体" panose="02010600030101010101" pitchFamily="2" charset="-122"/>
                            </a:rPr>
                            <m:t>𝑝</m:t>
                          </m:r>
                        </m:sub>
                      </m:sSub>
                      <m:r>
                        <a:rPr lang="en-US" altLang="zh-CN" i="1" kern="0">
                          <a:effectLst/>
                          <a:latin typeface="Cambria Math" panose="02040503050406030204" pitchFamily="18" charset="0"/>
                          <a:ea typeface="宋体" panose="02010600030101010101" pitchFamily="2" charset="-122"/>
                        </a:rPr>
                        <m:t>=</m:t>
                      </m:r>
                      <m:f>
                        <m:fPr>
                          <m:ctrlPr>
                            <a:rPr lang="zh-CN" altLang="zh-CN" i="1" kern="0">
                              <a:effectLst/>
                              <a:latin typeface="Cambria Math" panose="02040503050406030204" pitchFamily="18" charset="0"/>
                              <a:ea typeface="Cambria Math" panose="02040503050406030204" pitchFamily="18" charset="0"/>
                            </a:rPr>
                          </m:ctrlPr>
                        </m:fPr>
                        <m:num>
                          <m:nary>
                            <m:naryPr>
                              <m:limLoc m:val="subSup"/>
                              <m:ctrlPr>
                                <a:rPr lang="zh-CN" altLang="zh-CN" i="1" kern="0">
                                  <a:effectLst/>
                                  <a:latin typeface="Cambria Math" panose="02040503050406030204" pitchFamily="18" charset="0"/>
                                  <a:ea typeface="Cambria Math" panose="02040503050406030204" pitchFamily="18" charset="0"/>
                                </a:rPr>
                              </m:ctrlPr>
                            </m:naryPr>
                            <m:sub>
                              <m:r>
                                <a:rPr lang="en-US" altLang="zh-CN" i="1" kern="0">
                                  <a:effectLst/>
                                  <a:latin typeface="Cambria Math" panose="02040503050406030204" pitchFamily="18" charset="0"/>
                                  <a:ea typeface="宋体" panose="02010600030101010101" pitchFamily="2" charset="-122"/>
                                </a:rPr>
                                <m:t>0</m:t>
                              </m:r>
                            </m:sub>
                            <m:sup>
                              <m:r>
                                <a:rPr lang="en-US" altLang="zh-CN" i="1" kern="0">
                                  <a:effectLst/>
                                  <a:latin typeface="Cambria Math" panose="02040503050406030204" pitchFamily="18" charset="0"/>
                                  <a:ea typeface="宋体" panose="02010600030101010101" pitchFamily="2" charset="-122"/>
                                </a:rPr>
                                <m:t>𝑎</m:t>
                              </m:r>
                            </m:sup>
                            <m:e>
                              <m:r>
                                <a:rPr lang="en-US" altLang="zh-CN" i="1" kern="0">
                                  <a:effectLst/>
                                  <a:latin typeface="Cambria Math" panose="02040503050406030204" pitchFamily="18" charset="0"/>
                                  <a:ea typeface="宋体" panose="02010600030101010101" pitchFamily="2" charset="-122"/>
                                </a:rPr>
                                <m:t>2</m:t>
                              </m:r>
                              <m:r>
                                <a:rPr lang="en-US" altLang="zh-CN" i="1" kern="0">
                                  <a:effectLst/>
                                  <a:latin typeface="Cambria Math" panose="02040503050406030204" pitchFamily="18" charset="0"/>
                                  <a:ea typeface="宋体" panose="02010600030101010101" pitchFamily="2" charset="-122"/>
                                </a:rPr>
                                <m:t>𝜋</m:t>
                              </m:r>
                              <m:r>
                                <a:rPr lang="en-US" altLang="zh-CN" i="1" kern="0">
                                  <a:effectLst/>
                                  <a:latin typeface="Cambria Math" panose="02040503050406030204" pitchFamily="18" charset="0"/>
                                  <a:ea typeface="宋体" panose="02010600030101010101" pitchFamily="2" charset="-122"/>
                                </a:rPr>
                                <m:t>𝑟</m:t>
                              </m:r>
                            </m:e>
                          </m:nary>
                          <m:sSub>
                            <m:sSubPr>
                              <m:ctrlPr>
                                <a:rPr lang="zh-CN" altLang="zh-CN" i="1" kern="0">
                                  <a:effectLst/>
                                  <a:latin typeface="Cambria Math" panose="02040503050406030204" pitchFamily="18" charset="0"/>
                                  <a:ea typeface="Cambria Math" panose="02040503050406030204" pitchFamily="18" charset="0"/>
                                </a:rPr>
                              </m:ctrlPr>
                            </m:sSubPr>
                            <m:e>
                              <m:r>
                                <a:rPr lang="en-US" altLang="zh-CN" i="1" kern="0">
                                  <a:effectLst/>
                                  <a:latin typeface="Cambria Math" panose="02040503050406030204" pitchFamily="18" charset="0"/>
                                  <a:ea typeface="宋体" panose="02010600030101010101" pitchFamily="2" charset="-122"/>
                                </a:rPr>
                                <m:t>𝑇</m:t>
                              </m:r>
                            </m:e>
                            <m:sub>
                              <m:r>
                                <a:rPr lang="en-US" altLang="zh-CN" i="1" kern="0">
                                  <a:effectLst/>
                                  <a:latin typeface="Cambria Math" panose="02040503050406030204" pitchFamily="18" charset="0"/>
                                  <a:ea typeface="宋体" panose="02010600030101010101" pitchFamily="2" charset="-122"/>
                                </a:rPr>
                                <m:t>𝑏</m:t>
                              </m:r>
                            </m:sub>
                          </m:sSub>
                          <m:d>
                            <m:dPr>
                              <m:ctrlPr>
                                <a:rPr lang="zh-CN" altLang="zh-CN" i="1" kern="0">
                                  <a:effectLst/>
                                  <a:latin typeface="Cambria Math" panose="02040503050406030204" pitchFamily="18" charset="0"/>
                                  <a:ea typeface="Cambria Math" panose="02040503050406030204" pitchFamily="18" charset="0"/>
                                </a:rPr>
                              </m:ctrlPr>
                            </m:dPr>
                            <m:e>
                              <m:r>
                                <a:rPr lang="en-US" altLang="zh-CN" i="1" kern="0">
                                  <a:effectLst/>
                                  <a:latin typeface="Cambria Math" panose="02040503050406030204" pitchFamily="18" charset="0"/>
                                  <a:ea typeface="宋体" panose="02010600030101010101" pitchFamily="2" charset="-122"/>
                                </a:rPr>
                                <m:t>𝑟</m:t>
                              </m:r>
                            </m:e>
                          </m:d>
                          <m:r>
                            <a:rPr lang="en-US" altLang="zh-CN" i="1" kern="0">
                              <a:effectLst/>
                              <a:latin typeface="Cambria Math" panose="02040503050406030204" pitchFamily="18" charset="0"/>
                              <a:ea typeface="宋体" panose="02010600030101010101" pitchFamily="2" charset="-122"/>
                            </a:rPr>
                            <m:t>𝑑𝑟</m:t>
                          </m:r>
                        </m:num>
                        <m:den>
                          <m:r>
                            <a:rPr lang="en-US" altLang="zh-CN" i="1" kern="0">
                              <a:effectLst/>
                              <a:latin typeface="Cambria Math" panose="02040503050406030204" pitchFamily="18" charset="0"/>
                              <a:ea typeface="宋体" panose="02010600030101010101" pitchFamily="2" charset="-122"/>
                            </a:rPr>
                            <m:t>𝜋</m:t>
                          </m:r>
                          <m:sSup>
                            <m:sSupPr>
                              <m:ctrlPr>
                                <a:rPr lang="zh-CN" altLang="zh-CN" i="1" kern="0">
                                  <a:effectLst/>
                                  <a:latin typeface="Cambria Math" panose="02040503050406030204" pitchFamily="18" charset="0"/>
                                  <a:ea typeface="Cambria Math" panose="02040503050406030204" pitchFamily="18" charset="0"/>
                                </a:rPr>
                              </m:ctrlPr>
                            </m:sSupPr>
                            <m:e>
                              <m:r>
                                <a:rPr lang="en-US" altLang="zh-CN" i="1" kern="0">
                                  <a:effectLst/>
                                  <a:latin typeface="Cambria Math" panose="02040503050406030204" pitchFamily="18" charset="0"/>
                                  <a:ea typeface="宋体" panose="02010600030101010101" pitchFamily="2" charset="-122"/>
                                </a:rPr>
                                <m:t>𝑎</m:t>
                              </m:r>
                            </m:e>
                            <m:sup>
                              <m:r>
                                <a:rPr lang="en-US" altLang="zh-CN" i="1" kern="0">
                                  <a:effectLst/>
                                  <a:latin typeface="Cambria Math" panose="02040503050406030204" pitchFamily="18" charset="0"/>
                                  <a:ea typeface="宋体" panose="02010600030101010101" pitchFamily="2" charset="-122"/>
                                </a:rPr>
                                <m:t>2</m:t>
                              </m:r>
                            </m:sup>
                          </m:sSup>
                        </m:den>
                      </m:f>
                    </m:oMath>
                  </m:oMathPara>
                </a14:m>
                <a:endParaRPr lang="zh-CN" altLang="zh-CN" kern="700" dirty="0">
                  <a:effectLst/>
                  <a:latin typeface="Times New Roman" panose="02020603050405020304" pitchFamily="18" charset="0"/>
                  <a:ea typeface="宋体" panose="02010600030101010101" pitchFamily="2" charset="-122"/>
                </a:endParaRPr>
              </a:p>
              <a:p>
                <a:pPr/>
                <a14:m>
                  <m:oMathPara xmlns:m="http://schemas.openxmlformats.org/officeDocument/2006/math">
                    <m:oMathParaPr>
                      <m:jc m:val="centerGroup"/>
                    </m:oMathParaPr>
                    <m:oMath xmlns:m="http://schemas.openxmlformats.org/officeDocument/2006/math">
                      <m:sSub>
                        <m:sSubPr>
                          <m:ctrlPr>
                            <a:rPr lang="zh-CN" altLang="zh-CN" i="1" ker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𝑏</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𝑝</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0">
                              <a:effectLst/>
                              <a:latin typeface="Cambria Math" panose="02040503050406030204" pitchFamily="18" charset="0"/>
                              <a:ea typeface="Cambria Math" panose="02040503050406030204" pitchFamily="18" charset="0"/>
                            </a:rPr>
                          </m:ctrlPr>
                        </m:sSubPr>
                        <m:e>
                          <m:acc>
                            <m:accPr>
                              <m:chr m:val="̅"/>
                              <m:ctrlPr>
                                <a:rPr lang="zh-CN" altLang="zh-CN" i="1" kern="0">
                                  <a:effectLst/>
                                  <a:latin typeface="Cambria Math" panose="02040503050406030204" pitchFamily="18" charset="0"/>
                                  <a:ea typeface="Cambria Math" panose="02040503050406030204" pitchFamily="18" charset="0"/>
                                </a:rPr>
                              </m:ctrlPr>
                            </m:acc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𝑇</m:t>
                              </m:r>
                            </m:e>
                          </m:acc>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𝑏</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kern="0">
                              <a:effectLst/>
                              <a:latin typeface="Cambria Math" panose="02040503050406030204" pitchFamily="18" charset="0"/>
                              <a:ea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r>
                                <a:rPr lang="zh-CN" altLang="en-US">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𝑎</m:t>
                              </m:r>
                              <m:sSub>
                                <m:sSubPr>
                                  <m:ctrlPr>
                                    <a:rPr lang="zh-CN" altLang="en-US" i="1">
                                      <a:solidFill>
                                        <a:srgbClr val="836967"/>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zh-CN" altLang="en-US" i="1">
                                      <a:solidFill>
                                        <a:srgbClr val="000000"/>
                                      </a:solidFill>
                                      <a:latin typeface="Cambria Math" panose="02040503050406030204" pitchFamily="18" charset="0"/>
                                    </a:rPr>
                                    <m:t>𝑝</m:t>
                                  </m:r>
                                </m:sub>
                              </m:sSub>
                            </m:num>
                            <m:den>
                              <m:r>
                                <a:rPr lang="zh-CN" altLang="en-US" i="1">
                                  <a:solidFill>
                                    <a:srgbClr val="000000"/>
                                  </a:solidFill>
                                  <a:latin typeface="Cambria Math" panose="02040503050406030204" pitchFamily="18" charset="0"/>
                                </a:rPr>
                                <m:t>𝜋</m:t>
                              </m:r>
                              <m:sSub>
                                <m:sSubPr>
                                  <m:ctrlPr>
                                    <a:rPr lang="zh-CN" altLang="en-US" i="1">
                                      <a:solidFill>
                                        <a:srgbClr val="836967"/>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𝑤</m:t>
                                  </m:r>
                                </m:sub>
                              </m:sSub>
                            </m:den>
                          </m:f>
                          <m:d>
                            <m:dPr>
                              <m:ctrlPr>
                                <a:rPr lang="zh-CN" altLang="en-US" i="1">
                                  <a:solidFill>
                                    <a:srgbClr val="836967"/>
                                  </a:solidFill>
                                  <a:latin typeface="Cambria Math" panose="02040503050406030204" pitchFamily="18" charset="0"/>
                                </a:rPr>
                              </m:ctrlPr>
                            </m:dPr>
                            <m:e>
                              <m:f>
                                <m:fPr>
                                  <m:ctrlPr>
                                    <a:rPr lang="en-US" altLang="zh-CN" i="1">
                                      <a:solidFill>
                                        <a:srgbClr val="000000"/>
                                      </a:solidFill>
                                      <a:latin typeface="Cambria Math" panose="02040503050406030204" pitchFamily="18" charset="0"/>
                                    </a:rPr>
                                  </m:ctrlPr>
                                </m:fPr>
                                <m:num>
                                  <m:r>
                                    <a:rPr lang="en-US" altLang="zh-CN" i="1">
                                      <a:solidFill>
                                        <a:srgbClr val="000000"/>
                                      </a:solidFill>
                                      <a:latin typeface="Cambria Math" panose="02040503050406030204" pitchFamily="18" charset="0"/>
                                    </a:rPr>
                                    <m:t>1</m:t>
                                  </m:r>
                                </m:num>
                                <m:den>
                                  <m:sSup>
                                    <m:sSupPr>
                                      <m:ctrlPr>
                                        <a:rPr lang="zh-CN" altLang="en-US" i="1">
                                          <a:solidFill>
                                            <a:srgbClr val="836967"/>
                                          </a:solidFill>
                                          <a:latin typeface="Cambria Math" panose="02040503050406030204" pitchFamily="18" charset="0"/>
                                        </a:rPr>
                                      </m:ctrlPr>
                                    </m:sSupPr>
                                    <m:e>
                                      <m:r>
                                        <a:rPr lang="en-US" altLang="zh-CN" i="1">
                                          <a:solidFill>
                                            <a:srgbClr val="836967"/>
                                          </a:solidFill>
                                          <a:latin typeface="Cambria Math" panose="02040503050406030204" pitchFamily="18" charset="0"/>
                                        </a:rPr>
                                        <m:t>𝑎</m:t>
                                      </m:r>
                                    </m:e>
                                    <m:sup>
                                      <m:r>
                                        <a:rPr lang="zh-CN" altLang="en-US">
                                          <a:solidFill>
                                            <a:srgbClr val="000000"/>
                                          </a:solidFill>
                                          <a:latin typeface="Cambria Math" panose="02040503050406030204" pitchFamily="18" charset="0"/>
                                        </a:rPr>
                                        <m:t>2</m:t>
                                      </m:r>
                                    </m:sup>
                                  </m:sSup>
                                </m:den>
                              </m:f>
                              <m:r>
                                <a:rPr lang="zh-CN" altLang="en-US">
                                  <a:solidFill>
                                    <a:srgbClr val="000000"/>
                                  </a:solidFill>
                                  <a:latin typeface="Cambria Math" panose="02040503050406030204" pitchFamily="18" charset="0"/>
                                </a:rPr>
                                <m:t>+</m:t>
                              </m:r>
                              <m:f>
                                <m:fPr>
                                  <m:ctrlPr>
                                    <a:rPr lang="en-US" altLang="zh-CN"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𝜑</m:t>
                                  </m:r>
                                </m:num>
                                <m:den>
                                  <m:sSup>
                                    <m:sSupPr>
                                      <m:ctrlPr>
                                        <a:rPr lang="zh-CN" altLang="en-US" i="1">
                                          <a:solidFill>
                                            <a:srgbClr val="836967"/>
                                          </a:solidFill>
                                          <a:latin typeface="Cambria Math" panose="02040503050406030204" pitchFamily="18" charset="0"/>
                                        </a:rPr>
                                      </m:ctrlPr>
                                    </m:sSupPr>
                                    <m:e>
                                      <m:r>
                                        <a:rPr lang="zh-CN" altLang="en-US" i="1">
                                          <a:solidFill>
                                            <a:srgbClr val="000000"/>
                                          </a:solidFill>
                                          <a:latin typeface="Cambria Math" panose="02040503050406030204" pitchFamily="18" charset="0"/>
                                        </a:rPr>
                                        <m:t>𝑏</m:t>
                                      </m:r>
                                    </m:e>
                                    <m:sup>
                                      <m:r>
                                        <a:rPr lang="zh-CN" altLang="en-US">
                                          <a:solidFill>
                                            <a:srgbClr val="000000"/>
                                          </a:solidFill>
                                          <a:latin typeface="Cambria Math" panose="02040503050406030204" pitchFamily="18" charset="0"/>
                                        </a:rPr>
                                        <m:t>2</m:t>
                                      </m:r>
                                    </m:sup>
                                  </m:sSup>
                                  <m:r>
                                    <a:rPr lang="en-US" altLang="zh-CN" i="1">
                                      <a:solidFill>
                                        <a:srgbClr val="000000"/>
                                      </a:solidFill>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en-US" altLang="zh-CN" i="1">
                                          <a:solidFill>
                                            <a:srgbClr val="836967"/>
                                          </a:solidFill>
                                          <a:latin typeface="Cambria Math" panose="02040503050406030204" pitchFamily="18" charset="0"/>
                                        </a:rPr>
                                        <m:t>𝑎</m:t>
                                      </m:r>
                                    </m:e>
                                    <m:sup>
                                      <m:r>
                                        <a:rPr lang="zh-CN" altLang="en-US">
                                          <a:solidFill>
                                            <a:srgbClr val="000000"/>
                                          </a:solidFill>
                                          <a:latin typeface="Cambria Math" panose="02040503050406030204" pitchFamily="18" charset="0"/>
                                        </a:rPr>
                                        <m:t>2</m:t>
                                      </m:r>
                                    </m:sup>
                                  </m:sSup>
                                </m:den>
                              </m:f>
                            </m:e>
                          </m:d>
                          <m:nary>
                            <m:naryPr>
                              <m:chr m:val="∑"/>
                              <m:ctrlPr>
                                <a:rPr lang="zh-CN" altLang="zh-CN" i="1" kern="0">
                                  <a:effectLst/>
                                  <a:latin typeface="Cambria Math" panose="02040503050406030204" pitchFamily="18" charset="0"/>
                                  <a:ea typeface="Cambria Math" panose="02040503050406030204" pitchFamily="18" charset="0"/>
                                </a:rPr>
                              </m:ctrlPr>
                            </m:naryPr>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up>
                            <m:e>
                              <m:d>
                                <m:dPr>
                                  <m:begChr m:val="["/>
                                  <m:endChr m:val="]"/>
                                  <m:ctrlPr>
                                    <a:rPr lang="zh-CN" altLang="zh-CN" i="1" kern="0">
                                      <a:effectLst/>
                                      <a:latin typeface="Cambria Math" panose="02040503050406030204" pitchFamily="18" charset="0"/>
                                      <a:ea typeface="Cambria Math" panose="02040503050406030204" pitchFamily="18" charset="0"/>
                                    </a:rPr>
                                  </m:ctrlPr>
                                </m:dPr>
                                <m:e>
                                  <m:func>
                                    <m:funcPr>
                                      <m:ctrlPr>
                                        <a:rPr lang="zh-CN" altLang="zh-CN" i="1" kern="0">
                                          <a:effectLst/>
                                          <a:latin typeface="Cambria Math" panose="02040503050406030204" pitchFamily="18" charset="0"/>
                                          <a:ea typeface="Cambria Math" panose="02040503050406030204" pitchFamily="18" charset="0"/>
                                        </a:rPr>
                                      </m:ctrlPr>
                                    </m:funcPr>
                                    <m:fName>
                                      <m:sSubSup>
                                        <m:sSubSupPr>
                                          <m:ctrlPr>
                                            <a:rPr lang="zh-CN" altLang="zh-CN" i="1" kern="0">
                                              <a:effectLst/>
                                              <a:latin typeface="Cambria Math" panose="02040503050406030204" pitchFamily="18" charset="0"/>
                                              <a:ea typeface="Cambria Math" panose="02040503050406030204" pitchFamily="18" charset="0"/>
                                            </a:rPr>
                                          </m:ctrlPr>
                                        </m:sSub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p>
                                      </m:sSubSup>
                                      <m:d>
                                        <m:dPr>
                                          <m:ctrlPr>
                                            <a:rPr lang="zh-CN" altLang="zh-CN" i="1" kern="0">
                                              <a:effectLst/>
                                              <a:latin typeface="Cambria Math" panose="02040503050406030204" pitchFamily="18" charset="0"/>
                                              <a:ea typeface="Cambria Math" panose="02040503050406030204" pitchFamily="18" charset="0"/>
                                            </a:rPr>
                                          </m:ctrlPr>
                                        </m:dPr>
                                        <m:e>
                                          <m:f>
                                            <m:fPr>
                                              <m:ctrlPr>
                                                <a:rPr lang="zh-CN" altLang="zh-CN" i="1" kern="0">
                                                  <a:effectLst/>
                                                  <a:latin typeface="Cambria Math" panose="02040503050406030204" pitchFamily="18" charset="0"/>
                                                  <a:ea typeface="Cambria Math" panose="02040503050406030204" pitchFamily="18" charset="0"/>
                                                </a:rPr>
                                              </m:ctrlPr>
                                            </m:fPr>
                                            <m:num>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num>
                                            <m:den>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𝑏</m:t>
                                              </m:r>
                                            </m:den>
                                          </m:f>
                                          <m:sSub>
                                            <m:sSubPr>
                                              <m:ctrlPr>
                                                <a:rPr lang="zh-CN" altLang="zh-CN" i="1" ker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Sub>
                                        </m:e>
                                      </m:d>
                                    </m:fNa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kern="0">
                                              <a:effectLst/>
                                              <a:latin typeface="Cambria Math" panose="02040503050406030204" pitchFamily="18" charset="0"/>
                                              <a:ea typeface="Cambria Math" panose="02040503050406030204" pitchFamily="18" charset="0"/>
                                            </a:rPr>
                                          </m:ctrlPr>
                                        </m:dPr>
                                        <m:e>
                                          <m:sSubSup>
                                            <m:sSubSupPr>
                                              <m:ctrlPr>
                                                <a:rPr lang="zh-CN" altLang="zh-CN" i="1" kern="0">
                                                  <a:effectLst/>
                                                  <a:latin typeface="Cambria Math" panose="02040503050406030204" pitchFamily="18" charset="0"/>
                                                  <a:ea typeface="Cambria Math" panose="02040503050406030204" pitchFamily="18" charset="0"/>
                                                </a:rPr>
                                              </m:ctrlPr>
                                            </m:sSub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3</m:t>
                                              </m:r>
                                            </m:sup>
                                          </m:sSubSup>
                                          <m:sSubSup>
                                            <m:sSubSupPr>
                                              <m:ctrlPr>
                                                <a:rPr lang="zh-CN" altLang="zh-CN" i="1" kern="0">
                                                  <a:effectLst/>
                                                  <a:latin typeface="Cambria Math" panose="02040503050406030204" pitchFamily="18" charset="0"/>
                                                  <a:ea typeface="Cambria Math" panose="02040503050406030204" pitchFamily="18" charset="0"/>
                                                </a:rPr>
                                              </m:ctrlPr>
                                            </m:sSub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p>
                                          </m:sSubSup>
                                          <m:d>
                                            <m:dPr>
                                              <m:ctrlPr>
                                                <a:rPr lang="zh-CN" altLang="zh-CN" i="1" kern="0">
                                                  <a:effectLst/>
                                                  <a:latin typeface="Cambria Math" panose="02040503050406030204" pitchFamily="18" charset="0"/>
                                                  <a:ea typeface="Cambria Math" panose="02040503050406030204" pitchFamily="18" charset="0"/>
                                                </a:rPr>
                                              </m:ctrlPr>
                                            </m:dPr>
                                            <m:e>
                                              <m:sSub>
                                                <m:sSubPr>
                                                  <m:ctrlPr>
                                                    <a:rPr lang="zh-CN" altLang="zh-CN" i="1" ker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Sub>
                                            </m:e>
                                          </m:d>
                                        </m:e>
                                      </m:d>
                                    </m:e>
                                  </m:func>
                                </m:e>
                              </m:d>
                            </m:e>
                          </m:nary>
                          <m:func>
                            <m:funcPr>
                              <m:ctrlPr>
                                <a:rPr lang="zh-CN" altLang="zh-CN" i="1" kern="0">
                                  <a:effectLst/>
                                  <a:latin typeface="Cambria Math" panose="02040503050406030204" pitchFamily="18" charset="0"/>
                                  <a:ea typeface="Cambria Math" panose="02040503050406030204" pitchFamily="18" charset="0"/>
                                </a:rPr>
                              </m:ctrlPr>
                            </m:funcPr>
                            <m:fName>
                              <m:r>
                                <m:rPr>
                                  <m:sty m:val="p"/>
                                </m:rPr>
                                <a:rPr lang="en-US" altLang="zh-CN" i="0">
                                  <a:effectLst/>
                                  <a:latin typeface="Cambria Math" panose="02040503050406030204" pitchFamily="18" charset="0"/>
                                  <a:ea typeface="宋体" panose="02010600030101010101" pitchFamily="2" charset="-122"/>
                                  <a:cs typeface="Times New Roman" panose="02020603050405020304" pitchFamily="18" charset="0"/>
                                </a:rPr>
                                <m:t>tanh</m:t>
                              </m:r>
                            </m:fName>
                            <m:e>
                              <m:d>
                                <m:dPr>
                                  <m:ctrlPr>
                                    <a:rPr lang="zh-CN" altLang="zh-CN" i="1" kern="0">
                                      <a:effectLst/>
                                      <a:latin typeface="Cambria Math" panose="02040503050406030204" pitchFamily="18" charset="0"/>
                                      <a:ea typeface="Cambria Math" panose="02040503050406030204" pitchFamily="18" charset="0"/>
                                    </a:rPr>
                                  </m:ctrlPr>
                                </m:dPr>
                                <m:e>
                                  <m:f>
                                    <m:fPr>
                                      <m:ctrlPr>
                                        <a:rPr lang="zh-CN" altLang="zh-CN" i="1" kern="0">
                                          <a:effectLst/>
                                          <a:latin typeface="Cambria Math" panose="02040503050406030204" pitchFamily="18" charset="0"/>
                                          <a:ea typeface="Cambria Math" panose="02040503050406030204" pitchFamily="18" charset="0"/>
                                        </a:rPr>
                                      </m:ctrlPr>
                                    </m:fPr>
                                    <m:num>
                                      <m:sSub>
                                        <m:sSubPr>
                                          <m:ctrlPr>
                                            <a:rPr lang="zh-CN" altLang="zh-CN" i="1" ker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Sub>
                                    </m:num>
                                    <m:den>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𝑏</m:t>
                                      </m:r>
                                    </m:den>
                                  </m:f>
                                  <m:sSub>
                                    <m:sSubPr>
                                      <m:ctrlPr>
                                        <a:rPr lang="zh-CN" altLang="zh-CN" i="1" ker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𝑙</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𝑤</m:t>
                                      </m:r>
                                    </m:sub>
                                  </m:sSub>
                                </m:e>
                              </m:d>
                            </m:e>
                          </m:func>
                        </m:e>
                      </m:d>
                    </m:oMath>
                  </m:oMathPara>
                </a14:m>
                <a:endParaRPr lang="zh-CN" altLang="en-US" dirty="0"/>
              </a:p>
            </p:txBody>
          </p:sp>
        </mc:Choice>
        <mc:Fallback xmlns="">
          <p:sp>
            <p:nvSpPr>
              <p:cNvPr id="11" name="TextBox 10">
                <a:extLst>
                  <a:ext uri="{FF2B5EF4-FFF2-40B4-BE49-F238E27FC236}">
                    <a16:creationId xmlns:a16="http://schemas.microsoft.com/office/drawing/2014/main" id="{4D11D9D8-50ED-4F90-9835-13F9522DD192}"/>
                  </a:ext>
                </a:extLst>
              </p:cNvPr>
              <p:cNvSpPr txBox="1">
                <a:spLocks noRot="1" noChangeAspect="1" noMove="1" noResize="1" noEditPoints="1" noAdjustHandles="1" noChangeArrowheads="1" noChangeShapeType="1" noTextEdit="1"/>
              </p:cNvSpPr>
              <p:nvPr/>
            </p:nvSpPr>
            <p:spPr>
              <a:xfrm>
                <a:off x="194345" y="4311406"/>
                <a:ext cx="7642745" cy="1498680"/>
              </a:xfrm>
              <a:prstGeom prst="rect">
                <a:avLst/>
              </a:prstGeom>
              <a:blipFill>
                <a:blip r:embed="rId3"/>
                <a:stretch>
                  <a:fillRect/>
                </a:stretch>
              </a:blipFill>
            </p:spPr>
            <p:txBody>
              <a:bodyPr/>
              <a:lstStyle/>
              <a:p>
                <a:r>
                  <a:rPr lang="zh-CN" altLang="en-US">
                    <a:noFill/>
                  </a:rPr>
                  <a:t> </a:t>
                </a:r>
              </a:p>
            </p:txBody>
          </p:sp>
        </mc:Fallback>
      </mc:AlternateContent>
      <p:sp>
        <p:nvSpPr>
          <p:cNvPr id="15" name="TextBox 14">
            <a:extLst>
              <a:ext uri="{FF2B5EF4-FFF2-40B4-BE49-F238E27FC236}">
                <a16:creationId xmlns:a16="http://schemas.microsoft.com/office/drawing/2014/main" id="{B4721E3F-FE90-4873-9F83-5DCD8FE0744C}"/>
              </a:ext>
            </a:extLst>
          </p:cNvPr>
          <p:cNvSpPr txBox="1"/>
          <p:nvPr/>
        </p:nvSpPr>
        <p:spPr>
          <a:xfrm>
            <a:off x="391072" y="1231176"/>
            <a:ext cx="5987119"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Average temperature of water at the droplet base:</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 name="TextBox 18">
            <a:extLst>
              <a:ext uri="{FF2B5EF4-FFF2-40B4-BE49-F238E27FC236}">
                <a16:creationId xmlns:a16="http://schemas.microsoft.com/office/drawing/2014/main" id="{A5AAB0FD-E5C1-41AC-8198-4C647771AD40}"/>
              </a:ext>
            </a:extLst>
          </p:cNvPr>
          <p:cNvSpPr txBox="1"/>
          <p:nvPr/>
        </p:nvSpPr>
        <p:spPr>
          <a:xfrm>
            <a:off x="391072" y="3514000"/>
            <a:ext cx="7642744"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Average temperature at</a:t>
            </a:r>
            <a:r>
              <a:rPr lang="en-US" altLang="zh-CN" sz="2000" dirty="0">
                <a:solidFill>
                  <a:srgbClr val="000000"/>
                </a:solidFill>
                <a:latin typeface="Arial" panose="020B0604020202020204" pitchFamily="34" charset="0"/>
                <a:cs typeface="Arial" panose="020B0604020202020204" pitchFamily="34" charset="0"/>
              </a:rPr>
              <a:t> liquid-solid interface:</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10" name="Graphic 9">
            <a:extLst>
              <a:ext uri="{FF2B5EF4-FFF2-40B4-BE49-F238E27FC236}">
                <a16:creationId xmlns:a16="http://schemas.microsoft.com/office/drawing/2014/main" id="{406C060C-DA6E-4271-ABE1-05C01679DC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61900" y="1047914"/>
            <a:ext cx="3901780" cy="4762172"/>
          </a:xfrm>
          <a:prstGeom prst="rect">
            <a:avLst/>
          </a:prstGeom>
        </p:spPr>
      </p:pic>
    </p:spTree>
    <p:extLst>
      <p:ext uri="{BB962C8B-B14F-4D97-AF65-F5344CB8AC3E}">
        <p14:creationId xmlns:p14="http://schemas.microsoft.com/office/powerpoint/2010/main" val="892604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FD951-78AF-4310-933F-075CA04AD334}"/>
              </a:ext>
            </a:extLst>
          </p:cNvPr>
          <p:cNvSpPr>
            <a:spLocks noGrp="1"/>
          </p:cNvSpPr>
          <p:nvPr>
            <p:ph type="title"/>
          </p:nvPr>
        </p:nvSpPr>
        <p:spPr/>
        <p:txBody>
          <a:bodyPr/>
          <a:lstStyle/>
          <a:p>
            <a:pPr algn="ctr"/>
            <a:r>
              <a:rPr lang="en-US" altLang="zh-CN" sz="3600" dirty="0">
                <a:latin typeface="Arial" panose="020B0604020202020204" pitchFamily="34" charset="0"/>
                <a:cs typeface="Arial" panose="020B0604020202020204" pitchFamily="34" charset="0"/>
              </a:rPr>
              <a:t>Temperature Continuity</a:t>
            </a:r>
            <a:endParaRPr lang="zh-CN" altLang="en-US" sz="3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FDCA7C85-0BAA-4EC2-87A6-4598A24D79FD}"/>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14</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
        <p:nvSpPr>
          <p:cNvPr id="5" name="TextBox 4">
            <a:extLst>
              <a:ext uri="{FF2B5EF4-FFF2-40B4-BE49-F238E27FC236}">
                <a16:creationId xmlns:a16="http://schemas.microsoft.com/office/drawing/2014/main" id="{F0F42443-AB75-4558-A6EA-19A3DF6DD0F5}"/>
              </a:ext>
            </a:extLst>
          </p:cNvPr>
          <p:cNvSpPr txBox="1"/>
          <p:nvPr/>
        </p:nvSpPr>
        <p:spPr>
          <a:xfrm>
            <a:off x="410867" y="3779270"/>
            <a:ext cx="620973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Temperature continuity </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the solid-liquid interface</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D645779-D8D3-4A27-A7E3-F5982F369E96}"/>
                  </a:ext>
                </a:extLst>
              </p:cNvPr>
              <p:cNvSpPr txBox="1"/>
              <p:nvPr/>
            </p:nvSpPr>
            <p:spPr>
              <a:xfrm>
                <a:off x="2139523" y="4512492"/>
                <a:ext cx="1917511"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𝑏</m:t>
                          </m:r>
                          <m:r>
                            <a:rPr lang="zh-CN" altLang="en-US" i="0">
                              <a:latin typeface="Cambria Math" panose="02040503050406030204" pitchFamily="18" charset="0"/>
                            </a:rPr>
                            <m:t>,</m:t>
                          </m:r>
                          <m:r>
                            <a:rPr lang="zh-CN" altLang="en-US" i="1">
                              <a:latin typeface="Cambria Math" panose="02040503050406030204" pitchFamily="18" charset="0"/>
                            </a:rPr>
                            <m:t>𝑝</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𝑝</m:t>
                          </m:r>
                        </m:sub>
                      </m:sSub>
                    </m:oMath>
                  </m:oMathPara>
                </a14:m>
                <a:endParaRPr lang="zh-CN" altLang="en-US" dirty="0"/>
              </a:p>
            </p:txBody>
          </p:sp>
        </mc:Choice>
        <mc:Fallback xmlns="">
          <p:sp>
            <p:nvSpPr>
              <p:cNvPr id="6" name="TextBox 5">
                <a:extLst>
                  <a:ext uri="{FF2B5EF4-FFF2-40B4-BE49-F238E27FC236}">
                    <a16:creationId xmlns:a16="http://schemas.microsoft.com/office/drawing/2014/main" id="{0D645779-D8D3-4A27-A7E3-F5982F369E96}"/>
                  </a:ext>
                </a:extLst>
              </p:cNvPr>
              <p:cNvSpPr txBox="1">
                <a:spLocks noRot="1" noChangeAspect="1" noMove="1" noResize="1" noEditPoints="1" noAdjustHandles="1" noChangeArrowheads="1" noChangeShapeType="1" noTextEdit="1"/>
              </p:cNvSpPr>
              <p:nvPr/>
            </p:nvSpPr>
            <p:spPr>
              <a:xfrm>
                <a:off x="2139523" y="4512492"/>
                <a:ext cx="1917511" cy="390748"/>
              </a:xfrm>
              <a:prstGeom prst="rect">
                <a:avLst/>
              </a:prstGeom>
              <a:blipFill>
                <a:blip r:embed="rId2"/>
                <a:stretch>
                  <a:fillRect b="-4688"/>
                </a:stretch>
              </a:blipFill>
            </p:spPr>
            <p:txBody>
              <a:bodyPr/>
              <a:lstStyle/>
              <a:p>
                <a:r>
                  <a:rPr lang="zh-CN" altLang="en-US">
                    <a:noFill/>
                  </a:rPr>
                  <a:t> </a:t>
                </a:r>
              </a:p>
            </p:txBody>
          </p:sp>
        </mc:Fallback>
      </mc:AlternateContent>
      <p:sp>
        <p:nvSpPr>
          <p:cNvPr id="7" name="TextBox 6">
            <a:extLst>
              <a:ext uri="{FF2B5EF4-FFF2-40B4-BE49-F238E27FC236}">
                <a16:creationId xmlns:a16="http://schemas.microsoft.com/office/drawing/2014/main" id="{D5531B60-F97E-4B6D-B5A9-6B87BCF203CB}"/>
              </a:ext>
            </a:extLst>
          </p:cNvPr>
          <p:cNvSpPr txBox="1"/>
          <p:nvPr/>
        </p:nvSpPr>
        <p:spPr>
          <a:xfrm>
            <a:off x="410867" y="5378091"/>
            <a:ext cx="5105513"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Average temperature at the droplet base</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1C3B0D3-50A9-4E01-AFAA-DBAE1C745F7D}"/>
                  </a:ext>
                </a:extLst>
              </p:cNvPr>
              <p:cNvSpPr txBox="1"/>
              <p:nvPr/>
            </p:nvSpPr>
            <p:spPr>
              <a:xfrm>
                <a:off x="5337693" y="5236353"/>
                <a:ext cx="6209730" cy="6835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𝑇</m:t>
                              </m:r>
                            </m:e>
                          </m:acc>
                        </m:e>
                        <m:sub>
                          <m:r>
                            <a:rPr lang="zh-CN" altLang="en-US" i="1">
                              <a:latin typeface="Cambria Math" panose="02040503050406030204" pitchFamily="18" charset="0"/>
                            </a:rPr>
                            <m:t>𝑏</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𝑝</m:t>
                          </m:r>
                        </m:sub>
                      </m:sSub>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𝑝</m:t>
                              </m:r>
                            </m:sub>
                          </m:sSub>
                          <m:r>
                            <a:rPr lang="zh-CN" altLang="en-US" i="0">
                              <a:latin typeface="Cambria Math" panose="02040503050406030204" pitchFamily="18" charset="0"/>
                            </a:rPr>
                            <m:t>2</m:t>
                          </m:r>
                          <m:r>
                            <a:rPr lang="zh-CN" altLang="en-US" i="1">
                              <a:latin typeface="Cambria Math" panose="02040503050406030204" pitchFamily="18" charset="0"/>
                            </a:rPr>
                            <m:t>𝑎</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1+</m:t>
                              </m:r>
                              <m:r>
                                <a:rPr lang="zh-CN" altLang="en-US" i="1">
                                  <a:latin typeface="Cambria Math" panose="02040503050406030204" pitchFamily="18" charset="0"/>
                                </a:rPr>
                                <m:t>𝑘</m:t>
                              </m:r>
                            </m:e>
                          </m:d>
                        </m:num>
                        <m:den>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𝑤</m:t>
                              </m:r>
                            </m:sub>
                          </m:sSub>
                        </m:den>
                      </m:f>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𝑛</m:t>
                          </m:r>
                          <m:r>
                            <a:rPr lang="zh-CN" altLang="en-US" i="0">
                              <a:latin typeface="Cambria Math" panose="02040503050406030204" pitchFamily="18" charset="0"/>
                            </a:rPr>
                            <m:t>=1</m:t>
                          </m:r>
                        </m:sub>
                        <m:sup>
                          <m:r>
                            <a:rPr lang="zh-CN" altLang="en-US" i="0">
                              <a:latin typeface="Cambria Math" panose="02040503050406030204" pitchFamily="18" charset="0"/>
                            </a:rPr>
                            <m:t>∞</m:t>
                          </m:r>
                        </m:sup>
                        <m:e>
                          <m:d>
                            <m:dPr>
                              <m:begChr m:val="["/>
                              <m:endChr m:val="]"/>
                              <m:ctrlPr>
                                <a:rPr lang="zh-CN" altLang="en-US" i="1">
                                  <a:solidFill>
                                    <a:srgbClr val="836967"/>
                                  </a:solidFill>
                                  <a:latin typeface="Cambria Math" panose="02040503050406030204" pitchFamily="18" charset="0"/>
                                </a:rPr>
                              </m:ctrlPr>
                            </m:dPr>
                            <m:e>
                              <m:func>
                                <m:funcPr>
                                  <m:ctrlPr>
                                    <a:rPr lang="zh-CN" altLang="en-US" i="1">
                                      <a:latin typeface="Cambria Math" panose="02040503050406030204" pitchFamily="18" charset="0"/>
                                    </a:rPr>
                                  </m:ctrlPr>
                                </m:funcPr>
                                <m:fName>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𝐽</m:t>
                                      </m:r>
                                    </m:e>
                                    <m:sub>
                                      <m:r>
                                        <a:rPr lang="zh-CN" altLang="en-US" i="0">
                                          <a:latin typeface="Cambria Math" panose="02040503050406030204" pitchFamily="18" charset="0"/>
                                        </a:rPr>
                                        <m:t>1</m:t>
                                      </m:r>
                                    </m:sub>
                                    <m:sup>
                                      <m:r>
                                        <a:rPr lang="zh-CN" altLang="en-US" i="0">
                                          <a:latin typeface="Cambria Math" panose="02040503050406030204" pitchFamily="18" charset="0"/>
                                        </a:rPr>
                                        <m:t>2</m:t>
                                      </m:r>
                                    </m:sup>
                                  </m:sSubSup>
                                  <m:d>
                                    <m:dPr>
                                      <m:ctrlPr>
                                        <a:rPr lang="zh-CN" altLang="en-US" i="1">
                                          <a:solidFill>
                                            <a:srgbClr val="836967"/>
                                          </a:solidFill>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𝑎</m:t>
                                          </m:r>
                                        </m:num>
                                        <m:den>
                                          <m:r>
                                            <a:rPr lang="zh-CN" altLang="en-US" i="1">
                                              <a:latin typeface="Cambria Math" panose="02040503050406030204" pitchFamily="18" charset="0"/>
                                            </a:rPr>
                                            <m:t>𝑏</m:t>
                                          </m:r>
                                        </m:den>
                                      </m:f>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𝑛</m:t>
                                          </m:r>
                                        </m:sub>
                                      </m:sSub>
                                    </m:e>
                                  </m:d>
                                </m:fName>
                                <m:e>
                                  <m:r>
                                    <a:rPr lang="zh-CN" altLang="en-US" i="0">
                                      <a:latin typeface="Cambria Math" panose="02040503050406030204" pitchFamily="18" charset="0"/>
                                    </a:rPr>
                                    <m:t>/</m:t>
                                  </m:r>
                                  <m:d>
                                    <m:dPr>
                                      <m:ctrlPr>
                                        <a:rPr lang="zh-CN" altLang="en-US" i="1">
                                          <a:solidFill>
                                            <a:srgbClr val="836967"/>
                                          </a:solidFill>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𝛼</m:t>
                                          </m:r>
                                        </m:e>
                                        <m:sub>
                                          <m:r>
                                            <a:rPr lang="zh-CN" altLang="en-US" i="1">
                                              <a:latin typeface="Cambria Math" panose="02040503050406030204" pitchFamily="18" charset="0"/>
                                            </a:rPr>
                                            <m:t>𝑛</m:t>
                                          </m:r>
                                        </m:sub>
                                        <m:sup>
                                          <m:r>
                                            <a:rPr lang="zh-CN" altLang="en-US" i="0">
                                              <a:latin typeface="Cambria Math" panose="02040503050406030204" pitchFamily="18" charset="0"/>
                                            </a:rPr>
                                            <m:t>3</m:t>
                                          </m:r>
                                        </m:sup>
                                      </m:sSubSup>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𝐽</m:t>
                                          </m:r>
                                        </m:e>
                                        <m:sub>
                                          <m:r>
                                            <a:rPr lang="zh-CN" altLang="en-US" i="0">
                                              <a:latin typeface="Cambria Math" panose="02040503050406030204" pitchFamily="18" charset="0"/>
                                            </a:rPr>
                                            <m:t>0</m:t>
                                          </m:r>
                                        </m:sub>
                                        <m:sup>
                                          <m:r>
                                            <a:rPr lang="zh-CN" altLang="en-US" i="0">
                                              <a:latin typeface="Cambria Math" panose="02040503050406030204" pitchFamily="18" charset="0"/>
                                            </a:rPr>
                                            <m:t>2</m:t>
                                          </m:r>
                                        </m:sup>
                                      </m:sSubSup>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𝑛</m:t>
                                              </m:r>
                                            </m:sub>
                                          </m:sSub>
                                        </m:e>
                                      </m:d>
                                    </m:e>
                                  </m:d>
                                </m:e>
                              </m:func>
                            </m:e>
                          </m:d>
                        </m:e>
                      </m:nary>
                    </m:oMath>
                  </m:oMathPara>
                </a14:m>
                <a:endParaRPr lang="zh-CN" altLang="en-US" dirty="0"/>
              </a:p>
            </p:txBody>
          </p:sp>
        </mc:Choice>
        <mc:Fallback xmlns="">
          <p:sp>
            <p:nvSpPr>
              <p:cNvPr id="8" name="TextBox 7">
                <a:extLst>
                  <a:ext uri="{FF2B5EF4-FFF2-40B4-BE49-F238E27FC236}">
                    <a16:creationId xmlns:a16="http://schemas.microsoft.com/office/drawing/2014/main" id="{61C3B0D3-50A9-4E01-AFAA-DBAE1C745F7D}"/>
                  </a:ext>
                </a:extLst>
              </p:cNvPr>
              <p:cNvSpPr txBox="1">
                <a:spLocks noRot="1" noChangeAspect="1" noMove="1" noResize="1" noEditPoints="1" noAdjustHandles="1" noChangeArrowheads="1" noChangeShapeType="1" noTextEdit="1"/>
              </p:cNvSpPr>
              <p:nvPr/>
            </p:nvSpPr>
            <p:spPr>
              <a:xfrm>
                <a:off x="5337693" y="5236353"/>
                <a:ext cx="6209730" cy="68358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5B5847A-7455-453E-B37A-6227BD4ADD0A}"/>
                  </a:ext>
                </a:extLst>
              </p:cNvPr>
              <p:cNvSpPr txBox="1"/>
              <p:nvPr/>
            </p:nvSpPr>
            <p:spPr>
              <a:xfrm>
                <a:off x="521889" y="1558347"/>
                <a:ext cx="4086206" cy="7180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kern="0" smtClean="0">
                              <a:effectLst/>
                              <a:latin typeface="Cambria Math" panose="02040503050406030204" pitchFamily="18" charset="0"/>
                              <a:ea typeface="Cambria Math" panose="02040503050406030204" pitchFamily="18" charset="0"/>
                            </a:rPr>
                          </m:ctrlPr>
                        </m:sSubPr>
                        <m:e>
                          <m:acc>
                            <m:accPr>
                              <m:chr m:val="̅"/>
                              <m:ctrlPr>
                                <a:rPr lang="zh-CN" altLang="zh-CN" i="1" kern="0">
                                  <a:effectLst/>
                                  <a:latin typeface="Cambria Math" panose="02040503050406030204" pitchFamily="18" charset="0"/>
                                  <a:ea typeface="Cambria Math" panose="02040503050406030204" pitchFamily="18" charset="0"/>
                                </a:rPr>
                              </m:ctrlPr>
                            </m:acc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𝑇</m:t>
                              </m:r>
                            </m:e>
                          </m:acc>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𝑏</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𝑤</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kern="0">
                              <a:effectLst/>
                              <a:latin typeface="Cambria Math" panose="02040503050406030204" pitchFamily="18" charset="0"/>
                              <a:ea typeface="Cambria Math" panose="02040503050406030204" pitchFamily="18" charset="0"/>
                            </a:rPr>
                          </m:ctrlPr>
                        </m:fPr>
                        <m:num>
                          <m:sSub>
                            <m:sSubPr>
                              <m:ctrlPr>
                                <a:rPr lang="zh-CN" altLang="zh-CN" i="1" ker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𝑝</m:t>
                              </m:r>
                            </m:sub>
                          </m:sSub>
                          <m:sSub>
                            <m:sSubPr>
                              <m:ctrlPr>
                                <a:rPr lang="zh-CN" altLang="zh-CN" i="1" ker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𝑙</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𝑤</m:t>
                              </m:r>
                            </m:sub>
                          </m:sSub>
                        </m:num>
                        <m:den>
                          <m:sSub>
                            <m:sSubPr>
                              <m:ctrlPr>
                                <a:rPr lang="zh-CN" altLang="zh-CN" i="1" ker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𝑘</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𝑤</m:t>
                              </m:r>
                            </m:sub>
                          </m:sSub>
                        </m:den>
                      </m:f>
                      <m:d>
                        <m:dPr>
                          <m:begChr m:val="{"/>
                          <m:endChr m:val="}"/>
                          <m:ctrlPr>
                            <a:rPr lang="zh-CN" altLang="zh-CN" i="1" kern="0">
                              <a:effectLst/>
                              <a:latin typeface="Cambria Math" panose="02040503050406030204" pitchFamily="18" charset="0"/>
                              <a:ea typeface="Cambria Math" panose="02040503050406030204" pitchFamily="18" charset="0"/>
                            </a:rPr>
                          </m:ctrlPr>
                        </m:dPr>
                        <m:e>
                          <m:f>
                            <m:fPr>
                              <m:ctrlPr>
                                <a:rPr lang="zh-CN" altLang="zh-CN" i="1" kern="0">
                                  <a:effectLst/>
                                  <a:latin typeface="Cambria Math" panose="02040503050406030204" pitchFamily="18" charset="0"/>
                                  <a:ea typeface="Cambria Math" panose="02040503050406030204" pitchFamily="18" charset="0"/>
                                </a:rPr>
                              </m:ctrlPr>
                            </m:fPr>
                            <m:num>
                              <m:sSup>
                                <m:sSupPr>
                                  <m:ctrlPr>
                                    <a:rPr lang="zh-CN" altLang="zh-CN" i="1" kern="0">
                                      <a:effectLst/>
                                      <a:latin typeface="Cambria Math" panose="02040503050406030204" pitchFamily="18" charset="0"/>
                                      <a:ea typeface="Cambria Math" panose="02040503050406030204" pitchFamily="18" charset="0"/>
                                    </a:rPr>
                                  </m:ctrlPr>
                                </m:s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p>
                              </m:sSup>
                            </m:num>
                            <m:den>
                              <m:sSup>
                                <m:sSupPr>
                                  <m:ctrlPr>
                                    <a:rPr lang="zh-CN" altLang="zh-CN" i="1" kern="0">
                                      <a:effectLst/>
                                      <a:latin typeface="Cambria Math" panose="02040503050406030204" pitchFamily="18" charset="0"/>
                                      <a:ea typeface="Cambria Math" panose="02040503050406030204" pitchFamily="18" charset="0"/>
                                    </a:rPr>
                                  </m:ctrlPr>
                                </m:s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𝑏</m:t>
                                  </m:r>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p>
                              </m:sSup>
                            </m:den>
                          </m:f>
                          <m:d>
                            <m:dPr>
                              <m:ctrlPr>
                                <a:rPr lang="zh-CN" altLang="zh-CN" i="1" kern="0">
                                  <a:effectLst/>
                                  <a:latin typeface="Cambria Math" panose="02040503050406030204" pitchFamily="18" charset="0"/>
                                  <a:ea typeface="Cambria Math" panose="02040503050406030204" pitchFamily="18" charset="0"/>
                                </a:rPr>
                              </m:ctrlPr>
                            </m:d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𝜑</m:t>
                              </m:r>
                            </m:e>
                          </m:d>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𝜑</m:t>
                          </m:r>
                        </m:e>
                      </m:d>
                    </m:oMath>
                  </m:oMathPara>
                </a14:m>
                <a:endParaRPr lang="zh-CN" altLang="en-US" dirty="0"/>
              </a:p>
            </p:txBody>
          </p:sp>
        </mc:Choice>
        <mc:Fallback xmlns="">
          <p:sp>
            <p:nvSpPr>
              <p:cNvPr id="11" name="TextBox 10">
                <a:extLst>
                  <a:ext uri="{FF2B5EF4-FFF2-40B4-BE49-F238E27FC236}">
                    <a16:creationId xmlns:a16="http://schemas.microsoft.com/office/drawing/2014/main" id="{A5B5847A-7455-453E-B37A-6227BD4ADD0A}"/>
                  </a:ext>
                </a:extLst>
              </p:cNvPr>
              <p:cNvSpPr txBox="1">
                <a:spLocks noRot="1" noChangeAspect="1" noMove="1" noResize="1" noEditPoints="1" noAdjustHandles="1" noChangeArrowheads="1" noChangeShapeType="1" noTextEdit="1"/>
              </p:cNvSpPr>
              <p:nvPr/>
            </p:nvSpPr>
            <p:spPr>
              <a:xfrm>
                <a:off x="521889" y="1558347"/>
                <a:ext cx="4086206" cy="71808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92ECB98-A339-4A32-9944-C05D70D74496}"/>
                  </a:ext>
                </a:extLst>
              </p:cNvPr>
              <p:cNvSpPr txBox="1"/>
              <p:nvPr/>
            </p:nvSpPr>
            <p:spPr>
              <a:xfrm>
                <a:off x="410867" y="2682964"/>
                <a:ext cx="7603957" cy="8476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zh-CN" altLang="zh-CN" sz="18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𝑇</m:t>
                          </m:r>
                        </m:e>
                        <m: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𝑏</m:t>
                          </m:r>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𝑝</m:t>
                          </m:r>
                        </m:sub>
                      </m:s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sSub>
                        <m:sSubPr>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acc>
                            <m:accPr>
                              <m:chr m:val="̅"/>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𝑇</m:t>
                              </m:r>
                            </m:e>
                          </m:acc>
                        </m:e>
                        <m: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𝑏</m:t>
                          </m:r>
                        </m:sub>
                      </m:s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f>
                            <m:fPr>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b>
                                <m:sSubPr>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𝑞</m:t>
                                  </m:r>
                                </m:e>
                                <m: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𝑝</m:t>
                                  </m:r>
                                </m:sub>
                              </m:s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𝑎</m:t>
                              </m:r>
                              <m:d>
                                <m:dPr>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𝜑</m:t>
                                  </m:r>
                                </m:e>
                              </m:d>
                            </m:num>
                            <m:den>
                              <m:sSub>
                                <m:sSubPr>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𝑘</m:t>
                                  </m:r>
                                </m:e>
                                <m: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𝑤</m:t>
                                  </m:r>
                                </m:sub>
                              </m:sSub>
                            </m:den>
                          </m:f>
                          <m:nary>
                            <m:naryPr>
                              <m:chr m:val="∑"/>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naryPr>
                            <m: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𝑛</m:t>
                              </m:r>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sub>
                            <m:sup>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sup>
                            <m:e>
                              <m:d>
                                <m:dPr>
                                  <m:begChr m:val="["/>
                                  <m:endChr m:val="]"/>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func>
                                    <m:funcPr>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uncPr>
                                    <m:fName>
                                      <m:sSubSup>
                                        <m:sSubSupPr>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Sup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𝐽</m:t>
                                          </m:r>
                                        </m:e>
                                        <m: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sub>
                                        <m:sup>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sup>
                                      </m:sSubSup>
                                      <m:d>
                                        <m:dPr>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f>
                                            <m:fPr>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𝑎</m:t>
                                              </m:r>
                                            </m:num>
                                            <m:den>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𝑏</m:t>
                                              </m:r>
                                            </m:den>
                                          </m:f>
                                          <m:sSub>
                                            <m:sSubPr>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𝛼</m:t>
                                              </m:r>
                                            </m:e>
                                            <m: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𝑛</m:t>
                                              </m:r>
                                            </m:sub>
                                          </m:sSub>
                                        </m:e>
                                      </m:d>
                                    </m:fName>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d>
                                        <m:dPr>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Sup>
                                            <m:sSubSupPr>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Sup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𝛼</m:t>
                                              </m:r>
                                            </m:e>
                                            <m: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𝑛</m:t>
                                              </m:r>
                                            </m:sub>
                                            <m:sup>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3</m:t>
                                              </m:r>
                                            </m:sup>
                                          </m:sSubSup>
                                          <m:sSubSup>
                                            <m:sSubSupPr>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Sup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𝐽</m:t>
                                              </m:r>
                                            </m:e>
                                            <m: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0</m:t>
                                              </m:r>
                                            </m:sub>
                                            <m:sup>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sup>
                                          </m:sSubSup>
                                          <m:d>
                                            <m:dPr>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
                                                <m:sSubPr>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𝛼</m:t>
                                                  </m:r>
                                                </m:e>
                                                <m: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𝑛</m:t>
                                                  </m:r>
                                                </m:sub>
                                              </m:sSub>
                                            </m:e>
                                          </m:d>
                                        </m:e>
                                      </m:d>
                                    </m:e>
                                  </m:func>
                                </m:e>
                              </m:d>
                            </m:e>
                          </m:nary>
                          <m:func>
                            <m:funcPr>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tanh</m:t>
                              </m:r>
                            </m:fName>
                            <m:e>
                              <m:d>
                                <m:dPr>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f>
                                    <m:fPr>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b>
                                        <m:sSubPr>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𝛼</m:t>
                                          </m:r>
                                        </m:e>
                                        <m: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𝑛</m:t>
                                          </m:r>
                                        </m:sub>
                                      </m:sSub>
                                    </m:num>
                                    <m:den>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𝑏</m:t>
                                      </m:r>
                                    </m:den>
                                  </m:f>
                                  <m:sSub>
                                    <m:sSubPr>
                                      <m:ctrlPr>
                                        <a:rPr kumimoji="0" lang="zh-CN" altLang="zh-CN"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𝑙</m:t>
                                      </m:r>
                                    </m:e>
                                    <m: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𝑤</m:t>
                                      </m:r>
                                    </m:sub>
                                  </m:sSub>
                                </m:e>
                              </m:d>
                            </m:e>
                          </m:func>
                        </m:e>
                      </m:d>
                    </m:oMath>
                  </m:oMathPara>
                </a14:m>
                <a:endParaRPr lang="zh-CN" altLang="en-US" dirty="0"/>
              </a:p>
            </p:txBody>
          </p:sp>
        </mc:Choice>
        <mc:Fallback xmlns="">
          <p:sp>
            <p:nvSpPr>
              <p:cNvPr id="15" name="TextBox 14">
                <a:extLst>
                  <a:ext uri="{FF2B5EF4-FFF2-40B4-BE49-F238E27FC236}">
                    <a16:creationId xmlns:a16="http://schemas.microsoft.com/office/drawing/2014/main" id="{492ECB98-A339-4A32-9944-C05D70D74496}"/>
                  </a:ext>
                </a:extLst>
              </p:cNvPr>
              <p:cNvSpPr txBox="1">
                <a:spLocks noRot="1" noChangeAspect="1" noMove="1" noResize="1" noEditPoints="1" noAdjustHandles="1" noChangeArrowheads="1" noChangeShapeType="1" noTextEdit="1"/>
              </p:cNvSpPr>
              <p:nvPr/>
            </p:nvSpPr>
            <p:spPr>
              <a:xfrm>
                <a:off x="410867" y="2682964"/>
                <a:ext cx="7603957" cy="847604"/>
              </a:xfrm>
              <a:prstGeom prst="rect">
                <a:avLst/>
              </a:prstGeom>
              <a:blipFill>
                <a:blip r:embed="rId7"/>
                <a:stretch>
                  <a:fillRect/>
                </a:stretch>
              </a:blipFill>
            </p:spPr>
            <p:txBody>
              <a:bodyPr/>
              <a:lstStyle/>
              <a:p>
                <a:r>
                  <a:rPr lang="zh-CN" altLang="en-US">
                    <a:noFill/>
                  </a:rPr>
                  <a:t> </a:t>
                </a:r>
              </a:p>
            </p:txBody>
          </p:sp>
        </mc:Fallback>
      </mc:AlternateContent>
      <p:sp>
        <p:nvSpPr>
          <p:cNvPr id="17" name="TextBox 16">
            <a:extLst>
              <a:ext uri="{FF2B5EF4-FFF2-40B4-BE49-F238E27FC236}">
                <a16:creationId xmlns:a16="http://schemas.microsoft.com/office/drawing/2014/main" id="{6E0A87C8-C4F4-4AFB-B556-3429FC6E9659}"/>
              </a:ext>
            </a:extLst>
          </p:cNvPr>
          <p:cNvSpPr txBox="1"/>
          <p:nvPr/>
        </p:nvSpPr>
        <p:spPr>
          <a:xfrm>
            <a:off x="412303" y="967480"/>
            <a:ext cx="6208294" cy="400110"/>
          </a:xfrm>
          <a:prstGeom prst="rect">
            <a:avLst/>
          </a:prstGeom>
          <a:noFill/>
        </p:spPr>
        <p:txBody>
          <a:bodyPr wrap="square">
            <a:spAutoFit/>
          </a:bodyPr>
          <a:lstStyle/>
          <a:p>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Expressions for average temperature </a:t>
            </a:r>
            <a:endParaRPr lang="zh-CN" altLang="en-US" dirty="0"/>
          </a:p>
        </p:txBody>
      </p:sp>
      <p:pic>
        <p:nvPicPr>
          <p:cNvPr id="13" name="Graphic 12">
            <a:extLst>
              <a:ext uri="{FF2B5EF4-FFF2-40B4-BE49-F238E27FC236}">
                <a16:creationId xmlns:a16="http://schemas.microsoft.com/office/drawing/2014/main" id="{857439BD-A167-4341-8598-503DBD58FD5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14824" y="967480"/>
            <a:ext cx="3384700" cy="4131070"/>
          </a:xfrm>
          <a:prstGeom prst="rect">
            <a:avLst/>
          </a:prstGeom>
        </p:spPr>
      </p:pic>
    </p:spTree>
    <p:extLst>
      <p:ext uri="{BB962C8B-B14F-4D97-AF65-F5344CB8AC3E}">
        <p14:creationId xmlns:p14="http://schemas.microsoft.com/office/powerpoint/2010/main" val="2872597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AC6A2-8F28-4F43-BE55-816818BC5762}"/>
              </a:ext>
            </a:extLst>
          </p:cNvPr>
          <p:cNvSpPr>
            <a:spLocks noGrp="1"/>
          </p:cNvSpPr>
          <p:nvPr>
            <p:ph type="title"/>
          </p:nvPr>
        </p:nvSpPr>
        <p:spPr/>
        <p:txBody>
          <a:bodyPr/>
          <a:lstStyle/>
          <a:p>
            <a:pPr algn="ctr"/>
            <a:r>
              <a:rPr kumimoji="0" lang="en-US" altLang="zh-CN" sz="3600" b="0" i="0" u="none" strike="noStrike" kern="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rPr>
              <a:t>Heat Transfer </a:t>
            </a:r>
            <a:r>
              <a:rPr lang="en-US" altLang="zh-CN" sz="3600" dirty="0">
                <a:solidFill>
                  <a:srgbClr val="FFFFFF"/>
                </a:solidFill>
                <a:latin typeface="Arial" panose="020B0604020202020204" pitchFamily="34" charset="0"/>
                <a:cs typeface="Arial" panose="020B0604020202020204" pitchFamily="34" charset="0"/>
              </a:rPr>
              <a:t>I</a:t>
            </a:r>
            <a:r>
              <a:rPr kumimoji="0" lang="en-US" altLang="zh-CN" sz="3600" b="0" i="0" u="none" strike="noStrike" kern="0" cap="none" spc="0" normalizeH="0" baseline="0" noProof="0" dirty="0" err="1">
                <a:ln>
                  <a:noFill/>
                </a:ln>
                <a:solidFill>
                  <a:srgbClr val="FFFFFF"/>
                </a:solidFill>
                <a:effectLst/>
                <a:uLnTx/>
                <a:uFillTx/>
                <a:latin typeface="Arial" panose="020B0604020202020204" pitchFamily="34" charset="0"/>
                <a:ea typeface="+mj-ea"/>
                <a:cs typeface="Arial" panose="020B0604020202020204" pitchFamily="34" charset="0"/>
              </a:rPr>
              <a:t>nside</a:t>
            </a:r>
            <a:r>
              <a:rPr kumimoji="0" lang="en-US" altLang="zh-CN" sz="3600" b="0" i="0" u="none" strike="noStrike" kern="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rPr>
              <a:t> the Droplet</a:t>
            </a:r>
            <a:endParaRPr lang="zh-CN" altLang="en-US" sz="3600" dirty="0"/>
          </a:p>
        </p:txBody>
      </p:sp>
      <p:sp>
        <p:nvSpPr>
          <p:cNvPr id="4" name="Slide Number Placeholder 3">
            <a:extLst>
              <a:ext uri="{FF2B5EF4-FFF2-40B4-BE49-F238E27FC236}">
                <a16:creationId xmlns:a16="http://schemas.microsoft.com/office/drawing/2014/main" id="{E4DD63F6-F140-46B6-9541-61FFB678794E}"/>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15</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pic>
        <p:nvPicPr>
          <p:cNvPr id="5" name="图片 10">
            <a:extLst>
              <a:ext uri="{FF2B5EF4-FFF2-40B4-BE49-F238E27FC236}">
                <a16:creationId xmlns:a16="http://schemas.microsoft.com/office/drawing/2014/main" id="{B7948A4A-9012-447D-AAB9-41452CB25E3D}"/>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1506"/>
          <a:stretch/>
        </p:blipFill>
        <p:spPr bwMode="auto">
          <a:xfrm>
            <a:off x="227761" y="2205731"/>
            <a:ext cx="4020649" cy="3213184"/>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8CE67290-889C-4A22-A49E-ABE05207A21F}"/>
              </a:ext>
            </a:extLst>
          </p:cNvPr>
          <p:cNvSpPr txBox="1"/>
          <p:nvPr/>
        </p:nvSpPr>
        <p:spPr>
          <a:xfrm>
            <a:off x="0" y="5738972"/>
            <a:ext cx="462811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黑体" panose="02010609060101010101" pitchFamily="49" charset="-122"/>
                <a:cs typeface="+mn-cs"/>
              </a:rPr>
              <a:t>Diagram of heat transfer through the droplet</a:t>
            </a:r>
            <a:endParaRPr kumimoji="0" lang="zh-CN" altLang="en-US" sz="1800" b="0"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10" name="TextBox 9">
            <a:extLst>
              <a:ext uri="{FF2B5EF4-FFF2-40B4-BE49-F238E27FC236}">
                <a16:creationId xmlns:a16="http://schemas.microsoft.com/office/drawing/2014/main" id="{68B5A9F3-5273-4B3F-A2FE-34AC35C4F2C0}"/>
              </a:ext>
            </a:extLst>
          </p:cNvPr>
          <p:cNvSpPr txBox="1"/>
          <p:nvPr/>
        </p:nvSpPr>
        <p:spPr>
          <a:xfrm>
            <a:off x="4588765" y="1041899"/>
            <a:ext cx="4736837" cy="400110"/>
          </a:xfrm>
          <a:prstGeom prst="rect">
            <a:avLst/>
          </a:prstGeom>
          <a:noFill/>
        </p:spPr>
        <p:txBody>
          <a:bodyPr wrap="square">
            <a:spAutoFit/>
          </a:bodyPr>
          <a:lstStyle/>
          <a:p>
            <a:r>
              <a:rPr lang="en-US" altLang="zh-CN" sz="2000" dirty="0">
                <a:latin typeface="Arial" panose="020B0604020202020204" pitchFamily="34" charset="0"/>
                <a:ea typeface="宋体" panose="02010600030101010101" pitchFamily="2" charset="-122"/>
                <a:cs typeface="Arial" panose="020B0604020202020204" pitchFamily="34" charset="0"/>
              </a:rPr>
              <a:t>T</a:t>
            </a:r>
            <a:r>
              <a:rPr lang="en-US" altLang="zh-CN" sz="2000" dirty="0">
                <a:effectLst/>
                <a:latin typeface="Arial" panose="020B0604020202020204" pitchFamily="34" charset="0"/>
                <a:ea typeface="宋体" panose="02010600030101010101" pitchFamily="2" charset="-122"/>
                <a:cs typeface="Arial" panose="020B0604020202020204" pitchFamily="34" charset="0"/>
              </a:rPr>
              <a:t>hermal resistance of the water droplet:</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48B7636-D7AA-4591-8577-AE0D3C72260A}"/>
                  </a:ext>
                </a:extLst>
              </p:cNvPr>
              <p:cNvSpPr txBox="1"/>
              <p:nvPr/>
            </p:nvSpPr>
            <p:spPr>
              <a:xfrm>
                <a:off x="9755519" y="834354"/>
                <a:ext cx="1910520" cy="1049967"/>
              </a:xfrm>
              <a:prstGeom prst="rect">
                <a:avLst/>
              </a:prstGeom>
              <a:noFill/>
            </p:spPr>
            <p:txBody>
              <a:bodyPr wrap="square">
                <a:spAutoFit/>
              </a:bodyPr>
              <a:lstStyle/>
              <a:p>
                <a14:m>
                  <m:oMath xmlns:m="http://schemas.openxmlformats.org/officeDocument/2006/math">
                    <m:sSub>
                      <m:sSubPr>
                        <m:ctrlPr>
                          <a:rPr lang="zh-CN" altLang="zh-CN" sz="2000" i="1" kern="0" smtClea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sub>
                    </m:s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0">
                            <a:effectLst/>
                            <a:latin typeface="Cambria Math" panose="02040503050406030204" pitchFamily="18" charset="0"/>
                            <a:ea typeface="Cambria Math" panose="02040503050406030204" pitchFamily="18" charset="0"/>
                          </a:rPr>
                        </m:ctrlPr>
                      </m:fPr>
                      <m:num>
                        <m:r>
                          <m:rPr>
                            <m:sty m:val="p"/>
                          </m:rPr>
                          <a:rPr lang="en-US" altLang="zh-CN" sz="2000" i="0">
                            <a:effectLst/>
                            <a:latin typeface="Cambria Math" panose="02040503050406030204" pitchFamily="18" charset="0"/>
                            <a:ea typeface="宋体" panose="02010600030101010101" pitchFamily="2" charset="-122"/>
                            <a:cs typeface="Times New Roman" panose="02020603050405020304" pitchFamily="18" charset="0"/>
                          </a:rPr>
                          <m:t>arctan</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0">
                                <a:effectLst/>
                                <a:latin typeface="Cambria Math" panose="02040503050406030204" pitchFamily="18" charset="0"/>
                                <a:ea typeface="Cambria Math" panose="02040503050406030204" pitchFamily="18" charset="0"/>
                              </a:rPr>
                            </m:ctrlPr>
                          </m:fPr>
                          <m:num>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h</m:t>
                            </m:r>
                          </m:num>
                          <m:den>
                            <m:sSub>
                              <m:sSubPr>
                                <m:ctrlPr>
                                  <a:rPr lang="zh-CN" altLang="zh-CN" sz="2000" i="1" ker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𝑐</m:t>
                                </m:r>
                              </m:sub>
                            </m:sSub>
                          </m:den>
                        </m:f>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𝜋</m:t>
                        </m:r>
                        <m:sSub>
                          <m:sSubPr>
                            <m:ctrlPr>
                              <a:rPr lang="zh-CN" altLang="zh-CN" sz="2000" i="1" ker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sub>
                        </m:sSub>
                        <m:sSub>
                          <m:sSubPr>
                            <m:ctrlPr>
                              <a:rPr lang="zh-CN" altLang="zh-CN" sz="2000" i="1" ker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𝑐</m:t>
                            </m:r>
                          </m:sub>
                        </m:sSub>
                      </m:den>
                    </m:f>
                  </m:oMath>
                </a14:m>
                <a:r>
                  <a:rPr lang="en-US" altLang="zh-CN" sz="2000" dirty="0">
                    <a:effectLst/>
                    <a:latin typeface="Times New Roman" panose="02020603050405020304" pitchFamily="18" charset="0"/>
                    <a:ea typeface="宋体" panose="02010600030101010101" pitchFamily="2" charset="-122"/>
                  </a:rPr>
                  <a:t> 	</a:t>
                </a:r>
                <a:endParaRPr lang="zh-CN" altLang="en-US" sz="2000" dirty="0"/>
              </a:p>
            </p:txBody>
          </p:sp>
        </mc:Choice>
        <mc:Fallback xmlns="">
          <p:sp>
            <p:nvSpPr>
              <p:cNvPr id="12" name="TextBox 11">
                <a:extLst>
                  <a:ext uri="{FF2B5EF4-FFF2-40B4-BE49-F238E27FC236}">
                    <a16:creationId xmlns:a16="http://schemas.microsoft.com/office/drawing/2014/main" id="{E48B7636-D7AA-4591-8577-AE0D3C72260A}"/>
                  </a:ext>
                </a:extLst>
              </p:cNvPr>
              <p:cNvSpPr txBox="1">
                <a:spLocks noRot="1" noChangeAspect="1" noMove="1" noResize="1" noEditPoints="1" noAdjustHandles="1" noChangeArrowheads="1" noChangeShapeType="1" noTextEdit="1"/>
              </p:cNvSpPr>
              <p:nvPr/>
            </p:nvSpPr>
            <p:spPr>
              <a:xfrm>
                <a:off x="9755519" y="834354"/>
                <a:ext cx="1910520" cy="104996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4B9DC1D-C46E-4E8E-9494-BCDE94FB13C5}"/>
                  </a:ext>
                </a:extLst>
              </p:cNvPr>
              <p:cNvSpPr txBox="1"/>
              <p:nvPr/>
            </p:nvSpPr>
            <p:spPr>
              <a:xfrm>
                <a:off x="9325602" y="1747492"/>
                <a:ext cx="286639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i="1">
                              <a:latin typeface="Cambria Math" panose="02040503050406030204" pitchFamily="18" charset="0"/>
                            </a:rPr>
                            <m:t>𝑇</m:t>
                          </m:r>
                        </m:e>
                        <m:sub>
                          <m:r>
                            <a:rPr lang="zh-CN" altLang="en-US" sz="2000" i="1">
                              <a:latin typeface="Cambria Math" panose="02040503050406030204" pitchFamily="18" charset="0"/>
                            </a:rPr>
                            <m:t>𝑖</m:t>
                          </m:r>
                        </m:sub>
                      </m:sSub>
                      <m:r>
                        <a:rPr lang="zh-CN" altLang="en-US" sz="2000" i="0">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acc>
                            <m:accPr>
                              <m:chr m:val="̅"/>
                              <m:ctrlPr>
                                <a:rPr lang="zh-CN" altLang="en-US" sz="2000" i="1">
                                  <a:solidFill>
                                    <a:srgbClr val="836967"/>
                                  </a:solidFill>
                                  <a:latin typeface="Cambria Math" panose="02040503050406030204" pitchFamily="18" charset="0"/>
                                </a:rPr>
                              </m:ctrlPr>
                            </m:accPr>
                            <m:e>
                              <m:r>
                                <a:rPr lang="zh-CN" altLang="en-US" sz="2000" i="1">
                                  <a:latin typeface="Cambria Math" panose="02040503050406030204" pitchFamily="18" charset="0"/>
                                </a:rPr>
                                <m:t>𝑇</m:t>
                              </m:r>
                            </m:e>
                          </m:acc>
                        </m:e>
                        <m:sub>
                          <m:r>
                            <a:rPr lang="zh-CN" altLang="en-US" sz="2000" i="1">
                              <a:latin typeface="Cambria Math" panose="02040503050406030204" pitchFamily="18" charset="0"/>
                            </a:rPr>
                            <m:t>𝑏</m:t>
                          </m:r>
                        </m:sub>
                      </m:sSub>
                      <m:r>
                        <a:rPr lang="zh-CN" altLang="en-US" sz="2000" i="0">
                          <a:latin typeface="Cambria Math" panose="02040503050406030204" pitchFamily="18" charset="0"/>
                        </a:rPr>
                        <m:t>−</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r>
                            <a:rPr lang="zh-CN" altLang="en-US" sz="2000" i="1">
                              <a:latin typeface="Cambria Math" panose="02040503050406030204" pitchFamily="18" charset="0"/>
                            </a:rPr>
                            <m:t>𝜑</m:t>
                          </m:r>
                        </m:e>
                      </m:d>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𝑞</m:t>
                          </m:r>
                        </m:e>
                        <m:sub>
                          <m:r>
                            <a:rPr lang="en-US" altLang="zh-CN" sz="2000" b="0" i="1" smtClean="0">
                              <a:latin typeface="Cambria Math" panose="02040503050406030204" pitchFamily="18" charset="0"/>
                            </a:rPr>
                            <m:t>𝑠</m:t>
                          </m:r>
                        </m:sub>
                      </m:sSub>
                      <m:sSub>
                        <m:sSubPr>
                          <m:ctrlPr>
                            <a:rPr lang="zh-CN" altLang="zh-CN" sz="2000" i="1" kern="0">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sub>
                      </m:sSub>
                    </m:oMath>
                  </m:oMathPara>
                </a14:m>
                <a:endParaRPr lang="zh-CN" altLang="en-US" sz="2000" dirty="0"/>
              </a:p>
            </p:txBody>
          </p:sp>
        </mc:Choice>
        <mc:Fallback xmlns="">
          <p:sp>
            <p:nvSpPr>
              <p:cNvPr id="20" name="TextBox 19">
                <a:extLst>
                  <a:ext uri="{FF2B5EF4-FFF2-40B4-BE49-F238E27FC236}">
                    <a16:creationId xmlns:a16="http://schemas.microsoft.com/office/drawing/2014/main" id="{D4B9DC1D-C46E-4E8E-9494-BCDE94FB13C5}"/>
                  </a:ext>
                </a:extLst>
              </p:cNvPr>
              <p:cNvSpPr txBox="1">
                <a:spLocks noRot="1" noChangeAspect="1" noMove="1" noResize="1" noEditPoints="1" noAdjustHandles="1" noChangeArrowheads="1" noChangeShapeType="1" noTextEdit="1"/>
              </p:cNvSpPr>
              <p:nvPr/>
            </p:nvSpPr>
            <p:spPr>
              <a:xfrm>
                <a:off x="9325602" y="1747492"/>
                <a:ext cx="2866398" cy="400110"/>
              </a:xfrm>
              <a:prstGeom prst="rect">
                <a:avLst/>
              </a:prstGeom>
              <a:blipFill>
                <a:blip r:embed="rId4"/>
                <a:stretch>
                  <a:fillRect b="-9231"/>
                </a:stretch>
              </a:blipFill>
            </p:spPr>
            <p:txBody>
              <a:bodyPr/>
              <a:lstStyle/>
              <a:p>
                <a:r>
                  <a:rPr lang="zh-CN" altLang="en-US">
                    <a:noFill/>
                  </a:rPr>
                  <a:t> </a:t>
                </a:r>
              </a:p>
            </p:txBody>
          </p:sp>
        </mc:Fallback>
      </mc:AlternateContent>
      <p:sp>
        <p:nvSpPr>
          <p:cNvPr id="21" name="TextBox 20">
            <a:extLst>
              <a:ext uri="{FF2B5EF4-FFF2-40B4-BE49-F238E27FC236}">
                <a16:creationId xmlns:a16="http://schemas.microsoft.com/office/drawing/2014/main" id="{F8B20236-DEA4-4C1B-A07F-91369CA24D29}"/>
              </a:ext>
            </a:extLst>
          </p:cNvPr>
          <p:cNvSpPr txBox="1"/>
          <p:nvPr/>
        </p:nvSpPr>
        <p:spPr>
          <a:xfrm>
            <a:off x="4582754" y="1733319"/>
            <a:ext cx="5096564" cy="400110"/>
          </a:xfrm>
          <a:prstGeom prst="rect">
            <a:avLst/>
          </a:prstGeom>
          <a:noFill/>
        </p:spPr>
        <p:txBody>
          <a:bodyPr wrap="square">
            <a:spAutoFit/>
          </a:bodyPr>
          <a:lstStyle/>
          <a:p>
            <a:r>
              <a:rPr lang="en-US" altLang="zh-CN" sz="2000" dirty="0">
                <a:solidFill>
                  <a:srgbClr val="00B0F0"/>
                </a:solidFill>
                <a:latin typeface="Arial" panose="020B0604020202020204" pitchFamily="34" charset="0"/>
                <a:cs typeface="Arial" panose="020B0604020202020204" pitchFamily="34" charset="0"/>
              </a:rPr>
              <a:t>Interface temperature </a:t>
            </a:r>
            <a:r>
              <a:rPr lang="en-US" altLang="zh-CN" sz="2000" dirty="0">
                <a:latin typeface="Arial" panose="020B0604020202020204" pitchFamily="34" charset="0"/>
                <a:cs typeface="Arial" panose="020B0604020202020204" pitchFamily="34" charset="0"/>
              </a:rPr>
              <a:t>at the droplet cap:</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9333329-4E6D-439A-B9C7-79459CB71B4C}"/>
                  </a:ext>
                </a:extLst>
              </p:cNvPr>
              <p:cNvSpPr txBox="1"/>
              <p:nvPr/>
            </p:nvSpPr>
            <p:spPr>
              <a:xfrm>
                <a:off x="5811324" y="3387270"/>
                <a:ext cx="3751120" cy="4250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i="1">
                              <a:latin typeface="Cambria Math" panose="02040503050406030204" pitchFamily="18" charset="0"/>
                            </a:rPr>
                            <m:t>𝑞</m:t>
                          </m:r>
                        </m:e>
                        <m:sub>
                          <m:r>
                            <a:rPr lang="zh-CN" altLang="en-US" sz="2000" i="1">
                              <a:latin typeface="Cambria Math" panose="02040503050406030204" pitchFamily="18" charset="0"/>
                            </a:rPr>
                            <m:t>𝑒</m:t>
                          </m:r>
                        </m:sub>
                      </m:sSub>
                      <m:r>
                        <a:rPr lang="zh-CN" altLang="en-US" sz="2000" i="0">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𝜋</m:t>
                              </m:r>
                              <m:r>
                                <a:rPr lang="zh-CN" altLang="en-US" sz="2000" i="1">
                                  <a:latin typeface="Cambria Math" panose="02040503050406030204" pitchFamily="18" charset="0"/>
                                </a:rPr>
                                <m:t>𝑟</m:t>
                              </m:r>
                            </m:e>
                            <m:sub>
                              <m:r>
                                <a:rPr lang="zh-CN" altLang="en-US" sz="2000" i="1">
                                  <a:latin typeface="Cambria Math" panose="02040503050406030204" pitchFamily="18" charset="0"/>
                                </a:rPr>
                                <m:t>𝑐</m:t>
                              </m:r>
                            </m:sub>
                          </m:sSub>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𝐷</m:t>
                              </m:r>
                            </m:e>
                            <m:sub>
                              <m:r>
                                <a:rPr lang="zh-CN" altLang="en-US" sz="2000" i="1">
                                  <a:latin typeface="Cambria Math" panose="02040503050406030204" pitchFamily="18" charset="0"/>
                                </a:rPr>
                                <m:t>𝑑</m:t>
                              </m:r>
                            </m:sub>
                          </m:sSub>
                          <m:d>
                            <m:dPr>
                              <m:ctrlPr>
                                <a:rPr lang="zh-CN" altLang="en-US" sz="2000" i="1">
                                  <a:solidFill>
                                    <a:srgbClr val="836967"/>
                                  </a:solidFill>
                                  <a:latin typeface="Cambria Math" panose="02040503050406030204" pitchFamily="18" charset="0"/>
                                </a:rPr>
                              </m:ctrlPr>
                            </m:dPr>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𝑐</m:t>
                                  </m:r>
                                </m:e>
                                <m:sub>
                                  <m:r>
                                    <a:rPr lang="zh-CN" altLang="en-US" sz="2000" i="1">
                                      <a:latin typeface="Cambria Math" panose="02040503050406030204" pitchFamily="18" charset="0"/>
                                    </a:rPr>
                                    <m:t>𝑠</m:t>
                                  </m:r>
                                </m:sub>
                              </m:sSub>
                              <m:r>
                                <a:rPr lang="zh-CN" altLang="en-US" sz="2000">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𝐻</m:t>
                                  </m:r>
                                </m:e>
                                <m:sub>
                                  <m:r>
                                    <a:rPr lang="zh-CN" altLang="en-US" sz="2000" i="1">
                                      <a:latin typeface="Cambria Math" panose="02040503050406030204" pitchFamily="18" charset="0"/>
                                    </a:rPr>
                                    <m:t>h</m:t>
                                  </m:r>
                                </m:sub>
                              </m:sSub>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𝑐</m:t>
                                  </m:r>
                                </m:e>
                                <m:sub>
                                  <m:r>
                                    <a:rPr lang="zh-CN" altLang="en-US" sz="2000">
                                      <a:latin typeface="Cambria Math" panose="02040503050406030204" pitchFamily="18" charset="0"/>
                                    </a:rPr>
                                    <m:t>∞</m:t>
                                  </m:r>
                                </m:sub>
                              </m:sSub>
                            </m:e>
                          </m:d>
                          <m:r>
                            <a:rPr lang="zh-CN" altLang="en-US" sz="2000" i="1">
                              <a:latin typeface="Cambria Math" panose="02040503050406030204" pitchFamily="18" charset="0"/>
                            </a:rPr>
                            <m:t>𝑓</m:t>
                          </m:r>
                          <m:d>
                            <m:dPr>
                              <m:ctrlPr>
                                <a:rPr lang="zh-CN" altLang="en-US" sz="2000" i="1">
                                  <a:solidFill>
                                    <a:srgbClr val="836967"/>
                                  </a:solidFill>
                                  <a:latin typeface="Cambria Math" panose="02040503050406030204" pitchFamily="18" charset="0"/>
                                </a:rPr>
                              </m:ctrlPr>
                            </m:dPr>
                            <m:e>
                              <m:r>
                                <a:rPr lang="zh-CN" altLang="en-US" sz="2000" i="1">
                                  <a:latin typeface="Cambria Math" panose="02040503050406030204" pitchFamily="18" charset="0"/>
                                </a:rPr>
                                <m:t>𝜃</m:t>
                              </m:r>
                            </m:e>
                          </m:d>
                          <m:r>
                            <a:rPr lang="zh-CN" altLang="en-US" sz="2000" i="1">
                              <a:latin typeface="Cambria Math" panose="02040503050406030204" pitchFamily="18" charset="0"/>
                            </a:rPr>
                            <m:t>h</m:t>
                          </m:r>
                        </m:e>
                        <m:sub>
                          <m:r>
                            <a:rPr lang="zh-CN" altLang="en-US" sz="2000" i="1">
                              <a:latin typeface="Cambria Math" panose="02040503050406030204" pitchFamily="18" charset="0"/>
                            </a:rPr>
                            <m:t>𝑓𝑔</m:t>
                          </m:r>
                        </m:sub>
                      </m:sSub>
                    </m:oMath>
                  </m:oMathPara>
                </a14:m>
                <a:endParaRPr lang="zh-CN" altLang="en-US" sz="2000" dirty="0"/>
              </a:p>
            </p:txBody>
          </p:sp>
        </mc:Choice>
        <mc:Fallback xmlns="">
          <p:sp>
            <p:nvSpPr>
              <p:cNvPr id="23" name="TextBox 22">
                <a:extLst>
                  <a:ext uri="{FF2B5EF4-FFF2-40B4-BE49-F238E27FC236}">
                    <a16:creationId xmlns:a16="http://schemas.microsoft.com/office/drawing/2014/main" id="{C9333329-4E6D-439A-B9C7-79459CB71B4C}"/>
                  </a:ext>
                </a:extLst>
              </p:cNvPr>
              <p:cNvSpPr txBox="1">
                <a:spLocks noRot="1" noChangeAspect="1" noMove="1" noResize="1" noEditPoints="1" noAdjustHandles="1" noChangeArrowheads="1" noChangeShapeType="1" noTextEdit="1"/>
              </p:cNvSpPr>
              <p:nvPr/>
            </p:nvSpPr>
            <p:spPr>
              <a:xfrm>
                <a:off x="5811324" y="3387270"/>
                <a:ext cx="3751120" cy="425053"/>
              </a:xfrm>
              <a:prstGeom prst="rect">
                <a:avLst/>
              </a:prstGeom>
              <a:blipFill>
                <a:blip r:embed="rId5"/>
                <a:stretch>
                  <a:fillRect b="-10145"/>
                </a:stretch>
              </a:blipFill>
            </p:spPr>
            <p:txBody>
              <a:bodyPr/>
              <a:lstStyle/>
              <a:p>
                <a:r>
                  <a:rPr lang="zh-CN" altLang="en-US">
                    <a:noFill/>
                  </a:rPr>
                  <a:t> </a:t>
                </a:r>
              </a:p>
            </p:txBody>
          </p:sp>
        </mc:Fallback>
      </mc:AlternateContent>
      <p:sp>
        <p:nvSpPr>
          <p:cNvPr id="25" name="TextBox 24">
            <a:extLst>
              <a:ext uri="{FF2B5EF4-FFF2-40B4-BE49-F238E27FC236}">
                <a16:creationId xmlns:a16="http://schemas.microsoft.com/office/drawing/2014/main" id="{805BA36D-3640-46B1-A0A2-DFD458005916}"/>
              </a:ext>
            </a:extLst>
          </p:cNvPr>
          <p:cNvSpPr txBox="1"/>
          <p:nvPr/>
        </p:nvSpPr>
        <p:spPr>
          <a:xfrm>
            <a:off x="4469584" y="2463387"/>
            <a:ext cx="6208642" cy="707886"/>
          </a:xfrm>
          <a:prstGeom prst="rect">
            <a:avLst/>
          </a:prstGeom>
          <a:noFill/>
        </p:spPr>
        <p:txBody>
          <a:bodyPr wrap="square">
            <a:spAutoFit/>
          </a:bodyPr>
          <a:lstStyle/>
          <a:p>
            <a:r>
              <a:rPr lang="en-US" altLang="zh-CN" sz="2000" dirty="0">
                <a:effectLst/>
                <a:latin typeface="Times New Roman" panose="02020603050405020304" pitchFamily="18" charset="0"/>
                <a:ea typeface="宋体" panose="02010600030101010101" pitchFamily="2" charset="-122"/>
              </a:rPr>
              <a:t>  </a:t>
            </a:r>
            <a:r>
              <a:rPr lang="en-US" altLang="zh-CN" sz="2000" dirty="0">
                <a:latin typeface="Arial" panose="020B0604020202020204" pitchFamily="34" charset="0"/>
                <a:ea typeface="宋体" panose="02010600030101010101" pitchFamily="2" charset="-122"/>
                <a:cs typeface="Arial" panose="020B0604020202020204" pitchFamily="34" charset="0"/>
              </a:rPr>
              <a:t>E</a:t>
            </a:r>
            <a:r>
              <a:rPr lang="en-US" altLang="zh-CN" sz="2000" dirty="0">
                <a:effectLst/>
                <a:latin typeface="Arial" panose="020B0604020202020204" pitchFamily="34" charset="0"/>
                <a:ea typeface="宋体" panose="02010600030101010101" pitchFamily="2" charset="-122"/>
                <a:cs typeface="Arial" panose="020B0604020202020204" pitchFamily="34" charset="0"/>
              </a:rPr>
              <a:t>vaporation rate from the droplet cap surface based on the </a:t>
            </a:r>
            <a:r>
              <a:rPr lang="en-US" altLang="zh-CN" sz="2000" dirty="0">
                <a:solidFill>
                  <a:srgbClr val="00B0F0"/>
                </a:solidFill>
                <a:effectLst/>
                <a:latin typeface="Arial" panose="020B0604020202020204" pitchFamily="34" charset="0"/>
                <a:ea typeface="宋体" panose="02010600030101010101" pitchFamily="2" charset="-122"/>
                <a:cs typeface="Arial" panose="020B0604020202020204" pitchFamily="34" charset="0"/>
              </a:rPr>
              <a:t>diffusion-driven model</a:t>
            </a:r>
            <a:r>
              <a:rPr lang="en-US" altLang="zh-CN" sz="2000" dirty="0">
                <a:effectLst/>
                <a:latin typeface="Arial" panose="020B0604020202020204" pitchFamily="34" charset="0"/>
                <a:ea typeface="宋体" panose="02010600030101010101" pitchFamily="2" charset="-122"/>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D92A9D5-4058-4CBF-B2B9-7A901C8A1810}"/>
                  </a:ext>
                </a:extLst>
              </p:cNvPr>
              <p:cNvSpPr txBox="1"/>
              <p:nvPr/>
            </p:nvSpPr>
            <p:spPr>
              <a:xfrm>
                <a:off x="6957183" y="5679776"/>
                <a:ext cx="2223051" cy="400110"/>
              </a:xfrm>
              <a:prstGeom prst="rect">
                <a:avLst/>
              </a:prstGeom>
              <a:noFill/>
            </p:spPr>
            <p:txBody>
              <a:bodyPr wrap="square">
                <a:spAutoFit/>
              </a:bodyPr>
              <a:lstStyle/>
              <a:p>
                <a14:m>
                  <m:oMath xmlns:m="http://schemas.openxmlformats.org/officeDocument/2006/math">
                    <m:sSub>
                      <m:sSubPr>
                        <m:ctrlPr>
                          <a:rPr lang="zh-CN" altLang="zh-CN" sz="2000" i="1" kern="0" smtClea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𝑒</m:t>
                        </m:r>
                      </m:sub>
                    </m:s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𝜑</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2000" b="0" i="1" smtClean="0">
                            <a:effectLst/>
                            <a:latin typeface="Cambria Math" panose="02040503050406030204" pitchFamily="18" charset="0"/>
                            <a:ea typeface="宋体" panose="02010600030101010101" pitchFamily="2" charset="-122"/>
                            <a:cs typeface="Times New Roman" panose="02020603050405020304" pitchFamily="18" charset="0"/>
                          </a:rPr>
                          <m:t>𝑠</m:t>
                        </m:r>
                      </m:sub>
                    </m:sSub>
                  </m:oMath>
                </a14:m>
                <a:r>
                  <a:rPr lang="en-US" altLang="zh-CN" sz="2000" dirty="0">
                    <a:effectLst/>
                    <a:latin typeface="Times New Roman" panose="02020603050405020304" pitchFamily="18" charset="0"/>
                    <a:ea typeface="宋体" panose="02010600030101010101" pitchFamily="2" charset="-122"/>
                  </a:rPr>
                  <a:t> </a:t>
                </a:r>
                <a:r>
                  <a:rPr lang="en-US" altLang="zh-CN" sz="1800" dirty="0">
                    <a:effectLst/>
                    <a:latin typeface="Times New Roman" panose="02020603050405020304" pitchFamily="18" charset="0"/>
                    <a:ea typeface="宋体" panose="02010600030101010101" pitchFamily="2" charset="-122"/>
                  </a:rPr>
                  <a:t>	</a:t>
                </a:r>
                <a:endParaRPr lang="zh-CN" altLang="en-US" dirty="0"/>
              </a:p>
            </p:txBody>
          </p:sp>
        </mc:Choice>
        <mc:Fallback xmlns="">
          <p:sp>
            <p:nvSpPr>
              <p:cNvPr id="27" name="TextBox 26">
                <a:extLst>
                  <a:ext uri="{FF2B5EF4-FFF2-40B4-BE49-F238E27FC236}">
                    <a16:creationId xmlns:a16="http://schemas.microsoft.com/office/drawing/2014/main" id="{4D92A9D5-4058-4CBF-B2B9-7A901C8A1810}"/>
                  </a:ext>
                </a:extLst>
              </p:cNvPr>
              <p:cNvSpPr txBox="1">
                <a:spLocks noRot="1" noChangeAspect="1" noMove="1" noResize="1" noEditPoints="1" noAdjustHandles="1" noChangeArrowheads="1" noChangeShapeType="1" noTextEdit="1"/>
              </p:cNvSpPr>
              <p:nvPr/>
            </p:nvSpPr>
            <p:spPr>
              <a:xfrm>
                <a:off x="6957183" y="5679776"/>
                <a:ext cx="2223051" cy="400110"/>
              </a:xfrm>
              <a:prstGeom prst="rect">
                <a:avLst/>
              </a:prstGeom>
              <a:blipFill>
                <a:blip r:embed="rId6"/>
                <a:stretch>
                  <a:fillRect b="-16923"/>
                </a:stretch>
              </a:blipFill>
            </p:spPr>
            <p:txBody>
              <a:bodyPr/>
              <a:lstStyle/>
              <a:p>
                <a:r>
                  <a:rPr lang="zh-CN" altLang="en-US">
                    <a:noFill/>
                  </a:rPr>
                  <a:t> </a:t>
                </a:r>
              </a:p>
            </p:txBody>
          </p:sp>
        </mc:Fallback>
      </mc:AlternateContent>
      <p:sp>
        <p:nvSpPr>
          <p:cNvPr id="29" name="TextBox 28">
            <a:extLst>
              <a:ext uri="{FF2B5EF4-FFF2-40B4-BE49-F238E27FC236}">
                <a16:creationId xmlns:a16="http://schemas.microsoft.com/office/drawing/2014/main" id="{669FC899-E6BB-4790-B01A-8188F67F089C}"/>
              </a:ext>
            </a:extLst>
          </p:cNvPr>
          <p:cNvSpPr txBox="1"/>
          <p:nvPr/>
        </p:nvSpPr>
        <p:spPr>
          <a:xfrm>
            <a:off x="4469584" y="4837862"/>
            <a:ext cx="6755426" cy="707886"/>
          </a:xfrm>
          <a:prstGeom prst="rect">
            <a:avLst/>
          </a:prstGeom>
          <a:noFill/>
        </p:spPr>
        <p:txBody>
          <a:bodyPr wrap="square">
            <a:spAutoFit/>
          </a:bodyPr>
          <a:lstStyle/>
          <a:p>
            <a:r>
              <a:rPr lang="en-US" altLang="zh-CN" sz="2000" dirty="0">
                <a:latin typeface="Arial" panose="020B0604020202020204" pitchFamily="34" charset="0"/>
                <a:ea typeface="宋体" panose="02010600030101010101" pitchFamily="2" charset="-122"/>
                <a:cs typeface="Arial" panose="020B0604020202020204" pitchFamily="34" charset="0"/>
              </a:rPr>
              <a:t>  E</a:t>
            </a:r>
            <a:r>
              <a:rPr lang="en-US" altLang="zh-CN" sz="2000" dirty="0">
                <a:effectLst/>
                <a:latin typeface="Arial" panose="020B0604020202020204" pitchFamily="34" charset="0"/>
                <a:ea typeface="宋体" panose="02010600030101010101" pitchFamily="2" charset="-122"/>
                <a:cs typeface="Arial" panose="020B0604020202020204" pitchFamily="34" charset="0"/>
              </a:rPr>
              <a:t>vaporation flux from the droplet cap should be the same as the heat flux transferred through the water droplet</a:t>
            </a:r>
            <a:endParaRPr lang="zh-CN" altLang="en-US" sz="20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34895302-B76F-45BC-8AC0-2851F6DCA45E}"/>
              </a:ext>
            </a:extLst>
          </p:cNvPr>
          <p:cNvSpPr txBox="1"/>
          <p:nvPr/>
        </p:nvSpPr>
        <p:spPr>
          <a:xfrm>
            <a:off x="426957" y="960991"/>
            <a:ext cx="3074233"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rgbClr val="000000"/>
                </a:solidFill>
                <a:latin typeface="Arial"/>
                <a:ea typeface="黑体" panose="02010609060101010101" pitchFamily="49" charset="-122"/>
              </a:rPr>
              <a:t>Assumption</a:t>
            </a:r>
            <a:r>
              <a:rPr lang="en-US" altLang="zh-CN" dirty="0">
                <a:solidFill>
                  <a:srgbClr val="000000"/>
                </a:solidFill>
                <a:latin typeface="Arial"/>
                <a:ea typeface="黑体" panose="02010609060101010101" pitchFamily="49" charset="-12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黑体" panose="02010609060101010101" pitchFamily="49" charset="-122"/>
              </a:rPr>
              <a:t>Temperature is uniform on the droplet cap surface</a:t>
            </a:r>
            <a:endParaRPr kumimoji="0" lang="zh-CN" altLang="en-US" sz="1800" b="0" i="0" u="none" strike="noStrike" kern="1200" cap="none" spc="0" normalizeH="0" baseline="0" noProof="0" dirty="0">
              <a:ln>
                <a:noFill/>
              </a:ln>
              <a:solidFill>
                <a:srgbClr val="000000"/>
              </a:solidFill>
              <a:effectLst/>
              <a:uLnTx/>
              <a:uFillTx/>
              <a:latin typeface="Times New Roman"/>
              <a:ea typeface="+mn-ea"/>
              <a:cs typeface="+mn-cs"/>
            </a:endParaRPr>
          </a:p>
        </p:txBody>
      </p:sp>
      <mc:AlternateContent xmlns:mc="http://schemas.openxmlformats.org/markup-compatibility/2006" xmlns:a14="http://schemas.microsoft.com/office/drawing/2010/main">
        <mc:Choice Requires="a14">
          <p:sp>
            <p:nvSpPr>
              <p:cNvPr id="15" name="文本框 4">
                <a:extLst>
                  <a:ext uri="{FF2B5EF4-FFF2-40B4-BE49-F238E27FC236}">
                    <a16:creationId xmlns:a16="http://schemas.microsoft.com/office/drawing/2014/main" id="{AF9CEF16-30D4-405B-AEFA-1B076B642B6A}"/>
                  </a:ext>
                </a:extLst>
              </p:cNvPr>
              <p:cNvSpPr txBox="1"/>
              <p:nvPr/>
            </p:nvSpPr>
            <p:spPr>
              <a:xfrm>
                <a:off x="4996246" y="3862693"/>
                <a:ext cx="5894691" cy="781945"/>
              </a:xfrm>
              <a:prstGeom prst="rect">
                <a:avLst/>
              </a:prstGeom>
              <a:noFill/>
            </p:spPr>
            <p:txBody>
              <a:bodyPr wrap="none" lIns="0" tIns="0" rIns="0" bIns="0" rtlCol="0">
                <a:spAutoFit/>
              </a:bodyPr>
              <a:lstStyle/>
              <a:p>
                <a:pPr algn="just">
                  <a:lnSpc>
                    <a:spcPct val="13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Arial" panose="020B0604020202020204" pitchFamily="34" charset="0"/>
                        </a:rPr>
                        <m:t>𝑓</m:t>
                      </m:r>
                      <m:d>
                        <m:dPr>
                          <m:ctrlPr>
                            <a:rPr lang="en-US" altLang="zh-CN" b="0" i="1" smtClean="0">
                              <a:latin typeface="Cambria Math" panose="02040503050406030204" pitchFamily="18" charset="0"/>
                              <a:cs typeface="Arial" panose="020B0604020202020204" pitchFamily="34" charset="0"/>
                            </a:rPr>
                          </m:ctrlPr>
                        </m:dPr>
                        <m:e>
                          <m:r>
                            <a:rPr lang="zh-CN" altLang="en-US" b="0" i="1" smtClean="0">
                              <a:latin typeface="Cambria Math" panose="02040503050406030204" pitchFamily="18" charset="0"/>
                              <a:cs typeface="Arial" panose="020B0604020202020204" pitchFamily="34" charset="0"/>
                            </a:rPr>
                            <m:t>𝜃</m:t>
                          </m:r>
                        </m:e>
                      </m:d>
                      <m:r>
                        <a:rPr lang="en-US" altLang="zh-CN" b="0" i="0" smtClean="0">
                          <a:latin typeface="Cambria Math" panose="02040503050406030204" pitchFamily="18" charset="0"/>
                          <a:cs typeface="Arial" panose="020B0604020202020204" pitchFamily="34" charset="0"/>
                        </a:rPr>
                        <m:t>=</m:t>
                      </m:r>
                      <m:f>
                        <m:fPr>
                          <m:ctrlPr>
                            <a:rPr lang="en-US" altLang="zh-CN" b="0" i="1" smtClean="0">
                              <a:latin typeface="Cambria Math" panose="02040503050406030204" pitchFamily="18" charset="0"/>
                              <a:cs typeface="Arial" panose="020B0604020202020204" pitchFamily="34" charset="0"/>
                            </a:rPr>
                          </m:ctrlPr>
                        </m:fPr>
                        <m:num>
                          <m:r>
                            <m:rPr>
                              <m:sty m:val="p"/>
                            </m:rPr>
                            <a:rPr lang="en-US" altLang="zh-CN" b="0" i="0" smtClean="0">
                              <a:latin typeface="Cambria Math" panose="02040503050406030204" pitchFamily="18" charset="0"/>
                              <a:cs typeface="Arial" panose="020B0604020202020204" pitchFamily="34" charset="0"/>
                            </a:rPr>
                            <m:t>sin</m:t>
                          </m:r>
                          <m:d>
                            <m:dPr>
                              <m:ctrlPr>
                                <a:rPr lang="en-US" altLang="zh-CN" b="0" i="1" smtClean="0">
                                  <a:latin typeface="Cambria Math" panose="02040503050406030204" pitchFamily="18" charset="0"/>
                                  <a:cs typeface="Arial" panose="020B0604020202020204" pitchFamily="34" charset="0"/>
                                </a:rPr>
                              </m:ctrlPr>
                            </m:dPr>
                            <m:e>
                              <m:r>
                                <a:rPr lang="zh-CN" altLang="en-US" b="0" i="1" smtClean="0">
                                  <a:latin typeface="Cambria Math" panose="02040503050406030204" pitchFamily="18" charset="0"/>
                                  <a:cs typeface="Arial" panose="020B0604020202020204" pitchFamily="34" charset="0"/>
                                </a:rPr>
                                <m:t>𝜃</m:t>
                              </m:r>
                            </m:e>
                          </m:d>
                        </m:num>
                        <m:den>
                          <m:r>
                            <a:rPr lang="en-US" altLang="zh-CN" b="0" i="1" smtClean="0">
                              <a:latin typeface="Cambria Math" panose="02040503050406030204" pitchFamily="18" charset="0"/>
                              <a:cs typeface="Arial" panose="020B0604020202020204" pitchFamily="34" charset="0"/>
                            </a:rPr>
                            <m:t>1+</m:t>
                          </m:r>
                          <m:r>
                            <m:rPr>
                              <m:sty m:val="p"/>
                            </m:rPr>
                            <a:rPr lang="en-US" altLang="zh-CN" b="0" i="0" smtClean="0">
                              <a:latin typeface="Cambria Math" panose="02040503050406030204" pitchFamily="18" charset="0"/>
                              <a:cs typeface="Arial" panose="020B0604020202020204" pitchFamily="34" charset="0"/>
                            </a:rPr>
                            <m:t>cos</m:t>
                          </m:r>
                          <m:d>
                            <m:dPr>
                              <m:ctrlPr>
                                <a:rPr lang="en-US" altLang="zh-CN" b="0" i="1" smtClean="0">
                                  <a:latin typeface="Cambria Math" panose="02040503050406030204" pitchFamily="18" charset="0"/>
                                  <a:cs typeface="Arial" panose="020B0604020202020204" pitchFamily="34" charset="0"/>
                                </a:rPr>
                              </m:ctrlPr>
                            </m:dPr>
                            <m:e>
                              <m:r>
                                <a:rPr lang="zh-CN" altLang="en-US" b="0" i="1" smtClean="0">
                                  <a:latin typeface="Cambria Math" panose="02040503050406030204" pitchFamily="18" charset="0"/>
                                  <a:cs typeface="Arial" panose="020B0604020202020204" pitchFamily="34" charset="0"/>
                                </a:rPr>
                                <m:t>𝜃</m:t>
                              </m:r>
                            </m:e>
                          </m:d>
                        </m:den>
                      </m:f>
                      <m:r>
                        <a:rPr lang="en-US" altLang="zh-CN" b="0" i="0" smtClean="0">
                          <a:latin typeface="Cambria Math" panose="02040503050406030204" pitchFamily="18" charset="0"/>
                          <a:cs typeface="Arial" panose="020B0604020202020204" pitchFamily="34" charset="0"/>
                        </a:rPr>
                        <m:t>+4</m:t>
                      </m:r>
                      <m:nary>
                        <m:naryPr>
                          <m:ctrlPr>
                            <a:rPr lang="en-US" altLang="zh-CN" b="0" i="1" smtClean="0">
                              <a:latin typeface="Cambria Math" panose="02040503050406030204" pitchFamily="18" charset="0"/>
                              <a:cs typeface="Arial" panose="020B0604020202020204" pitchFamily="34" charset="0"/>
                            </a:rPr>
                          </m:ctrlPr>
                        </m:naryPr>
                        <m:sub>
                          <m:r>
                            <m:rPr>
                              <m:brk m:alnAt="23"/>
                            </m:rPr>
                            <a:rPr lang="en-US" altLang="zh-CN" b="0" i="1" smtClean="0">
                              <a:latin typeface="Cambria Math" panose="02040503050406030204" pitchFamily="18" charset="0"/>
                              <a:cs typeface="Arial" panose="020B0604020202020204" pitchFamily="34" charset="0"/>
                            </a:rPr>
                            <m:t>0</m:t>
                          </m:r>
                        </m:sub>
                        <m:sup>
                          <m:r>
                            <a:rPr lang="en-US" altLang="zh-CN" b="0" i="1" smtClean="0">
                              <a:latin typeface="Cambria Math" panose="02040503050406030204" pitchFamily="18" charset="0"/>
                              <a:ea typeface="Cambria Math" panose="02040503050406030204" pitchFamily="18" charset="0"/>
                              <a:cs typeface="Arial" panose="020B0604020202020204" pitchFamily="34" charset="0"/>
                            </a:rPr>
                            <m:t>∞</m:t>
                          </m:r>
                        </m:sup>
                        <m:e>
                          <m:f>
                            <m:fPr>
                              <m:ctrlPr>
                                <a:rPr lang="en-US" altLang="zh-CN" b="0" i="1" smtClean="0">
                                  <a:latin typeface="Cambria Math" panose="02040503050406030204" pitchFamily="18" charset="0"/>
                                  <a:cs typeface="Arial" panose="020B0604020202020204" pitchFamily="34" charset="0"/>
                                </a:rPr>
                              </m:ctrlPr>
                            </m:fPr>
                            <m:num>
                              <m:r>
                                <a:rPr lang="en-US" altLang="zh-CN" b="0" i="1" smtClean="0">
                                  <a:latin typeface="Cambria Math" panose="02040503050406030204" pitchFamily="18" charset="0"/>
                                  <a:cs typeface="Arial" panose="020B0604020202020204" pitchFamily="34" charset="0"/>
                                </a:rPr>
                                <m:t>1+</m:t>
                              </m:r>
                              <m:r>
                                <m:rPr>
                                  <m:sty m:val="p"/>
                                </m:rPr>
                                <a:rPr lang="en-US" altLang="zh-CN" b="0" i="0" smtClean="0">
                                  <a:latin typeface="Cambria Math" panose="02040503050406030204" pitchFamily="18" charset="0"/>
                                  <a:cs typeface="Arial" panose="020B0604020202020204" pitchFamily="34" charset="0"/>
                                </a:rPr>
                                <m:t>cosh</m:t>
                              </m:r>
                              <m:d>
                                <m:dPr>
                                  <m:ctrlPr>
                                    <a:rPr lang="en-US" altLang="zh-CN" b="0" i="1" smtClean="0">
                                      <a:latin typeface="Cambria Math" panose="02040503050406030204" pitchFamily="18" charset="0"/>
                                      <a:cs typeface="Arial" panose="020B0604020202020204" pitchFamily="34" charset="0"/>
                                    </a:rPr>
                                  </m:ctrlPr>
                                </m:dPr>
                                <m:e>
                                  <m:r>
                                    <a:rPr lang="en-US" altLang="zh-CN" b="0" i="1" smtClean="0">
                                      <a:latin typeface="Cambria Math" panose="02040503050406030204" pitchFamily="18" charset="0"/>
                                      <a:cs typeface="Arial" panose="020B0604020202020204" pitchFamily="34" charset="0"/>
                                    </a:rPr>
                                    <m:t>2</m:t>
                                  </m:r>
                                  <m:r>
                                    <a:rPr lang="zh-CN" altLang="en-US" b="0" i="1" smtClean="0">
                                      <a:latin typeface="Cambria Math" panose="02040503050406030204" pitchFamily="18" charset="0"/>
                                      <a:cs typeface="Arial" panose="020B0604020202020204" pitchFamily="34" charset="0"/>
                                    </a:rPr>
                                    <m:t>𝜃𝜏</m:t>
                                  </m:r>
                                </m:e>
                              </m:d>
                            </m:num>
                            <m:den>
                              <m:r>
                                <m:rPr>
                                  <m:sty m:val="p"/>
                                </m:rPr>
                                <a:rPr lang="en-US" altLang="zh-CN" b="0" i="0" smtClean="0">
                                  <a:latin typeface="Cambria Math" panose="02040503050406030204" pitchFamily="18" charset="0"/>
                                  <a:cs typeface="Arial" panose="020B0604020202020204" pitchFamily="34" charset="0"/>
                                </a:rPr>
                                <m:t>sinh</m:t>
                              </m:r>
                              <m:d>
                                <m:dPr>
                                  <m:ctrlPr>
                                    <a:rPr lang="en-US" altLang="zh-CN" b="0" i="1" smtClean="0">
                                      <a:latin typeface="Cambria Math" panose="02040503050406030204" pitchFamily="18" charset="0"/>
                                      <a:cs typeface="Arial" panose="020B0604020202020204" pitchFamily="34" charset="0"/>
                                    </a:rPr>
                                  </m:ctrlPr>
                                </m:dPr>
                                <m:e>
                                  <m:r>
                                    <a:rPr lang="en-US" altLang="zh-CN" b="0" i="1" smtClean="0">
                                      <a:latin typeface="Cambria Math" panose="02040503050406030204" pitchFamily="18" charset="0"/>
                                      <a:cs typeface="Arial" panose="020B0604020202020204" pitchFamily="34" charset="0"/>
                                    </a:rPr>
                                    <m:t>2</m:t>
                                  </m:r>
                                  <m:r>
                                    <a:rPr lang="zh-CN" altLang="en-US" b="0" i="1" smtClean="0">
                                      <a:latin typeface="Cambria Math" panose="02040503050406030204" pitchFamily="18" charset="0"/>
                                      <a:cs typeface="Arial" panose="020B0604020202020204" pitchFamily="34" charset="0"/>
                                    </a:rPr>
                                    <m:t>𝜋𝜏</m:t>
                                  </m:r>
                                </m:e>
                              </m:d>
                            </m:den>
                          </m:f>
                          <m:r>
                            <m:rPr>
                              <m:sty m:val="p"/>
                            </m:rPr>
                            <a:rPr lang="en-US" altLang="zh-CN" b="0" i="0" smtClean="0">
                              <a:latin typeface="Cambria Math" panose="02040503050406030204" pitchFamily="18" charset="0"/>
                              <a:cs typeface="Arial" panose="020B0604020202020204" pitchFamily="34" charset="0"/>
                            </a:rPr>
                            <m:t>tanh</m:t>
                          </m:r>
                          <m:r>
                            <a:rPr lang="en-US" altLang="zh-CN" b="0" i="1" smtClean="0">
                              <a:latin typeface="Cambria Math" panose="02040503050406030204" pitchFamily="18" charset="0"/>
                              <a:cs typeface="Arial" panose="020B0604020202020204" pitchFamily="34" charset="0"/>
                            </a:rPr>
                            <m:t>⁡[</m:t>
                          </m:r>
                          <m:d>
                            <m:dPr>
                              <m:ctrlPr>
                                <a:rPr lang="en-US" altLang="zh-CN" b="0" i="1" smtClean="0">
                                  <a:latin typeface="Cambria Math" panose="02040503050406030204" pitchFamily="18" charset="0"/>
                                  <a:cs typeface="Arial" panose="020B0604020202020204" pitchFamily="34" charset="0"/>
                                </a:rPr>
                              </m:ctrlPr>
                            </m:dPr>
                            <m:e>
                              <m:r>
                                <a:rPr lang="zh-CN" altLang="en-US" b="0" i="1" smtClean="0">
                                  <a:latin typeface="Cambria Math" panose="02040503050406030204" pitchFamily="18" charset="0"/>
                                  <a:cs typeface="Arial" panose="020B0604020202020204" pitchFamily="34" charset="0"/>
                                </a:rPr>
                                <m:t>𝜋</m:t>
                              </m:r>
                              <m:r>
                                <a:rPr lang="en-US" altLang="zh-CN" b="0" i="1" smtClean="0">
                                  <a:latin typeface="Cambria Math" panose="02040503050406030204" pitchFamily="18" charset="0"/>
                                  <a:cs typeface="Arial" panose="020B0604020202020204" pitchFamily="34" charset="0"/>
                                </a:rPr>
                                <m:t>−</m:t>
                              </m:r>
                              <m:r>
                                <a:rPr lang="zh-CN" altLang="en-US" b="0" i="1" smtClean="0">
                                  <a:latin typeface="Cambria Math" panose="02040503050406030204" pitchFamily="18" charset="0"/>
                                  <a:cs typeface="Arial" panose="020B0604020202020204" pitchFamily="34" charset="0"/>
                                </a:rPr>
                                <m:t>𝜃</m:t>
                              </m:r>
                            </m:e>
                          </m:d>
                          <m:r>
                            <a:rPr lang="zh-CN" altLang="en-US" b="0" i="1" smtClean="0">
                              <a:latin typeface="Cambria Math" panose="02040503050406030204" pitchFamily="18" charset="0"/>
                              <a:cs typeface="Arial" panose="020B0604020202020204" pitchFamily="34" charset="0"/>
                            </a:rPr>
                            <m:t>𝜏</m:t>
                          </m:r>
                          <m:r>
                            <a:rPr lang="en-US" altLang="zh-CN" b="0" i="1" smtClean="0">
                              <a:latin typeface="Cambria Math" panose="02040503050406030204" pitchFamily="18" charset="0"/>
                              <a:cs typeface="Arial" panose="020B0604020202020204" pitchFamily="34" charset="0"/>
                            </a:rPr>
                            <m:t>]</m:t>
                          </m:r>
                        </m:e>
                      </m:nary>
                      <m:r>
                        <m:rPr>
                          <m:sty m:val="p"/>
                        </m:rPr>
                        <a:rPr lang="en-US" altLang="zh-CN" b="0" i="0" smtClean="0">
                          <a:latin typeface="Cambria Math" panose="02040503050406030204" pitchFamily="18" charset="0"/>
                          <a:cs typeface="Arial" panose="020B0604020202020204" pitchFamily="34" charset="0"/>
                        </a:rPr>
                        <m:t>d</m:t>
                      </m:r>
                      <m:r>
                        <m:rPr>
                          <m:sty m:val="p"/>
                        </m:rPr>
                        <a:rPr lang="el-GR" altLang="zh-CN" b="0" i="1" smtClean="0">
                          <a:latin typeface="Cambria Math" panose="02040503050406030204" pitchFamily="18" charset="0"/>
                          <a:ea typeface="Cambria Math" panose="02040503050406030204" pitchFamily="18" charset="0"/>
                          <a:cs typeface="Arial" panose="020B0604020202020204" pitchFamily="34" charset="0"/>
                        </a:rPr>
                        <m:t>τ</m:t>
                      </m:r>
                    </m:oMath>
                  </m:oMathPara>
                </a14:m>
                <a:endParaRPr lang="zh-CN" altLang="en-US" sz="2400" dirty="0">
                  <a:latin typeface="Arial" panose="020B0604020202020204" pitchFamily="34" charset="0"/>
                  <a:cs typeface="Arial" panose="020B0604020202020204" pitchFamily="34" charset="0"/>
                </a:endParaRPr>
              </a:p>
            </p:txBody>
          </p:sp>
        </mc:Choice>
        <mc:Fallback xmlns="">
          <p:sp>
            <p:nvSpPr>
              <p:cNvPr id="15" name="文本框 4">
                <a:extLst>
                  <a:ext uri="{FF2B5EF4-FFF2-40B4-BE49-F238E27FC236}">
                    <a16:creationId xmlns:a16="http://schemas.microsoft.com/office/drawing/2014/main" id="{AF9CEF16-30D4-405B-AEFA-1B076B642B6A}"/>
                  </a:ext>
                </a:extLst>
              </p:cNvPr>
              <p:cNvSpPr txBox="1">
                <a:spLocks noRot="1" noChangeAspect="1" noMove="1" noResize="1" noEditPoints="1" noAdjustHandles="1" noChangeArrowheads="1" noChangeShapeType="1" noTextEdit="1"/>
              </p:cNvSpPr>
              <p:nvPr/>
            </p:nvSpPr>
            <p:spPr>
              <a:xfrm>
                <a:off x="4996246" y="3862693"/>
                <a:ext cx="5894691" cy="781945"/>
              </a:xfrm>
              <a:prstGeom prst="rect">
                <a:avLst/>
              </a:prstGeom>
              <a:blipFill>
                <a:blip r:embed="rId7"/>
                <a:stretch>
                  <a:fillRect/>
                </a:stretch>
              </a:blipFill>
            </p:spPr>
            <p:txBody>
              <a:bodyPr/>
              <a:lstStyle/>
              <a:p>
                <a:r>
                  <a:rPr lang="zh-CN" altLang="en-US">
                    <a:noFill/>
                  </a:rPr>
                  <a:t> </a:t>
                </a:r>
              </a:p>
            </p:txBody>
          </p:sp>
        </mc:Fallback>
      </mc:AlternateContent>
      <p:sp>
        <p:nvSpPr>
          <p:cNvPr id="3" name="Rectangle 2">
            <a:extLst>
              <a:ext uri="{FF2B5EF4-FFF2-40B4-BE49-F238E27FC236}">
                <a16:creationId xmlns:a16="http://schemas.microsoft.com/office/drawing/2014/main" id="{772D5595-F9CC-4899-96D3-40F3E7B2E7ED}"/>
              </a:ext>
            </a:extLst>
          </p:cNvPr>
          <p:cNvSpPr/>
          <p:nvPr/>
        </p:nvSpPr>
        <p:spPr bwMode="auto">
          <a:xfrm>
            <a:off x="2242868" y="4911306"/>
            <a:ext cx="897147" cy="25879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F2F6E54-83F1-44D5-B7F0-8EC50AC77ACA}"/>
                  </a:ext>
                </a:extLst>
              </p:cNvPr>
              <p:cNvSpPr txBox="1"/>
              <p:nvPr/>
            </p:nvSpPr>
            <p:spPr>
              <a:xfrm>
                <a:off x="2102070" y="4887199"/>
                <a:ext cx="1198180" cy="338554"/>
              </a:xfrm>
              <a:prstGeom prst="rect">
                <a:avLst/>
              </a:prstGeom>
              <a:noFill/>
            </p:spPr>
            <p:txBody>
              <a:bodyPr wrap="square">
                <a:spAutoFit/>
              </a:bodyPr>
              <a:lstStyle/>
              <a:p>
                <a14:m>
                  <m:oMath xmlns:m="http://schemas.openxmlformats.org/officeDocument/2006/math">
                    <m:r>
                      <a:rPr lang="en-US" altLang="zh-CN" sz="1600" i="1" smtClean="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600" i="1" smtClean="0">
                        <a:effectLst/>
                        <a:latin typeface="Cambria Math" panose="02040503050406030204" pitchFamily="18" charset="0"/>
                        <a:ea typeface="宋体" panose="02010600030101010101" pitchFamily="2" charset="-122"/>
                        <a:cs typeface="Times New Roman" panose="02020603050405020304" pitchFamily="18" charset="0"/>
                      </a:rPr>
                      <m:t>𝜑</m:t>
                    </m:r>
                    <m:r>
                      <a:rPr lang="en-US" altLang="zh-CN" sz="1600" i="1" smtClean="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0">
                            <a:effectLst/>
                            <a:latin typeface="Cambria Math" panose="02040503050406030204" pitchFamily="18" charset="0"/>
                            <a:ea typeface="Cambria Math" panose="02040503050406030204" pitchFamily="18" charset="0"/>
                          </a:rPr>
                        </m:ctrlPr>
                      </m:sSubPr>
                      <m:e>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1600" b="0" i="1" smtClean="0">
                            <a:effectLst/>
                            <a:latin typeface="Cambria Math" panose="02040503050406030204" pitchFamily="18" charset="0"/>
                            <a:ea typeface="宋体" panose="02010600030101010101" pitchFamily="2" charset="-122"/>
                            <a:cs typeface="Times New Roman" panose="02020603050405020304" pitchFamily="18" charset="0"/>
                          </a:rPr>
                          <m:t>𝑠</m:t>
                        </m:r>
                      </m:sub>
                    </m:sSub>
                  </m:oMath>
                </a14:m>
                <a:r>
                  <a:rPr lang="en-US" altLang="zh-CN" sz="1600" dirty="0">
                    <a:effectLst/>
                    <a:latin typeface="Times New Roman" panose="02020603050405020304" pitchFamily="18" charset="0"/>
                    <a:ea typeface="宋体" panose="02010600030101010101" pitchFamily="2" charset="-122"/>
                  </a:rPr>
                  <a:t> </a:t>
                </a:r>
                <a:endParaRPr lang="zh-CN" altLang="en-US" sz="1600" dirty="0"/>
              </a:p>
            </p:txBody>
          </p:sp>
        </mc:Choice>
        <mc:Fallback xmlns="">
          <p:sp>
            <p:nvSpPr>
              <p:cNvPr id="18" name="TextBox 17">
                <a:extLst>
                  <a:ext uri="{FF2B5EF4-FFF2-40B4-BE49-F238E27FC236}">
                    <a16:creationId xmlns:a16="http://schemas.microsoft.com/office/drawing/2014/main" id="{7F2F6E54-83F1-44D5-B7F0-8EC50AC77ACA}"/>
                  </a:ext>
                </a:extLst>
              </p:cNvPr>
              <p:cNvSpPr txBox="1">
                <a:spLocks noRot="1" noChangeAspect="1" noMove="1" noResize="1" noEditPoints="1" noAdjustHandles="1" noChangeArrowheads="1" noChangeShapeType="1" noTextEdit="1"/>
              </p:cNvSpPr>
              <p:nvPr/>
            </p:nvSpPr>
            <p:spPr>
              <a:xfrm>
                <a:off x="2102070" y="4887199"/>
                <a:ext cx="1198180" cy="338554"/>
              </a:xfrm>
              <a:prstGeom prst="rect">
                <a:avLst/>
              </a:prstGeom>
              <a:blipFill>
                <a:blip r:embed="rId8"/>
                <a:stretch>
                  <a:fillRect l="-510" b="-12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1937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DF1E3-B488-434D-9FCB-D177E54A9984}"/>
              </a:ext>
            </a:extLst>
          </p:cNvPr>
          <p:cNvSpPr>
            <a:spLocks noGrp="1"/>
          </p:cNvSpPr>
          <p:nvPr>
            <p:ph type="title"/>
          </p:nvPr>
        </p:nvSpPr>
        <p:spPr/>
        <p:txBody>
          <a:bodyPr/>
          <a:lstStyle/>
          <a:p>
            <a:pPr algn="ctr"/>
            <a:r>
              <a:rPr lang="en-US" altLang="zh-CN" dirty="0">
                <a:latin typeface="Arial" panose="020B0604020202020204" pitchFamily="34" charset="0"/>
                <a:cs typeface="Arial" panose="020B0604020202020204" pitchFamily="34" charset="0"/>
              </a:rPr>
              <a:t>Algorithm for Interface Temperature and Evaporation Ratio</a:t>
            </a:r>
            <a:endParaRPr lang="zh-CN" alt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88EA219-BDA8-4954-B7D9-BE4C09E20974}"/>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EA87B68-F8E2-4991-BEE2-6723A222BE2A}"/>
                  </a:ext>
                </a:extLst>
              </p:cNvPr>
              <p:cNvSpPr/>
              <p:nvPr/>
            </p:nvSpPr>
            <p:spPr bwMode="auto">
              <a:xfrm>
                <a:off x="2883882" y="894950"/>
                <a:ext cx="1948070" cy="51518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altLang="zh-CN" sz="2000" dirty="0">
                    <a:solidFill>
                      <a:srgbClr val="000000"/>
                    </a:solidFill>
                    <a:latin typeface="Arial" panose="020B0604020202020204" pitchFamily="34" charset="0"/>
                    <a:cs typeface="Arial" panose="020B0604020202020204" pitchFamily="34" charset="0"/>
                  </a:rPr>
                  <a:t>Input </a:t>
                </a:r>
                <a14:m>
                  <m:oMath xmlns:m="http://schemas.openxmlformats.org/officeDocument/2006/math">
                    <m:sSub>
                      <m:sSubPr>
                        <m:ctrlPr>
                          <a:rPr lang="en-US" altLang="zh-CN" sz="2000" i="1">
                            <a:solidFill>
                              <a:srgbClr val="000000"/>
                            </a:solidFill>
                            <a:latin typeface="Cambria Math" panose="02040503050406030204" pitchFamily="18" charset="0"/>
                            <a:cs typeface="Arial" panose="020B0604020202020204" pitchFamily="34" charset="0"/>
                          </a:rPr>
                        </m:ctrlPr>
                      </m:sSubPr>
                      <m:e>
                        <m:r>
                          <a:rPr lang="en-US" altLang="zh-CN" sz="2000" i="1">
                            <a:solidFill>
                              <a:srgbClr val="000000"/>
                            </a:solidFill>
                            <a:latin typeface="Cambria Math" panose="02040503050406030204" pitchFamily="18" charset="0"/>
                            <a:cs typeface="Arial" panose="020B0604020202020204" pitchFamily="34" charset="0"/>
                          </a:rPr>
                          <m:t>𝑇</m:t>
                        </m:r>
                      </m:e>
                      <m:sub>
                        <m:r>
                          <m:rPr>
                            <m:sty m:val="p"/>
                          </m:rPr>
                          <a:rPr lang="en-US" altLang="zh-CN" sz="2000">
                            <a:solidFill>
                              <a:srgbClr val="000000"/>
                            </a:solidFill>
                            <a:latin typeface="Cambria Math" panose="02040503050406030204" pitchFamily="18" charset="0"/>
                            <a:cs typeface="Arial" panose="020B0604020202020204" pitchFamily="34" charset="0"/>
                          </a:rPr>
                          <m:t>s</m:t>
                        </m:r>
                      </m:sub>
                    </m:sSub>
                  </m:oMath>
                </a14:m>
                <a:r>
                  <a:rPr lang="en-US" altLang="zh-CN" sz="2000" dirty="0">
                    <a:solidFill>
                      <a:srgbClr val="000000"/>
                    </a:solidFill>
                    <a:latin typeface="Arial" panose="020B0604020202020204" pitchFamily="34" charset="0"/>
                    <a:cs typeface="Arial" panose="020B0604020202020204" pitchFamily="34" charset="0"/>
                  </a:rPr>
                  <a:t>, </a:t>
                </a:r>
                <a14:m>
                  <m:oMath xmlns:m="http://schemas.openxmlformats.org/officeDocument/2006/math">
                    <m:sSub>
                      <m:sSubPr>
                        <m:ctrlPr>
                          <a:rPr lang="en-US" altLang="zh-CN" sz="2000" i="1">
                            <a:solidFill>
                              <a:srgbClr val="000000"/>
                            </a:solidFill>
                            <a:latin typeface="Cambria Math" panose="02040503050406030204" pitchFamily="18" charset="0"/>
                            <a:cs typeface="Arial" panose="020B0604020202020204" pitchFamily="34" charset="0"/>
                          </a:rPr>
                        </m:ctrlPr>
                      </m:sSubPr>
                      <m:e>
                        <m:r>
                          <a:rPr lang="en-US" altLang="zh-CN" sz="2000" i="1">
                            <a:solidFill>
                              <a:srgbClr val="000000"/>
                            </a:solidFill>
                            <a:latin typeface="Cambria Math" panose="02040503050406030204" pitchFamily="18" charset="0"/>
                            <a:cs typeface="Arial" panose="020B0604020202020204" pitchFamily="34" charset="0"/>
                          </a:rPr>
                          <m:t>𝑞</m:t>
                        </m:r>
                      </m:e>
                      <m:sub>
                        <m:r>
                          <m:rPr>
                            <m:sty m:val="p"/>
                          </m:rPr>
                          <a:rPr lang="en-US" altLang="zh-CN" sz="2000">
                            <a:solidFill>
                              <a:srgbClr val="000000"/>
                            </a:solidFill>
                            <a:latin typeface="Cambria Math" panose="02040503050406030204" pitchFamily="18" charset="0"/>
                            <a:cs typeface="Arial" panose="020B0604020202020204" pitchFamily="34" charset="0"/>
                          </a:rPr>
                          <m:t>p</m:t>
                        </m:r>
                      </m:sub>
                    </m:sSub>
                  </m:oMath>
                </a14:m>
                <a:r>
                  <a:rPr kumimoji="0" lang="en-US" altLang="zh-CN"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14:m>
                  <m:oMath xmlns:m="http://schemas.openxmlformats.org/officeDocument/2006/math">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𝜑</m:t>
                    </m:r>
                  </m:oMath>
                </a14:m>
                <a:endParaRPr kumimoji="0" lang="zh-CN"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mc:Choice>
        <mc:Fallback xmlns="">
          <p:sp>
            <p:nvSpPr>
              <p:cNvPr id="6" name="Rectangle 5">
                <a:extLst>
                  <a:ext uri="{FF2B5EF4-FFF2-40B4-BE49-F238E27FC236}">
                    <a16:creationId xmlns:a16="http://schemas.microsoft.com/office/drawing/2014/main" id="{3EA87B68-F8E2-4991-BEE2-6723A222BE2A}"/>
                  </a:ext>
                </a:extLst>
              </p:cNvPr>
              <p:cNvSpPr>
                <a:spLocks noRot="1" noChangeAspect="1" noMove="1" noResize="1" noEditPoints="1" noAdjustHandles="1" noChangeArrowheads="1" noChangeShapeType="1" noTextEdit="1"/>
              </p:cNvSpPr>
              <p:nvPr/>
            </p:nvSpPr>
            <p:spPr bwMode="auto">
              <a:xfrm>
                <a:off x="2883882" y="894950"/>
                <a:ext cx="1948070" cy="515180"/>
              </a:xfrm>
              <a:prstGeom prst="rect">
                <a:avLst/>
              </a:prstGeom>
              <a:blipFill>
                <a:blip r:embed="rId2"/>
                <a:stretch>
                  <a:fillRect l="-2469" t="-4545"/>
                </a:stretch>
              </a:blipFill>
              <a:ln>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F5E822D-5D8F-4C1A-8C45-B26E1999A3DF}"/>
                  </a:ext>
                </a:extLst>
              </p:cNvPr>
              <p:cNvSpPr/>
              <p:nvPr/>
            </p:nvSpPr>
            <p:spPr bwMode="auto">
              <a:xfrm>
                <a:off x="2590678" y="1932062"/>
                <a:ext cx="2534478" cy="109745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0" lang="en-US" altLang="zh-CN"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Calculate </a:t>
                </a:r>
                <a14:m>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i="1">
                            <a:latin typeface="Cambria Math" panose="02040503050406030204" pitchFamily="18" charset="0"/>
                          </a:rPr>
                          <m:t>𝑇</m:t>
                        </m:r>
                      </m:e>
                      <m:sub>
                        <m:r>
                          <a:rPr lang="zh-CN" altLang="en-US" sz="2000" i="1">
                            <a:latin typeface="Cambria Math" panose="02040503050406030204" pitchFamily="18" charset="0"/>
                          </a:rPr>
                          <m:t>𝑝</m:t>
                        </m:r>
                      </m:sub>
                    </m:sSub>
                  </m:oMath>
                </a14:m>
                <a:r>
                  <a:rPr kumimoji="0" lang="en-US" altLang="zh-CN"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eaLnBrk="0" fontAlgn="base" hangingPunct="0">
                  <a:spcBef>
                    <a:spcPct val="0"/>
                  </a:spcBef>
                  <a:spcAft>
                    <a:spcPct val="0"/>
                  </a:spcAft>
                </a:pPr>
                <a:r>
                  <a:rPr lang="en-US" altLang="zh-CN" sz="2000" dirty="0">
                    <a:solidFill>
                      <a:schemeClr val="tx1"/>
                    </a:solidFill>
                    <a:latin typeface="Arial" panose="020B0604020202020204" pitchFamily="34" charset="0"/>
                    <a:cs typeface="Arial" panose="020B0604020202020204" pitchFamily="34" charset="0"/>
                  </a:rPr>
                  <a:t>Solve heat transfer equation</a:t>
                </a:r>
                <a:r>
                  <a:rPr kumimoji="0" lang="en-US" altLang="zh-CN"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14:m>
                  <m:oMath xmlns:m="http://schemas.openxmlformats.org/officeDocument/2006/math">
                    <m:sSub>
                      <m:sSubPr>
                        <m:ctrlPr>
                          <a:rPr lang="zh-CN" altLang="en-US" sz="2000" i="1">
                            <a:solidFill>
                              <a:srgbClr val="836967"/>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𝑇</m:t>
                        </m:r>
                      </m:e>
                      <m:sub>
                        <m:r>
                          <a:rPr lang="zh-CN" altLang="en-US" sz="2000" i="1">
                            <a:solidFill>
                              <a:srgbClr val="000000"/>
                            </a:solidFill>
                            <a:latin typeface="Cambria Math" panose="02040503050406030204" pitchFamily="18" charset="0"/>
                          </a:rPr>
                          <m:t>𝑏</m:t>
                        </m:r>
                        <m:r>
                          <a:rPr lang="zh-CN" altLang="en-US" sz="200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𝑝</m:t>
                        </m:r>
                      </m:sub>
                    </m:sSub>
                  </m:oMath>
                </a14:m>
                <a:endParaRPr kumimoji="0" lang="zh-CN"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mc:Choice>
        <mc:Fallback xmlns="">
          <p:sp>
            <p:nvSpPr>
              <p:cNvPr id="7" name="Rectangle 6">
                <a:extLst>
                  <a:ext uri="{FF2B5EF4-FFF2-40B4-BE49-F238E27FC236}">
                    <a16:creationId xmlns:a16="http://schemas.microsoft.com/office/drawing/2014/main" id="{0F5E822D-5D8F-4C1A-8C45-B26E1999A3DF}"/>
                  </a:ext>
                </a:extLst>
              </p:cNvPr>
              <p:cNvSpPr>
                <a:spLocks noRot="1" noChangeAspect="1" noMove="1" noResize="1" noEditPoints="1" noAdjustHandles="1" noChangeArrowheads="1" noChangeShapeType="1" noTextEdit="1"/>
              </p:cNvSpPr>
              <p:nvPr/>
            </p:nvSpPr>
            <p:spPr bwMode="auto">
              <a:xfrm>
                <a:off x="2590678" y="1932062"/>
                <a:ext cx="2534478" cy="1097452"/>
              </a:xfrm>
              <a:prstGeom prst="rect">
                <a:avLst/>
              </a:prstGeom>
              <a:blipFill>
                <a:blip r:embed="rId3"/>
                <a:stretch>
                  <a:fillRect l="-2143" t="-2174" b="-2717"/>
                </a:stretch>
              </a:blipFill>
              <a:ln>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CFE9670-6972-4C77-8065-B1A2A308501F}"/>
                  </a:ext>
                </a:extLst>
              </p:cNvPr>
              <p:cNvSpPr/>
              <p:nvPr/>
            </p:nvSpPr>
            <p:spPr bwMode="auto">
              <a:xfrm>
                <a:off x="912574" y="3075741"/>
                <a:ext cx="917713" cy="51518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14:m>
                  <m:oMath xmlns:m="http://schemas.openxmlformats.org/officeDocument/2006/math">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𝜑</m:t>
                    </m:r>
                  </m:oMath>
                </a14:m>
                <a:r>
                  <a:rPr lang="en-US" altLang="zh-CN" sz="2000" dirty="0">
                    <a:solidFill>
                      <a:srgbClr val="000000"/>
                    </a:solidFill>
                    <a:latin typeface="Arial" panose="020B0604020202020204" pitchFamily="34" charset="0"/>
                    <a:cs typeface="Arial" panose="020B0604020202020204" pitchFamily="34" charset="0"/>
                  </a:rPr>
                  <a:t>=</a:t>
                </a:r>
                <a:r>
                  <a:rPr kumimoji="0" lang="en-US" altLang="zh-CN" sz="2000" b="0" u="none" strike="noStrike" cap="none" normalizeH="0" dirty="0">
                    <a:ln>
                      <a:noFill/>
                    </a:ln>
                    <a:solidFill>
                      <a:schemeClr val="tx1"/>
                    </a:solidFill>
                    <a:effectLst/>
                    <a:latin typeface="Arial" panose="020B0604020202020204" pitchFamily="34" charset="0"/>
                    <a:cs typeface="Arial" panose="020B0604020202020204" pitchFamily="34" charset="0"/>
                  </a:rPr>
                  <a:t> </a:t>
                </a:r>
                <a14:m>
                  <m:oMath xmlns:m="http://schemas.openxmlformats.org/officeDocument/2006/math">
                    <m:sSup>
                      <m:sSupPr>
                        <m:ctrlPr>
                          <a:rPr kumimoji="0" lang="en-US" altLang="zh-CN" sz="2000" b="0" i="1" u="none" strike="noStrike" cap="none" normalizeH="0" smtClean="0">
                            <a:ln>
                              <a:noFill/>
                            </a:ln>
                            <a:solidFill>
                              <a:schemeClr val="tx1"/>
                            </a:solidFill>
                            <a:effectLst/>
                            <a:latin typeface="Cambria Math" panose="02040503050406030204" pitchFamily="18" charset="0"/>
                            <a:cs typeface="Arial" panose="020B0604020202020204" pitchFamily="34" charset="0"/>
                          </a:rPr>
                        </m:ctrlPr>
                      </m:sSupPr>
                      <m:e>
                        <m:r>
                          <a:rPr kumimoji="0" lang="zh-CN" altLang="en-US" sz="2000" b="0" i="1" u="none" strike="noStrike" cap="none" normalizeH="0" smtClean="0">
                            <a:ln>
                              <a:noFill/>
                            </a:ln>
                            <a:solidFill>
                              <a:schemeClr val="tx1"/>
                            </a:solidFill>
                            <a:effectLst/>
                            <a:latin typeface="Cambria Math" panose="02040503050406030204" pitchFamily="18" charset="0"/>
                            <a:cs typeface="Arial" panose="020B0604020202020204" pitchFamily="34" charset="0"/>
                          </a:rPr>
                          <m:t>𝜑</m:t>
                        </m:r>
                      </m:e>
                      <m:sup>
                        <m:r>
                          <a:rPr kumimoji="0" lang="en-US" altLang="zh-CN" sz="2000" b="0" i="1" u="none" strike="noStrike" cap="none" normalizeH="0" smtClean="0">
                            <a:ln>
                              <a:noFill/>
                            </a:ln>
                            <a:solidFill>
                              <a:schemeClr val="tx1"/>
                            </a:solidFill>
                            <a:effectLst/>
                            <a:latin typeface="Cambria Math" panose="02040503050406030204" pitchFamily="18" charset="0"/>
                            <a:cs typeface="Arial" panose="020B0604020202020204" pitchFamily="34" charset="0"/>
                          </a:rPr>
                          <m:t>′</m:t>
                        </m:r>
                      </m:sup>
                    </m:sSup>
                  </m:oMath>
                </a14:m>
                <a:endParaRPr kumimoji="0" lang="zh-CN"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mc:Choice>
        <mc:Fallback xmlns="">
          <p:sp>
            <p:nvSpPr>
              <p:cNvPr id="8" name="Rectangle 7">
                <a:extLst>
                  <a:ext uri="{FF2B5EF4-FFF2-40B4-BE49-F238E27FC236}">
                    <a16:creationId xmlns:a16="http://schemas.microsoft.com/office/drawing/2014/main" id="{0CFE9670-6972-4C77-8065-B1A2A308501F}"/>
                  </a:ext>
                </a:extLst>
              </p:cNvPr>
              <p:cNvSpPr>
                <a:spLocks noRot="1" noChangeAspect="1" noMove="1" noResize="1" noEditPoints="1" noAdjustHandles="1" noChangeArrowheads="1" noChangeShapeType="1" noTextEdit="1"/>
              </p:cNvSpPr>
              <p:nvPr/>
            </p:nvSpPr>
            <p:spPr bwMode="auto">
              <a:xfrm>
                <a:off x="912574" y="3075741"/>
                <a:ext cx="917713" cy="515180"/>
              </a:xfrm>
              <a:prstGeom prst="rect">
                <a:avLst/>
              </a:prstGeom>
              <a:blipFill>
                <a:blip r:embed="rId4"/>
                <a:stretch>
                  <a:fillRect t="-3409"/>
                </a:stretch>
              </a:blipFill>
              <a:ln>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BB359F8-D600-49C1-B738-23096AC131E4}"/>
                  </a:ext>
                </a:extLst>
              </p:cNvPr>
              <p:cNvSpPr/>
              <p:nvPr/>
            </p:nvSpPr>
            <p:spPr bwMode="auto">
              <a:xfrm>
                <a:off x="2584328" y="3509074"/>
                <a:ext cx="2534478" cy="50358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0" lang="en-US" altLang="zh-CN"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Calculate </a:t>
                </a:r>
                <a14:m>
                  <m:oMath xmlns:m="http://schemas.openxmlformats.org/officeDocument/2006/math">
                    <m:sSub>
                      <m:sSubPr>
                        <m:ctrlPr>
                          <a:rPr lang="zh-CN" altLang="en-US" sz="2000" i="1">
                            <a:solidFill>
                              <a:srgbClr val="836967"/>
                            </a:solidFill>
                            <a:latin typeface="Cambria Math" panose="02040503050406030204" pitchFamily="18" charset="0"/>
                          </a:rPr>
                        </m:ctrlPr>
                      </m:sSubPr>
                      <m:e>
                        <m:acc>
                          <m:accPr>
                            <m:chr m:val="̅"/>
                            <m:ctrlPr>
                              <a:rPr lang="zh-CN" altLang="en-US" sz="2000" i="1">
                                <a:solidFill>
                                  <a:srgbClr val="836967"/>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𝑇</m:t>
                            </m:r>
                          </m:e>
                        </m:acc>
                      </m:e>
                      <m:sub>
                        <m:r>
                          <a:rPr lang="zh-CN" altLang="en-US" sz="2000" i="1">
                            <a:solidFill>
                              <a:srgbClr val="000000"/>
                            </a:solidFill>
                            <a:latin typeface="Cambria Math" panose="02040503050406030204" pitchFamily="18" charset="0"/>
                          </a:rPr>
                          <m:t>𝑏</m:t>
                        </m:r>
                      </m:sub>
                    </m:sSub>
                  </m:oMath>
                </a14:m>
                <a:r>
                  <a:rPr kumimoji="0" lang="en-US" altLang="zh-CN"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lang="zh-CN" altLang="en-US" sz="2000" dirty="0">
                    <a:solidFill>
                      <a:srgbClr val="836967"/>
                    </a:solidFill>
                  </a:rPr>
                  <a:t> </a:t>
                </a:r>
                <a14:m>
                  <m:oMath xmlns:m="http://schemas.openxmlformats.org/officeDocument/2006/math">
                    <m:sSub>
                      <m:sSubPr>
                        <m:ctrlPr>
                          <a:rPr lang="zh-CN" altLang="en-US" sz="2000" i="1">
                            <a:solidFill>
                              <a:srgbClr val="836967"/>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𝑇</m:t>
                        </m:r>
                      </m:e>
                      <m:sub>
                        <m:r>
                          <a:rPr lang="zh-CN" altLang="en-US" sz="2000" i="1">
                            <a:solidFill>
                              <a:srgbClr val="000000"/>
                            </a:solidFill>
                            <a:latin typeface="Cambria Math" panose="02040503050406030204" pitchFamily="18" charset="0"/>
                          </a:rPr>
                          <m:t>𝑖</m:t>
                        </m:r>
                      </m:sub>
                    </m:sSub>
                  </m:oMath>
                </a14:m>
                <a:r>
                  <a:rPr kumimoji="0" lang="en-US" altLang="zh-CN"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lang="zh-CN" altLang="en-US" sz="2000" dirty="0">
                    <a:solidFill>
                      <a:srgbClr val="836967"/>
                    </a:solidFill>
                  </a:rPr>
                  <a:t> </a:t>
                </a:r>
                <a14:m>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i="1">
                            <a:latin typeface="Cambria Math" panose="02040503050406030204" pitchFamily="18" charset="0"/>
                          </a:rPr>
                          <m:t>𝑞</m:t>
                        </m:r>
                      </m:e>
                      <m:sub>
                        <m:r>
                          <a:rPr lang="zh-CN" altLang="en-US" sz="2000" i="1">
                            <a:latin typeface="Cambria Math" panose="02040503050406030204" pitchFamily="18" charset="0"/>
                          </a:rPr>
                          <m:t>𝑒</m:t>
                        </m:r>
                      </m:sub>
                    </m:sSub>
                  </m:oMath>
                </a14:m>
                <a:endParaRPr kumimoji="0" lang="zh-CN"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mc:Choice>
        <mc:Fallback xmlns="">
          <p:sp>
            <p:nvSpPr>
              <p:cNvPr id="10" name="Rectangle 9">
                <a:extLst>
                  <a:ext uri="{FF2B5EF4-FFF2-40B4-BE49-F238E27FC236}">
                    <a16:creationId xmlns:a16="http://schemas.microsoft.com/office/drawing/2014/main" id="{DBB359F8-D600-49C1-B738-23096AC131E4}"/>
                  </a:ext>
                </a:extLst>
              </p:cNvPr>
              <p:cNvSpPr>
                <a:spLocks noRot="1" noChangeAspect="1" noMove="1" noResize="1" noEditPoints="1" noAdjustHandles="1" noChangeArrowheads="1" noChangeShapeType="1" noTextEdit="1"/>
              </p:cNvSpPr>
              <p:nvPr/>
            </p:nvSpPr>
            <p:spPr bwMode="auto">
              <a:xfrm>
                <a:off x="2584328" y="3509074"/>
                <a:ext cx="2534478" cy="503585"/>
              </a:xfrm>
              <a:prstGeom prst="rect">
                <a:avLst/>
              </a:prstGeom>
              <a:blipFill>
                <a:blip r:embed="rId5"/>
                <a:stretch>
                  <a:fillRect l="-2143" t="-4651"/>
                </a:stretch>
              </a:blipFill>
              <a:ln>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C2323AE0-052B-4E75-87B8-8A4A0A50FD13}"/>
                  </a:ext>
                </a:extLst>
              </p:cNvPr>
              <p:cNvSpPr/>
              <p:nvPr/>
            </p:nvSpPr>
            <p:spPr bwMode="auto">
              <a:xfrm>
                <a:off x="3029932" y="4352812"/>
                <a:ext cx="1643270" cy="62285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0" lang="en-US" altLang="zh-CN"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Calculate</a:t>
                </a:r>
                <a:r>
                  <a:rPr kumimoji="0" lang="en-US" altLang="zh-CN" sz="2000" b="0" i="0" u="none" strike="noStrike" cap="none" normalizeH="0" dirty="0">
                    <a:ln>
                      <a:noFill/>
                    </a:ln>
                    <a:solidFill>
                      <a:schemeClr val="tx1"/>
                    </a:solidFill>
                    <a:effectLst/>
                    <a:latin typeface="Arial" panose="020B0604020202020204" pitchFamily="34" charset="0"/>
                    <a:cs typeface="Arial" panose="020B0604020202020204" pitchFamily="34" charset="0"/>
                  </a:rPr>
                  <a:t> </a:t>
                </a:r>
                <a14:m>
                  <m:oMath xmlns:m="http://schemas.openxmlformats.org/officeDocument/2006/math">
                    <m:sSup>
                      <m:sSupPr>
                        <m:ctrlPr>
                          <a:rPr kumimoji="0" lang="en-US" altLang="zh-CN" sz="2000" b="0" i="1" u="none" strike="noStrike" cap="none" normalizeH="0" smtClean="0">
                            <a:ln>
                              <a:noFill/>
                            </a:ln>
                            <a:solidFill>
                              <a:schemeClr val="tx1"/>
                            </a:solidFill>
                            <a:effectLst/>
                            <a:latin typeface="Cambria Math" panose="02040503050406030204" pitchFamily="18" charset="0"/>
                            <a:cs typeface="Arial" panose="020B0604020202020204" pitchFamily="34" charset="0"/>
                          </a:rPr>
                        </m:ctrlPr>
                      </m:sSupPr>
                      <m:e>
                        <m:r>
                          <a:rPr kumimoji="0" lang="zh-CN" altLang="en-US" sz="2000" b="0" i="1" u="none" strike="noStrike" cap="none" normalizeH="0" smtClean="0">
                            <a:ln>
                              <a:noFill/>
                            </a:ln>
                            <a:solidFill>
                              <a:schemeClr val="tx1"/>
                            </a:solidFill>
                            <a:effectLst/>
                            <a:latin typeface="Cambria Math" panose="02040503050406030204" pitchFamily="18" charset="0"/>
                            <a:cs typeface="Arial" panose="020B0604020202020204" pitchFamily="34" charset="0"/>
                          </a:rPr>
                          <m:t>𝜑</m:t>
                        </m:r>
                      </m:e>
                      <m:sup>
                        <m:r>
                          <a:rPr kumimoji="0" lang="en-US" altLang="zh-CN" sz="2000" b="0" i="1" u="none" strike="noStrike" cap="none" normalizeH="0" smtClean="0">
                            <a:ln>
                              <a:noFill/>
                            </a:ln>
                            <a:solidFill>
                              <a:schemeClr val="tx1"/>
                            </a:solidFill>
                            <a:effectLst/>
                            <a:latin typeface="Cambria Math" panose="02040503050406030204" pitchFamily="18" charset="0"/>
                            <a:cs typeface="Arial" panose="020B0604020202020204" pitchFamily="34" charset="0"/>
                          </a:rPr>
                          <m:t>′</m:t>
                        </m:r>
                      </m:sup>
                    </m:sSup>
                  </m:oMath>
                </a14:m>
                <a:endParaRPr kumimoji="0" lang="zh-CN"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mc:Choice>
        <mc:Fallback xmlns="">
          <p:sp>
            <p:nvSpPr>
              <p:cNvPr id="25" name="Rectangle 24">
                <a:extLst>
                  <a:ext uri="{FF2B5EF4-FFF2-40B4-BE49-F238E27FC236}">
                    <a16:creationId xmlns:a16="http://schemas.microsoft.com/office/drawing/2014/main" id="{C2323AE0-052B-4E75-87B8-8A4A0A50FD13}"/>
                  </a:ext>
                </a:extLst>
              </p:cNvPr>
              <p:cNvSpPr>
                <a:spLocks noRot="1" noChangeAspect="1" noMove="1" noResize="1" noEditPoints="1" noAdjustHandles="1" noChangeArrowheads="1" noChangeShapeType="1" noTextEdit="1"/>
              </p:cNvSpPr>
              <p:nvPr/>
            </p:nvSpPr>
            <p:spPr bwMode="auto">
              <a:xfrm>
                <a:off x="3029932" y="4352812"/>
                <a:ext cx="1643270" cy="622852"/>
              </a:xfrm>
              <a:prstGeom prst="rect">
                <a:avLst/>
              </a:prstGeom>
              <a:blipFill>
                <a:blip r:embed="rId6"/>
                <a:stretch>
                  <a:fillRect l="-2920" t="-1887"/>
                </a:stretch>
              </a:blipFill>
              <a:ln>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Diamond 27">
                <a:extLst>
                  <a:ext uri="{FF2B5EF4-FFF2-40B4-BE49-F238E27FC236}">
                    <a16:creationId xmlns:a16="http://schemas.microsoft.com/office/drawing/2014/main" id="{E6D8C6CA-B15D-4A20-B7AC-7922F0594227}"/>
                  </a:ext>
                </a:extLst>
              </p:cNvPr>
              <p:cNvSpPr/>
              <p:nvPr/>
            </p:nvSpPr>
            <p:spPr bwMode="auto">
              <a:xfrm>
                <a:off x="1756202" y="5341852"/>
                <a:ext cx="4203429" cy="925997"/>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d>
                        <m:dPr>
                          <m:begChr m:val="|"/>
                          <m:endChr m:val="|"/>
                          <m:ctrlPr>
                            <a:rPr kumimoji="0" lang="en-US" altLang="zh-CN" sz="1800" b="0" i="1" u="none" strike="noStrike" cap="none" normalizeH="0" baseline="0" smtClean="0">
                              <a:ln>
                                <a:noFill/>
                              </a:ln>
                              <a:solidFill>
                                <a:schemeClr val="tx1"/>
                              </a:solidFill>
                              <a:effectLst/>
                              <a:latin typeface="Cambria Math" panose="02040503050406030204" pitchFamily="18" charset="0"/>
                            </a:rPr>
                          </m:ctrlPr>
                        </m:dPr>
                        <m:e>
                          <m:r>
                            <a:rPr kumimoji="0" lang="zh-CN" altLang="en-US" sz="1800" b="0" i="1" u="none" strike="noStrike" cap="none" normalizeH="0" baseline="0" smtClean="0">
                              <a:ln>
                                <a:noFill/>
                              </a:ln>
                              <a:solidFill>
                                <a:schemeClr val="tx1"/>
                              </a:solidFill>
                              <a:effectLst/>
                              <a:latin typeface="Cambria Math" panose="02040503050406030204" pitchFamily="18" charset="0"/>
                            </a:rPr>
                            <m:t>𝜑</m:t>
                          </m:r>
                          <m:r>
                            <a:rPr kumimoji="0" lang="en-US" altLang="zh-CN" sz="1800" b="0" i="1" u="none" strike="noStrike" cap="none" normalizeH="0" baseline="0" smtClean="0">
                              <a:ln>
                                <a:noFill/>
                              </a:ln>
                              <a:solidFill>
                                <a:schemeClr val="tx1"/>
                              </a:solidFill>
                              <a:effectLst/>
                              <a:latin typeface="Cambria Math" panose="02040503050406030204" pitchFamily="18" charset="0"/>
                            </a:rPr>
                            <m:t>−</m:t>
                          </m:r>
                          <m:sSup>
                            <m:sSupPr>
                              <m:ctrlPr>
                                <a:rPr kumimoji="0" lang="en-US" altLang="zh-CN" sz="1800" b="0" i="1" u="none" strike="noStrike" cap="none" normalizeH="0" baseline="0" smtClean="0">
                                  <a:ln>
                                    <a:noFill/>
                                  </a:ln>
                                  <a:solidFill>
                                    <a:schemeClr val="tx1"/>
                                  </a:solidFill>
                                  <a:effectLst/>
                                  <a:latin typeface="Cambria Math" panose="02040503050406030204" pitchFamily="18" charset="0"/>
                                </a:rPr>
                              </m:ctrlPr>
                            </m:sSupPr>
                            <m:e>
                              <m:r>
                                <a:rPr kumimoji="0" lang="zh-CN" altLang="en-US" sz="1800" b="0" i="1" u="none" strike="noStrike" cap="none" normalizeH="0" baseline="0" smtClean="0">
                                  <a:ln>
                                    <a:noFill/>
                                  </a:ln>
                                  <a:solidFill>
                                    <a:schemeClr val="tx1"/>
                                  </a:solidFill>
                                  <a:effectLst/>
                                  <a:latin typeface="Cambria Math" panose="02040503050406030204" pitchFamily="18" charset="0"/>
                                </a:rPr>
                                <m:t>𝜑</m:t>
                              </m:r>
                            </m:e>
                            <m:sup>
                              <m:r>
                                <a:rPr kumimoji="0" lang="en-US" altLang="zh-CN" sz="1800" b="0" i="1" u="none" strike="noStrike" cap="none" normalizeH="0" baseline="0" smtClean="0">
                                  <a:ln>
                                    <a:noFill/>
                                  </a:ln>
                                  <a:solidFill>
                                    <a:schemeClr val="tx1"/>
                                  </a:solidFill>
                                  <a:effectLst/>
                                  <a:latin typeface="Cambria Math" panose="02040503050406030204" pitchFamily="18" charset="0"/>
                                </a:rPr>
                                <m:t>′</m:t>
                              </m:r>
                            </m:sup>
                          </m:sSup>
                        </m:e>
                      </m:d>
                      <m:r>
                        <a:rPr kumimoji="0" lang="en-US" altLang="zh-CN" sz="18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≤0.1%</m:t>
                      </m:r>
                      <m:r>
                        <a:rPr kumimoji="0" lang="zh-CN" altLang="en-US" sz="18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𝜑</m:t>
                      </m:r>
                    </m:oMath>
                  </m:oMathPara>
                </a14:m>
                <a:endParaRPr kumimoji="0" lang="zh-CN" altLang="en-US" sz="1800" b="0" i="0" u="none" strike="noStrike" cap="none" normalizeH="0" baseline="0" dirty="0">
                  <a:ln>
                    <a:noFill/>
                  </a:ln>
                  <a:solidFill>
                    <a:schemeClr val="tx1"/>
                  </a:solidFill>
                  <a:effectLst/>
                  <a:latin typeface="Verdana" pitchFamily="34" charset="0"/>
                </a:endParaRPr>
              </a:p>
            </p:txBody>
          </p:sp>
        </mc:Choice>
        <mc:Fallback xmlns="">
          <p:sp>
            <p:nvSpPr>
              <p:cNvPr id="28" name="Diamond 27">
                <a:extLst>
                  <a:ext uri="{FF2B5EF4-FFF2-40B4-BE49-F238E27FC236}">
                    <a16:creationId xmlns:a16="http://schemas.microsoft.com/office/drawing/2014/main" id="{E6D8C6CA-B15D-4A20-B7AC-7922F0594227}"/>
                  </a:ext>
                </a:extLst>
              </p:cNvPr>
              <p:cNvSpPr>
                <a:spLocks noRot="1" noChangeAspect="1" noMove="1" noResize="1" noEditPoints="1" noAdjustHandles="1" noChangeArrowheads="1" noChangeShapeType="1" noTextEdit="1"/>
              </p:cNvSpPr>
              <p:nvPr/>
            </p:nvSpPr>
            <p:spPr bwMode="auto">
              <a:xfrm>
                <a:off x="1756202" y="5341852"/>
                <a:ext cx="4203429" cy="925997"/>
              </a:xfrm>
              <a:prstGeom prst="diamond">
                <a:avLst/>
              </a:prstGeom>
              <a:blipFill>
                <a:blip r:embed="rId7"/>
                <a:stretch>
                  <a:fillRect/>
                </a:stretch>
              </a:blipFill>
              <a:ln>
                <a:headEnd type="none" w="med" len="med"/>
                <a:tailEnd type="none" w="med" len="med"/>
              </a:ln>
            </p:spPr>
            <p:txBody>
              <a:bodyPr/>
              <a:lstStyle/>
              <a:p>
                <a:r>
                  <a:rPr lang="zh-CN" altLang="en-US">
                    <a:noFill/>
                  </a:rPr>
                  <a:t> </a:t>
                </a:r>
              </a:p>
            </p:txBody>
          </p:sp>
        </mc:Fallback>
      </mc:AlternateContent>
      <p:cxnSp>
        <p:nvCxnSpPr>
          <p:cNvPr id="46" name="Connector: Elbow 45">
            <a:extLst>
              <a:ext uri="{FF2B5EF4-FFF2-40B4-BE49-F238E27FC236}">
                <a16:creationId xmlns:a16="http://schemas.microsoft.com/office/drawing/2014/main" id="{08F8C87A-2D79-41A2-8861-1318278B60AA}"/>
              </a:ext>
            </a:extLst>
          </p:cNvPr>
          <p:cNvCxnSpPr>
            <a:cxnSpLocks/>
            <a:stCxn id="28" idx="1"/>
            <a:endCxn id="8" idx="2"/>
          </p:cNvCxnSpPr>
          <p:nvPr/>
        </p:nvCxnSpPr>
        <p:spPr bwMode="auto">
          <a:xfrm rot="10800000">
            <a:off x="1371432" y="3590921"/>
            <a:ext cx="384771" cy="2213930"/>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Connector: Elbow 47">
            <a:extLst>
              <a:ext uri="{FF2B5EF4-FFF2-40B4-BE49-F238E27FC236}">
                <a16:creationId xmlns:a16="http://schemas.microsoft.com/office/drawing/2014/main" id="{7C5E58E5-30DA-4378-9CB2-4323786BB9EC}"/>
              </a:ext>
            </a:extLst>
          </p:cNvPr>
          <p:cNvCxnSpPr>
            <a:stCxn id="8" idx="0"/>
            <a:endCxn id="6" idx="1"/>
          </p:cNvCxnSpPr>
          <p:nvPr/>
        </p:nvCxnSpPr>
        <p:spPr bwMode="auto">
          <a:xfrm rot="5400000" flipH="1" flipV="1">
            <a:off x="1166056" y="1357916"/>
            <a:ext cx="1923201" cy="1512451"/>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50" name="Rectangle 49">
                <a:extLst>
                  <a:ext uri="{FF2B5EF4-FFF2-40B4-BE49-F238E27FC236}">
                    <a16:creationId xmlns:a16="http://schemas.microsoft.com/office/drawing/2014/main" id="{F281074C-136C-40C2-87AB-70F696547439}"/>
                  </a:ext>
                </a:extLst>
              </p:cNvPr>
              <p:cNvSpPr/>
              <p:nvPr/>
            </p:nvSpPr>
            <p:spPr bwMode="auto">
              <a:xfrm>
                <a:off x="6463429" y="5573146"/>
                <a:ext cx="2146181" cy="46340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0" lang="en-US" altLang="zh-CN" sz="1800" b="0" i="0" u="none" strike="noStrike" cap="none" normalizeH="0" baseline="0" dirty="0">
                    <a:ln>
                      <a:noFill/>
                    </a:ln>
                    <a:solidFill>
                      <a:schemeClr val="tx1"/>
                    </a:solidFill>
                    <a:effectLst/>
                    <a:latin typeface="Verdana" pitchFamily="34" charset="0"/>
                  </a:rPr>
                  <a:t>Output </a:t>
                </a:r>
                <a14:m>
                  <m:oMath xmlns:m="http://schemas.openxmlformats.org/officeDocument/2006/math">
                    <m:sSub>
                      <m:sSubPr>
                        <m:ctrlPr>
                          <a:rPr lang="zh-CN" altLang="en-US" sz="1800" i="1" smtClean="0">
                            <a:solidFill>
                              <a:srgbClr val="836967"/>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𝑇</m:t>
                        </m:r>
                      </m:e>
                      <m:sub>
                        <m:r>
                          <m:rPr>
                            <m:sty m:val="p"/>
                          </m:rPr>
                          <a:rPr lang="en-US" altLang="zh-CN" sz="1800" b="0" i="0" smtClean="0">
                            <a:solidFill>
                              <a:srgbClr val="000000"/>
                            </a:solidFill>
                            <a:latin typeface="Cambria Math" panose="02040503050406030204" pitchFamily="18" charset="0"/>
                          </a:rPr>
                          <m:t>model</m:t>
                        </m:r>
                      </m:sub>
                    </m:sSub>
                  </m:oMath>
                </a14:m>
                <a:r>
                  <a:rPr kumimoji="0" lang="en-US" altLang="zh-CN" sz="1800" b="0" i="0" u="none" strike="noStrike" cap="none" normalizeH="0" baseline="0" dirty="0">
                    <a:ln>
                      <a:noFill/>
                    </a:ln>
                    <a:solidFill>
                      <a:schemeClr val="tx1"/>
                    </a:solidFill>
                    <a:effectLst/>
                    <a:latin typeface="Verdana" pitchFamily="34" charset="0"/>
                  </a:rPr>
                  <a:t>, </a:t>
                </a:r>
                <a14:m>
                  <m:oMath xmlns:m="http://schemas.openxmlformats.org/officeDocument/2006/math">
                    <m:r>
                      <a:rPr lang="en-US" altLang="zh-CN"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𝜑</m:t>
                    </m:r>
                  </m:oMath>
                </a14:m>
                <a:endParaRPr kumimoji="0" lang="zh-CN" altLang="en-US" sz="1800" b="0" i="0" u="none" strike="noStrike" cap="none" normalizeH="0" baseline="0" dirty="0">
                  <a:ln>
                    <a:noFill/>
                  </a:ln>
                  <a:solidFill>
                    <a:schemeClr val="tx1"/>
                  </a:solidFill>
                  <a:effectLst/>
                  <a:latin typeface="Verdana" pitchFamily="34" charset="0"/>
                </a:endParaRPr>
              </a:p>
            </p:txBody>
          </p:sp>
        </mc:Choice>
        <mc:Fallback>
          <p:sp>
            <p:nvSpPr>
              <p:cNvPr id="50" name="Rectangle 49">
                <a:extLst>
                  <a:ext uri="{FF2B5EF4-FFF2-40B4-BE49-F238E27FC236}">
                    <a16:creationId xmlns:a16="http://schemas.microsoft.com/office/drawing/2014/main" id="{F281074C-136C-40C2-87AB-70F696547439}"/>
                  </a:ext>
                </a:extLst>
              </p:cNvPr>
              <p:cNvSpPr>
                <a:spLocks noRot="1" noChangeAspect="1" noMove="1" noResize="1" noEditPoints="1" noAdjustHandles="1" noChangeArrowheads="1" noChangeShapeType="1" noTextEdit="1"/>
              </p:cNvSpPr>
              <p:nvPr/>
            </p:nvSpPr>
            <p:spPr bwMode="auto">
              <a:xfrm>
                <a:off x="6463429" y="5573146"/>
                <a:ext cx="2146181" cy="463408"/>
              </a:xfrm>
              <a:prstGeom prst="rect">
                <a:avLst/>
              </a:prstGeom>
              <a:blipFill>
                <a:blip r:embed="rId8"/>
                <a:stretch>
                  <a:fillRect l="-1685" t="-3750"/>
                </a:stretch>
              </a:blipFill>
              <a:ln>
                <a:headEnd type="none" w="med" len="med"/>
                <a:tailEnd type="none" w="med" len="med"/>
              </a:ln>
            </p:spPr>
            <p:txBody>
              <a:bodyPr/>
              <a:lstStyle/>
              <a:p>
                <a:r>
                  <a:rPr lang="zh-CN" altLang="en-US">
                    <a:noFill/>
                  </a:rPr>
                  <a:t> </a:t>
                </a:r>
              </a:p>
            </p:txBody>
          </p:sp>
        </mc:Fallback>
      </mc:AlternateContent>
      <p:cxnSp>
        <p:nvCxnSpPr>
          <p:cNvPr id="52" name="Connector: Elbow 51">
            <a:extLst>
              <a:ext uri="{FF2B5EF4-FFF2-40B4-BE49-F238E27FC236}">
                <a16:creationId xmlns:a16="http://schemas.microsoft.com/office/drawing/2014/main" id="{C907160C-0776-457C-B58C-39F6F65D4837}"/>
              </a:ext>
            </a:extLst>
          </p:cNvPr>
          <p:cNvCxnSpPr>
            <a:cxnSpLocks/>
            <a:stCxn id="28" idx="3"/>
            <a:endCxn id="50" idx="1"/>
          </p:cNvCxnSpPr>
          <p:nvPr/>
        </p:nvCxnSpPr>
        <p:spPr bwMode="auto">
          <a:xfrm flipV="1">
            <a:off x="5959631" y="5804850"/>
            <a:ext cx="503798" cy="1"/>
          </a:xfrm>
          <a:prstGeom prst="bent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Arrow Connector 73">
            <a:extLst>
              <a:ext uri="{FF2B5EF4-FFF2-40B4-BE49-F238E27FC236}">
                <a16:creationId xmlns:a16="http://schemas.microsoft.com/office/drawing/2014/main" id="{6290AFA0-0D5F-406E-AD84-9EA2B8A3F191}"/>
              </a:ext>
            </a:extLst>
          </p:cNvPr>
          <p:cNvCxnSpPr>
            <a:stCxn id="6" idx="2"/>
            <a:endCxn id="7" idx="0"/>
          </p:cNvCxnSpPr>
          <p:nvPr/>
        </p:nvCxnSpPr>
        <p:spPr bwMode="auto">
          <a:xfrm>
            <a:off x="3857917" y="1410130"/>
            <a:ext cx="0" cy="52193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Arrow Connector 75">
            <a:extLst>
              <a:ext uri="{FF2B5EF4-FFF2-40B4-BE49-F238E27FC236}">
                <a16:creationId xmlns:a16="http://schemas.microsoft.com/office/drawing/2014/main" id="{5C54D566-F51B-42CD-AB17-3899D941F3E4}"/>
              </a:ext>
            </a:extLst>
          </p:cNvPr>
          <p:cNvCxnSpPr>
            <a:stCxn id="7" idx="2"/>
            <a:endCxn id="10" idx="0"/>
          </p:cNvCxnSpPr>
          <p:nvPr/>
        </p:nvCxnSpPr>
        <p:spPr bwMode="auto">
          <a:xfrm flipH="1">
            <a:off x="3851567" y="3029514"/>
            <a:ext cx="6350" cy="47956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Arrow Connector 77">
            <a:extLst>
              <a:ext uri="{FF2B5EF4-FFF2-40B4-BE49-F238E27FC236}">
                <a16:creationId xmlns:a16="http://schemas.microsoft.com/office/drawing/2014/main" id="{246511F2-FAF1-4BA0-8E81-0E2B86A8F9D7}"/>
              </a:ext>
            </a:extLst>
          </p:cNvPr>
          <p:cNvCxnSpPr>
            <a:stCxn id="10" idx="2"/>
            <a:endCxn id="25" idx="0"/>
          </p:cNvCxnSpPr>
          <p:nvPr/>
        </p:nvCxnSpPr>
        <p:spPr bwMode="auto">
          <a:xfrm>
            <a:off x="3851567" y="4012659"/>
            <a:ext cx="0" cy="3401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a:extLst>
              <a:ext uri="{FF2B5EF4-FFF2-40B4-BE49-F238E27FC236}">
                <a16:creationId xmlns:a16="http://schemas.microsoft.com/office/drawing/2014/main" id="{525F0AD8-796D-4270-AF2B-9D472197B5F3}"/>
              </a:ext>
            </a:extLst>
          </p:cNvPr>
          <p:cNvCxnSpPr>
            <a:cxnSpLocks/>
            <a:stCxn id="25" idx="2"/>
            <a:endCxn id="28" idx="0"/>
          </p:cNvCxnSpPr>
          <p:nvPr/>
        </p:nvCxnSpPr>
        <p:spPr bwMode="auto">
          <a:xfrm>
            <a:off x="3851567" y="4975664"/>
            <a:ext cx="6350" cy="36618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TextBox 84">
            <a:extLst>
              <a:ext uri="{FF2B5EF4-FFF2-40B4-BE49-F238E27FC236}">
                <a16:creationId xmlns:a16="http://schemas.microsoft.com/office/drawing/2014/main" id="{9855F741-1E5B-466F-B579-ECF57B5D03DC}"/>
              </a:ext>
            </a:extLst>
          </p:cNvPr>
          <p:cNvSpPr txBox="1"/>
          <p:nvPr/>
        </p:nvSpPr>
        <p:spPr>
          <a:xfrm>
            <a:off x="4942502" y="5186483"/>
            <a:ext cx="927482" cy="400110"/>
          </a:xfrm>
          <a:prstGeom prst="rect">
            <a:avLst/>
          </a:prstGeom>
          <a:noFill/>
        </p:spPr>
        <p:txBody>
          <a:bodyPr wrap="square">
            <a:spAutoFit/>
          </a:bodyPr>
          <a:lstStyle/>
          <a:p>
            <a:r>
              <a:rPr lang="en-US" altLang="zh-CN" sz="2000" dirty="0">
                <a:solidFill>
                  <a:srgbClr val="000000"/>
                </a:solidFill>
                <a:latin typeface="Arial" panose="020B0604020202020204" pitchFamily="34" charset="0"/>
                <a:cs typeface="Arial" panose="020B0604020202020204" pitchFamily="34" charset="0"/>
              </a:rPr>
              <a:t>Yes</a:t>
            </a:r>
            <a:endParaRPr lang="zh-CN" altLang="en-US" sz="2000" dirty="0"/>
          </a:p>
        </p:txBody>
      </p:sp>
      <p:sp>
        <p:nvSpPr>
          <p:cNvPr id="86" name="TextBox 85">
            <a:extLst>
              <a:ext uri="{FF2B5EF4-FFF2-40B4-BE49-F238E27FC236}">
                <a16:creationId xmlns:a16="http://schemas.microsoft.com/office/drawing/2014/main" id="{737564A9-3EA0-43FB-9DA3-5B8F39529D59}"/>
              </a:ext>
            </a:extLst>
          </p:cNvPr>
          <p:cNvSpPr txBox="1"/>
          <p:nvPr/>
        </p:nvSpPr>
        <p:spPr>
          <a:xfrm>
            <a:off x="2108800" y="5172853"/>
            <a:ext cx="927482" cy="400110"/>
          </a:xfrm>
          <a:prstGeom prst="rect">
            <a:avLst/>
          </a:prstGeom>
          <a:noFill/>
        </p:spPr>
        <p:txBody>
          <a:bodyPr wrap="square">
            <a:spAutoFit/>
          </a:bodyPr>
          <a:lstStyle/>
          <a:p>
            <a:r>
              <a:rPr lang="en-US" altLang="zh-CN" sz="2000" dirty="0">
                <a:solidFill>
                  <a:srgbClr val="000000"/>
                </a:solidFill>
                <a:latin typeface="Arial" panose="020B0604020202020204" pitchFamily="34" charset="0"/>
                <a:cs typeface="Arial" panose="020B0604020202020204" pitchFamily="34" charset="0"/>
              </a:rPr>
              <a:t>No</a:t>
            </a:r>
            <a:endParaRPr lang="zh-CN" altLang="en-US" sz="2000" dirty="0"/>
          </a:p>
        </p:txBody>
      </p:sp>
      <p:pic>
        <p:nvPicPr>
          <p:cNvPr id="20" name="图形 7">
            <a:extLst>
              <a:ext uri="{FF2B5EF4-FFF2-40B4-BE49-F238E27FC236}">
                <a16:creationId xmlns:a16="http://schemas.microsoft.com/office/drawing/2014/main" id="{CD012302-2884-435C-A445-5BB85B33483C}"/>
              </a:ext>
            </a:extLst>
          </p:cNvPr>
          <p:cNvPicPr>
            <a:picLocks noGrp="1" noChangeAspect="1"/>
          </p:cNvPicPr>
          <p:nvPr>
            <p:ph idx="1"/>
          </p:nvPr>
        </p:nvPicPr>
        <p:blipFill rotWithShape="1">
          <a:blip r:embed="rId9">
            <a:extLst>
              <a:ext uri="{96DAC541-7B7A-43D3-8B79-37D633B846F1}">
                <asvg:svgBlip xmlns:asvg="http://schemas.microsoft.com/office/drawing/2016/SVG/main" r:embed="rId10"/>
              </a:ext>
            </a:extLst>
          </a:blip>
          <a:srcRect t="4730"/>
          <a:stretch/>
        </p:blipFill>
        <p:spPr bwMode="auto">
          <a:xfrm>
            <a:off x="7178878" y="894950"/>
            <a:ext cx="4109557" cy="4567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897189E4-54F3-4593-B846-7F9C098B6529}"/>
              </a:ext>
            </a:extLst>
          </p:cNvPr>
          <p:cNvSpPr/>
          <p:nvPr/>
        </p:nvSpPr>
        <p:spPr bwMode="auto">
          <a:xfrm>
            <a:off x="6870819" y="3429000"/>
            <a:ext cx="1089707" cy="36533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042327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1405-392F-4CE0-86F9-20E74DD2D94D}"/>
              </a:ext>
            </a:extLst>
          </p:cNvPr>
          <p:cNvSpPr>
            <a:spLocks noGrp="1"/>
          </p:cNvSpPr>
          <p:nvPr>
            <p:ph type="title"/>
          </p:nvPr>
        </p:nvSpPr>
        <p:spPr/>
        <p:txBody>
          <a:bodyPr/>
          <a:lstStyle/>
          <a:p>
            <a:pPr algn="ctr"/>
            <a:r>
              <a:rPr lang="en-US" altLang="zh-CN" sz="3600" dirty="0">
                <a:latin typeface="Arial" panose="020B0604020202020204" pitchFamily="34" charset="0"/>
                <a:cs typeface="Arial" panose="020B0604020202020204" pitchFamily="34" charset="0"/>
              </a:rPr>
              <a:t>Interface Temperature and Evaporation Ratio</a:t>
            </a:r>
            <a:endParaRPr lang="zh-CN" altLang="en-US" sz="3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B6C1C78-1918-49D7-975F-94696A28CB10}"/>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pic>
        <p:nvPicPr>
          <p:cNvPr id="5" name="图片 13">
            <a:extLst>
              <a:ext uri="{FF2B5EF4-FFF2-40B4-BE49-F238E27FC236}">
                <a16:creationId xmlns:a16="http://schemas.microsoft.com/office/drawing/2014/main" id="{20AA7220-ED3E-4C15-BC90-04A38CF89CED}"/>
              </a:ext>
            </a:extLst>
          </p:cNvPr>
          <p:cNvPicPr>
            <a:picLocks noGrp="1" noChangeAspect="1"/>
          </p:cNvPicPr>
          <p:nvPr>
            <p:ph idx="1"/>
          </p:nvPr>
        </p:nvPicPr>
        <p:blipFill>
          <a:blip r:embed="rId2"/>
          <a:stretch>
            <a:fillRect/>
          </a:stretch>
        </p:blipFill>
        <p:spPr>
          <a:xfrm>
            <a:off x="407248" y="1112118"/>
            <a:ext cx="5676412" cy="4320000"/>
          </a:xfrm>
          <a:prstGeom prst="rect">
            <a:avLst/>
          </a:prstGeom>
        </p:spPr>
      </p:pic>
      <p:pic>
        <p:nvPicPr>
          <p:cNvPr id="6" name="图片 11">
            <a:extLst>
              <a:ext uri="{FF2B5EF4-FFF2-40B4-BE49-F238E27FC236}">
                <a16:creationId xmlns:a16="http://schemas.microsoft.com/office/drawing/2014/main" id="{F936B3E8-7558-4B1E-84F1-13BEA183CD89}"/>
              </a:ext>
            </a:extLst>
          </p:cNvPr>
          <p:cNvPicPr>
            <a:picLocks noChangeAspect="1"/>
          </p:cNvPicPr>
          <p:nvPr/>
        </p:nvPicPr>
        <p:blipFill>
          <a:blip r:embed="rId3"/>
          <a:stretch>
            <a:fillRect/>
          </a:stretch>
        </p:blipFill>
        <p:spPr>
          <a:xfrm>
            <a:off x="6083660" y="1112118"/>
            <a:ext cx="5577136" cy="4320000"/>
          </a:xfrm>
          <a:prstGeom prst="rect">
            <a:avLst/>
          </a:prstGeom>
        </p:spPr>
      </p:pic>
      <p:sp>
        <p:nvSpPr>
          <p:cNvPr id="7" name="TextBox 6">
            <a:extLst>
              <a:ext uri="{FF2B5EF4-FFF2-40B4-BE49-F238E27FC236}">
                <a16:creationId xmlns:a16="http://schemas.microsoft.com/office/drawing/2014/main" id="{4C22EE11-96C1-4A06-937F-8D9978AE3E19}"/>
              </a:ext>
            </a:extLst>
          </p:cNvPr>
          <p:cNvSpPr txBox="1"/>
          <p:nvPr/>
        </p:nvSpPr>
        <p:spPr>
          <a:xfrm>
            <a:off x="1914137" y="5489104"/>
            <a:ext cx="327642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Droplet interface temperature</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BF3A5008-BF0F-410A-B767-A5031C6FCC3A}"/>
              </a:ext>
            </a:extLst>
          </p:cNvPr>
          <p:cNvSpPr txBox="1"/>
          <p:nvPr/>
        </p:nvSpPr>
        <p:spPr>
          <a:xfrm>
            <a:off x="7405019" y="5489104"/>
            <a:ext cx="352743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Evaporation ratio of droplet base</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5809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2BCC1-8BF2-4240-ABCC-ABD26F0CCDF5}"/>
              </a:ext>
            </a:extLst>
          </p:cNvPr>
          <p:cNvSpPr>
            <a:spLocks noGrp="1"/>
          </p:cNvSpPr>
          <p:nvPr>
            <p:ph type="title"/>
          </p:nvPr>
        </p:nvSpPr>
        <p:spPr/>
        <p:txBody>
          <a:bodyPr/>
          <a:lstStyle/>
          <a:p>
            <a:pPr algn="ctr"/>
            <a:r>
              <a:rPr lang="en-US" altLang="zh-CN" sz="3600" dirty="0">
                <a:latin typeface="Arial" panose="020B0604020202020204" pitchFamily="34" charset="0"/>
                <a:cs typeface="Arial" panose="020B0604020202020204" pitchFamily="34" charset="0"/>
              </a:rPr>
              <a:t>Conclusions</a:t>
            </a:r>
            <a:endParaRPr lang="zh-CN" altLang="en-US"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5D95AF7-85BE-4294-AAFD-1427D8ED53FF}"/>
              </a:ext>
            </a:extLst>
          </p:cNvPr>
          <p:cNvSpPr>
            <a:spLocks noGrp="1"/>
          </p:cNvSpPr>
          <p:nvPr>
            <p:ph idx="1"/>
          </p:nvPr>
        </p:nvSpPr>
        <p:spPr>
          <a:xfrm>
            <a:off x="762000" y="1038387"/>
            <a:ext cx="10668000" cy="4122549"/>
          </a:xfrm>
        </p:spPr>
        <p:txBody>
          <a:bodyPr/>
          <a:lstStyle/>
          <a:p>
            <a:r>
              <a:rPr lang="en-US" altLang="zh-CN" dirty="0">
                <a:latin typeface="Arial" panose="020B0604020202020204" pitchFamily="34" charset="0"/>
                <a:cs typeface="Arial" panose="020B0604020202020204" pitchFamily="34" charset="0"/>
              </a:rPr>
              <a:t>Large temperature mismatch exists between droplet cap surface and the heated substrate. The temperature difference increases with the rise of substrate temperature. </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Interface temperature of the droplet cap increases with the rise of substrate temperature. Interface temperature of the droplet cap increases during the evaporation process.</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Evaporation ratio of the droplet base increases with the rise of the substrate temperature. Evaporation ratio of the droplet base decreases during the evaporation process. </a:t>
            </a:r>
          </a:p>
          <a:p>
            <a:endParaRPr lang="en-US" altLang="zh-CN" dirty="0">
              <a:latin typeface="Arial" panose="020B0604020202020204" pitchFamily="34" charset="0"/>
              <a:cs typeface="Arial" panose="020B0604020202020204" pitchFamily="34" charset="0"/>
            </a:endParaRPr>
          </a:p>
          <a:p>
            <a:endParaRPr lang="zh-CN" alt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29BDD7CF-890D-49F6-B21D-C643744B9A5A}"/>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18</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2152192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FAD2-57C8-4880-9F5B-CC8D9602325C}"/>
              </a:ext>
            </a:extLst>
          </p:cNvPr>
          <p:cNvSpPr>
            <a:spLocks noGrp="1"/>
          </p:cNvSpPr>
          <p:nvPr>
            <p:ph type="title"/>
          </p:nvPr>
        </p:nvSpPr>
        <p:spPr/>
        <p:txBody>
          <a:bodyPr/>
          <a:lstStyle/>
          <a:p>
            <a:r>
              <a:rPr lang="en-US" altLang="zh-CN" dirty="0"/>
              <a:t> </a:t>
            </a:r>
            <a:endParaRPr lang="zh-CN" altLang="en-US" dirty="0"/>
          </a:p>
        </p:txBody>
      </p:sp>
      <p:sp>
        <p:nvSpPr>
          <p:cNvPr id="3" name="Content Placeholder 2">
            <a:extLst>
              <a:ext uri="{FF2B5EF4-FFF2-40B4-BE49-F238E27FC236}">
                <a16:creationId xmlns:a16="http://schemas.microsoft.com/office/drawing/2014/main" id="{131094F8-183A-4209-8567-A33353E9F349}"/>
              </a:ext>
            </a:extLst>
          </p:cNvPr>
          <p:cNvSpPr>
            <a:spLocks noGrp="1"/>
          </p:cNvSpPr>
          <p:nvPr>
            <p:ph idx="1"/>
          </p:nvPr>
        </p:nvSpPr>
        <p:spPr>
          <a:xfrm>
            <a:off x="2213114" y="2681576"/>
            <a:ext cx="7275444" cy="899823"/>
          </a:xfrm>
        </p:spPr>
        <p:txBody>
          <a:bodyPr/>
          <a:lstStyle/>
          <a:p>
            <a:pPr marL="0" indent="0" algn="ctr">
              <a:buNone/>
            </a:pPr>
            <a:r>
              <a:rPr lang="en-US" altLang="zh-CN" sz="8000" dirty="0"/>
              <a:t>Thank You </a:t>
            </a:r>
          </a:p>
        </p:txBody>
      </p:sp>
      <p:sp>
        <p:nvSpPr>
          <p:cNvPr id="4" name="Slide Number Placeholder 3">
            <a:extLst>
              <a:ext uri="{FF2B5EF4-FFF2-40B4-BE49-F238E27FC236}">
                <a16:creationId xmlns:a16="http://schemas.microsoft.com/office/drawing/2014/main" id="{9413D306-2504-43C4-985E-9946E932A0BE}"/>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19</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6172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0C60-2F22-479F-9A92-6536B8B46A74}"/>
              </a:ext>
            </a:extLst>
          </p:cNvPr>
          <p:cNvSpPr>
            <a:spLocks noGrp="1"/>
          </p:cNvSpPr>
          <p:nvPr>
            <p:ph type="title"/>
          </p:nvPr>
        </p:nvSpPr>
        <p:spPr/>
        <p:txBody>
          <a:bodyPr/>
          <a:lstStyle/>
          <a:p>
            <a:pPr algn="ctr"/>
            <a:r>
              <a:rPr lang="en-US" altLang="zh-CN" sz="3600" dirty="0">
                <a:latin typeface="Arial" panose="020B0604020202020204" pitchFamily="34" charset="0"/>
                <a:cs typeface="Arial" panose="020B0604020202020204" pitchFamily="34" charset="0"/>
              </a:rPr>
              <a:t>Background</a:t>
            </a:r>
            <a:endParaRPr lang="zh-CN" altLang="en-US" sz="3600" dirty="0"/>
          </a:p>
        </p:txBody>
      </p:sp>
      <p:pic>
        <p:nvPicPr>
          <p:cNvPr id="6" name="Content Placeholder 5">
            <a:extLst>
              <a:ext uri="{FF2B5EF4-FFF2-40B4-BE49-F238E27FC236}">
                <a16:creationId xmlns:a16="http://schemas.microsoft.com/office/drawing/2014/main" id="{2FF38018-2DB8-461D-BC6C-812EC5D0F836}"/>
              </a:ext>
            </a:extLst>
          </p:cNvPr>
          <p:cNvPicPr>
            <a:picLocks noGrp="1" noChangeAspect="1"/>
          </p:cNvPicPr>
          <p:nvPr>
            <p:ph idx="1"/>
          </p:nvPr>
        </p:nvPicPr>
        <p:blipFill>
          <a:blip r:embed="rId3"/>
          <a:stretch>
            <a:fillRect/>
          </a:stretch>
        </p:blipFill>
        <p:spPr>
          <a:xfrm>
            <a:off x="593286" y="1274200"/>
            <a:ext cx="3244788" cy="3602578"/>
          </a:xfrm>
        </p:spPr>
      </p:pic>
      <p:sp>
        <p:nvSpPr>
          <p:cNvPr id="4" name="Slide Number Placeholder 3">
            <a:extLst>
              <a:ext uri="{FF2B5EF4-FFF2-40B4-BE49-F238E27FC236}">
                <a16:creationId xmlns:a16="http://schemas.microsoft.com/office/drawing/2014/main" id="{27FE8524-F279-4C4A-BC42-1459F74D1D44}"/>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
        <p:nvSpPr>
          <p:cNvPr id="7" name="TextBox 6">
            <a:extLst>
              <a:ext uri="{FF2B5EF4-FFF2-40B4-BE49-F238E27FC236}">
                <a16:creationId xmlns:a16="http://schemas.microsoft.com/office/drawing/2014/main" id="{58E2AD61-3869-49BB-AE43-4792188EFD9F}"/>
              </a:ext>
            </a:extLst>
          </p:cNvPr>
          <p:cNvSpPr txBox="1"/>
          <p:nvPr/>
        </p:nvSpPr>
        <p:spPr>
          <a:xfrm>
            <a:off x="412812" y="5343022"/>
            <a:ext cx="3846367" cy="369332"/>
          </a:xfrm>
          <a:prstGeom prst="rect">
            <a:avLst/>
          </a:prstGeom>
          <a:noFill/>
        </p:spPr>
        <p:txBody>
          <a:bodyPr wrap="square">
            <a:spAutoFit/>
          </a:bodyPr>
          <a:lstStyle/>
          <a:p>
            <a:r>
              <a:rPr lang="en-US" altLang="zh-CN" dirty="0">
                <a:solidFill>
                  <a:srgbClr val="000000"/>
                </a:solidFill>
                <a:latin typeface="Arial"/>
                <a:ea typeface="黑体" panose="02010609060101010101" pitchFamily="49" charset="-122"/>
              </a:rPr>
              <a:t>Spray cooling on a heated surface</a:t>
            </a:r>
            <a:endParaRPr lang="zh-CN" altLang="en-US" dirty="0"/>
          </a:p>
        </p:txBody>
      </p:sp>
      <p:sp>
        <p:nvSpPr>
          <p:cNvPr id="9" name="TextBox 8">
            <a:extLst>
              <a:ext uri="{FF2B5EF4-FFF2-40B4-BE49-F238E27FC236}">
                <a16:creationId xmlns:a16="http://schemas.microsoft.com/office/drawing/2014/main" id="{EBC8CBF7-80FB-49BE-980A-555B67E2A43D}"/>
              </a:ext>
            </a:extLst>
          </p:cNvPr>
          <p:cNvSpPr txBox="1"/>
          <p:nvPr/>
        </p:nvSpPr>
        <p:spPr>
          <a:xfrm>
            <a:off x="593286" y="5870821"/>
            <a:ext cx="2935706" cy="307777"/>
          </a:xfrm>
          <a:prstGeom prst="rect">
            <a:avLst/>
          </a:prstGeom>
          <a:noFill/>
        </p:spPr>
        <p:txBody>
          <a:bodyPr wrap="square">
            <a:spAutoFit/>
          </a:bodyPr>
          <a:lstStyle/>
          <a:p>
            <a:r>
              <a:rPr lang="en-US" altLang="zh-CN" sz="1400" b="0" i="0" dirty="0">
                <a:effectLst/>
                <a:latin typeface="Arial" panose="020B0604020202020204" pitchFamily="34" charset="0"/>
                <a:cs typeface="Arial" panose="020B0604020202020204" pitchFamily="34" charset="0"/>
              </a:rPr>
              <a:t>Website: www.valcompanies.com</a:t>
            </a:r>
            <a:endParaRPr lang="zh-CN" altLang="en-US" sz="14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C601B26C-DF80-45EF-B3E1-803B667FAB9A}"/>
              </a:ext>
            </a:extLst>
          </p:cNvPr>
          <p:cNvPicPr>
            <a:picLocks noChangeAspect="1"/>
          </p:cNvPicPr>
          <p:nvPr/>
        </p:nvPicPr>
        <p:blipFill>
          <a:blip r:embed="rId4"/>
          <a:stretch>
            <a:fillRect/>
          </a:stretch>
        </p:blipFill>
        <p:spPr>
          <a:xfrm>
            <a:off x="5547437" y="1494821"/>
            <a:ext cx="5612982" cy="3161335"/>
          </a:xfrm>
          <a:prstGeom prst="rect">
            <a:avLst/>
          </a:prstGeom>
        </p:spPr>
      </p:pic>
      <p:sp>
        <p:nvSpPr>
          <p:cNvPr id="12" name="TextBox 11">
            <a:extLst>
              <a:ext uri="{FF2B5EF4-FFF2-40B4-BE49-F238E27FC236}">
                <a16:creationId xmlns:a16="http://schemas.microsoft.com/office/drawing/2014/main" id="{530CE6A0-C743-4D84-AB4D-C7FF963137A2}"/>
              </a:ext>
            </a:extLst>
          </p:cNvPr>
          <p:cNvSpPr txBox="1"/>
          <p:nvPr/>
        </p:nvSpPr>
        <p:spPr>
          <a:xfrm>
            <a:off x="5794063" y="5363179"/>
            <a:ext cx="5366356" cy="369332"/>
          </a:xfrm>
          <a:prstGeom prst="rect">
            <a:avLst/>
          </a:prstGeom>
          <a:noFill/>
        </p:spPr>
        <p:txBody>
          <a:bodyPr wrap="square">
            <a:spAutoFit/>
          </a:bodyPr>
          <a:lstStyle/>
          <a:p>
            <a:r>
              <a:rPr lang="en-US" altLang="zh-CN" dirty="0">
                <a:solidFill>
                  <a:srgbClr val="000000"/>
                </a:solidFill>
                <a:latin typeface="Arial"/>
                <a:ea typeface="黑体" panose="02010609060101010101" pitchFamily="49" charset="-122"/>
              </a:rPr>
              <a:t>Heat transfer between droplet and heated surface</a:t>
            </a:r>
            <a:endParaRPr lang="zh-CN" altLang="en-US" dirty="0"/>
          </a:p>
        </p:txBody>
      </p:sp>
      <p:sp>
        <p:nvSpPr>
          <p:cNvPr id="13" name="TextBox 12">
            <a:extLst>
              <a:ext uri="{FF2B5EF4-FFF2-40B4-BE49-F238E27FC236}">
                <a16:creationId xmlns:a16="http://schemas.microsoft.com/office/drawing/2014/main" id="{7378FEDD-7171-49BE-9283-393FB92B22BD}"/>
              </a:ext>
            </a:extLst>
          </p:cNvPr>
          <p:cNvSpPr txBox="1"/>
          <p:nvPr/>
        </p:nvSpPr>
        <p:spPr>
          <a:xfrm>
            <a:off x="7086736" y="5870820"/>
            <a:ext cx="3152547" cy="307777"/>
          </a:xfrm>
          <a:prstGeom prst="rect">
            <a:avLst/>
          </a:prstGeom>
          <a:noFill/>
        </p:spPr>
        <p:txBody>
          <a:bodyPr wrap="square">
            <a:spAutoFit/>
          </a:bodyPr>
          <a:lstStyle/>
          <a:p>
            <a:r>
              <a:rPr lang="en-US" altLang="zh-CN" sz="1400" b="0" i="0" dirty="0" err="1">
                <a:effectLst/>
                <a:latin typeface="Arial" panose="020B0604020202020204" pitchFamily="34" charset="0"/>
                <a:cs typeface="Arial" panose="020B0604020202020204" pitchFamily="34" charset="0"/>
              </a:rPr>
              <a:t>N.Miljkovic</a:t>
            </a:r>
            <a:r>
              <a:rPr lang="en-US" altLang="zh-CN" sz="1400" b="0" i="0" dirty="0">
                <a:effectLst/>
                <a:latin typeface="Arial" panose="020B0604020202020204" pitchFamily="34" charset="0"/>
                <a:cs typeface="Arial" panose="020B0604020202020204" pitchFamily="34" charset="0"/>
              </a:rPr>
              <a:t> et al. </a:t>
            </a:r>
            <a:r>
              <a:rPr lang="en-US" altLang="zh-CN" sz="1400" b="0" i="1" dirty="0">
                <a:effectLst/>
                <a:latin typeface="Arial" panose="020B0604020202020204" pitchFamily="34" charset="0"/>
                <a:cs typeface="Arial" panose="020B0604020202020204" pitchFamily="34" charset="0"/>
              </a:rPr>
              <a:t>Nano letter</a:t>
            </a:r>
            <a:r>
              <a:rPr lang="en-US" altLang="zh-CN" sz="1400" b="0" i="0" dirty="0">
                <a:effectLst/>
                <a:latin typeface="Arial" panose="020B0604020202020204" pitchFamily="34" charset="0"/>
                <a:cs typeface="Arial" panose="020B0604020202020204" pitchFamily="34" charset="0"/>
              </a:rPr>
              <a:t>,2013</a:t>
            </a:r>
            <a:endParaRPr lang="zh-C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771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ACCB-8B8B-4312-9EEF-A48152DD4030}"/>
              </a:ext>
            </a:extLst>
          </p:cNvPr>
          <p:cNvSpPr>
            <a:spLocks noGrp="1"/>
          </p:cNvSpPr>
          <p:nvPr>
            <p:ph type="title"/>
          </p:nvPr>
        </p:nvSpPr>
        <p:spPr/>
        <p:txBody>
          <a:bodyPr/>
          <a:lstStyle/>
          <a:p>
            <a:pPr algn="ctr"/>
            <a:r>
              <a:rPr lang="en-US" altLang="zh-CN" sz="3600" dirty="0">
                <a:latin typeface="Arial" panose="020B0604020202020204" pitchFamily="34" charset="0"/>
                <a:cs typeface="Arial" panose="020B0604020202020204" pitchFamily="34" charset="0"/>
              </a:rPr>
              <a:t>Experiment Setup</a:t>
            </a:r>
            <a:endParaRPr lang="zh-CN" altLang="en-US" sz="3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02A16F07-4D59-4F93-9A3E-8733B126B165}"/>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3</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C1D0CF6-3767-4208-9FB2-67213009EFC7}"/>
                  </a:ext>
                </a:extLst>
              </p:cNvPr>
              <p:cNvSpPr txBox="1"/>
              <p:nvPr/>
            </p:nvSpPr>
            <p:spPr>
              <a:xfrm>
                <a:off x="7014289" y="1914065"/>
                <a:ext cx="5015151" cy="297004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altLang="zh-CN" dirty="0">
                    <a:solidFill>
                      <a:srgbClr val="000000"/>
                    </a:solidFill>
                    <a:latin typeface="Arial"/>
                    <a:ea typeface="黑体" panose="02010609060101010101" pitchFamily="49" charset="-122"/>
                  </a:rPr>
                  <a:t>Liquid: deionized water</a:t>
                </a:r>
              </a:p>
              <a:p>
                <a:pPr marL="285750" indent="-285750">
                  <a:spcAft>
                    <a:spcPts val="600"/>
                  </a:spcAft>
                  <a:buFont typeface="Arial" panose="020B0604020202020204" pitchFamily="34" charset="0"/>
                  <a:buChar char="•"/>
                </a:pPr>
                <a:r>
                  <a:rPr lang="en-US" altLang="zh-CN" dirty="0">
                    <a:solidFill>
                      <a:srgbClr val="000000"/>
                    </a:solidFill>
                    <a:latin typeface="Arial"/>
                    <a:ea typeface="黑体" panose="02010609060101010101" pitchFamily="49" charset="-122"/>
                  </a:rPr>
                  <a:t>Droplet volume: about 4 </a:t>
                </a:r>
                <a14:m>
                  <m:oMath xmlns:m="http://schemas.openxmlformats.org/officeDocument/2006/math">
                    <m:r>
                      <a:rPr lang="zh-CN" altLang="en-US" i="1" smtClean="0">
                        <a:solidFill>
                          <a:srgbClr val="000000"/>
                        </a:solidFill>
                        <a:latin typeface="Cambria Math" panose="02040503050406030204" pitchFamily="18" charset="0"/>
                        <a:ea typeface="黑体" panose="02010609060101010101" pitchFamily="49" charset="-122"/>
                      </a:rPr>
                      <m:t>𝜇</m:t>
                    </m:r>
                    <m:r>
                      <a:rPr lang="en-US" altLang="zh-CN" b="0" i="1" smtClean="0">
                        <a:solidFill>
                          <a:srgbClr val="000000"/>
                        </a:solidFill>
                        <a:latin typeface="Cambria Math" panose="02040503050406030204" pitchFamily="18" charset="0"/>
                        <a:ea typeface="黑体" panose="02010609060101010101" pitchFamily="49" charset="-122"/>
                      </a:rPr>
                      <m:t>𝐿</m:t>
                    </m:r>
                  </m:oMath>
                </a14:m>
                <a:endParaRPr lang="en-US" altLang="zh-CN" dirty="0">
                  <a:solidFill>
                    <a:srgbClr val="000000"/>
                  </a:solidFill>
                  <a:latin typeface="Arial"/>
                  <a:ea typeface="黑体" panose="02010609060101010101" pitchFamily="49" charset="-122"/>
                </a:endParaRPr>
              </a:p>
              <a:p>
                <a:pPr marL="285750" indent="-285750">
                  <a:spcAft>
                    <a:spcPts val="600"/>
                  </a:spcAft>
                  <a:buFont typeface="Arial" panose="020B0604020202020204" pitchFamily="34" charset="0"/>
                  <a:buChar char="•"/>
                </a:pPr>
                <a:r>
                  <a:rPr lang="en-US" altLang="zh-CN" dirty="0">
                    <a:solidFill>
                      <a:srgbClr val="000000"/>
                    </a:solidFill>
                    <a:latin typeface="Arial"/>
                    <a:ea typeface="黑体" panose="02010609060101010101" pitchFamily="49" charset="-122"/>
                  </a:rPr>
                  <a:t>Substrate: Silicon-based </a:t>
                </a:r>
                <a:r>
                  <a:rPr lang="en-US" altLang="zh-CN" dirty="0" err="1">
                    <a:solidFill>
                      <a:srgbClr val="000000"/>
                    </a:solidFill>
                    <a:latin typeface="Arial"/>
                    <a:ea typeface="黑体" panose="02010609060101010101" pitchFamily="49" charset="-122"/>
                  </a:rPr>
                  <a:t>microstructured</a:t>
                </a:r>
                <a:r>
                  <a:rPr lang="en-US" altLang="zh-CN" dirty="0">
                    <a:solidFill>
                      <a:srgbClr val="000000"/>
                    </a:solidFill>
                    <a:latin typeface="Arial"/>
                    <a:ea typeface="黑体" panose="02010609060101010101" pitchFamily="49" charset="-122"/>
                  </a:rPr>
                  <a:t> substrate</a:t>
                </a:r>
              </a:p>
              <a:p>
                <a:pPr marL="285750" indent="-285750">
                  <a:spcAft>
                    <a:spcPts val="600"/>
                  </a:spcAft>
                  <a:buFont typeface="Arial" panose="020B0604020202020204" pitchFamily="34" charset="0"/>
                  <a:buChar char="•"/>
                </a:pPr>
                <a:r>
                  <a:rPr lang="en-US" altLang="zh-CN" dirty="0">
                    <a:solidFill>
                      <a:srgbClr val="000000"/>
                    </a:solidFill>
                    <a:latin typeface="Arial"/>
                    <a:ea typeface="黑体" panose="02010609060101010101" pitchFamily="49" charset="-122"/>
                  </a:rPr>
                  <a:t>Coating: coated with silane for </a:t>
                </a:r>
                <a:r>
                  <a:rPr lang="en-US" altLang="zh-CN" dirty="0" err="1">
                    <a:solidFill>
                      <a:srgbClr val="000000"/>
                    </a:solidFill>
                    <a:latin typeface="Arial"/>
                    <a:ea typeface="黑体" panose="02010609060101010101" pitchFamily="49" charset="-122"/>
                  </a:rPr>
                  <a:t>superhydrophobicity</a:t>
                </a:r>
                <a:endParaRPr lang="en-US" altLang="zh-CN" dirty="0">
                  <a:solidFill>
                    <a:srgbClr val="000000"/>
                  </a:solidFill>
                  <a:latin typeface="Arial"/>
                  <a:ea typeface="黑体" panose="02010609060101010101" pitchFamily="49" charset="-122"/>
                </a:endParaRPr>
              </a:p>
              <a:p>
                <a:pPr marL="285750" indent="-285750">
                  <a:spcAft>
                    <a:spcPts val="600"/>
                  </a:spcAft>
                  <a:buFont typeface="Arial" panose="020B0604020202020204" pitchFamily="34" charset="0"/>
                  <a:buChar char="•"/>
                </a:pPr>
                <a:r>
                  <a:rPr lang="en-US" altLang="zh-CN" dirty="0">
                    <a:solidFill>
                      <a:srgbClr val="000000"/>
                    </a:solidFill>
                    <a:latin typeface="Arial"/>
                    <a:ea typeface="黑体" panose="02010609060101010101" pitchFamily="49" charset="-122"/>
                  </a:rPr>
                  <a:t>Hot plate temperature: 40 – 100 </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a:t>
                </a:r>
                <a:endParaRPr lang="en-US" altLang="zh-CN" dirty="0">
                  <a:solidFill>
                    <a:srgbClr val="000000"/>
                  </a:solidFill>
                  <a:latin typeface="Arial"/>
                  <a:ea typeface="黑体" panose="02010609060101010101" pitchFamily="49" charset="-122"/>
                </a:endParaRPr>
              </a:p>
              <a:p>
                <a:pPr marL="285750" indent="-285750">
                  <a:spcAft>
                    <a:spcPts val="600"/>
                  </a:spcAft>
                  <a:buFont typeface="Arial" panose="020B0604020202020204" pitchFamily="34" charset="0"/>
                  <a:buChar char="•"/>
                </a:pPr>
                <a:r>
                  <a:rPr lang="en-US" altLang="zh-CN" dirty="0">
                    <a:solidFill>
                      <a:srgbClr val="000000"/>
                    </a:solidFill>
                    <a:latin typeface="Arial"/>
                    <a:ea typeface="黑体" panose="02010609060101010101" pitchFamily="49" charset="-122"/>
                  </a:rPr>
                  <a:t>Observed from side-view high speed camera and top-view infrared camera</a:t>
                </a:r>
              </a:p>
            </p:txBody>
          </p:sp>
        </mc:Choice>
        <mc:Fallback xmlns="">
          <p:sp>
            <p:nvSpPr>
              <p:cNvPr id="7" name="TextBox 6">
                <a:extLst>
                  <a:ext uri="{FF2B5EF4-FFF2-40B4-BE49-F238E27FC236}">
                    <a16:creationId xmlns:a16="http://schemas.microsoft.com/office/drawing/2014/main" id="{7C1D0CF6-3767-4208-9FB2-67213009EFC7}"/>
                  </a:ext>
                </a:extLst>
              </p:cNvPr>
              <p:cNvSpPr txBox="1">
                <a:spLocks noRot="1" noChangeAspect="1" noMove="1" noResize="1" noEditPoints="1" noAdjustHandles="1" noChangeArrowheads="1" noChangeShapeType="1" noTextEdit="1"/>
              </p:cNvSpPr>
              <p:nvPr/>
            </p:nvSpPr>
            <p:spPr>
              <a:xfrm>
                <a:off x="7014289" y="1914065"/>
                <a:ext cx="5015151" cy="2970044"/>
              </a:xfrm>
              <a:prstGeom prst="rect">
                <a:avLst/>
              </a:prstGeom>
              <a:blipFill>
                <a:blip r:embed="rId3"/>
                <a:stretch>
                  <a:fillRect l="-852" t="-1232" r="-1946" b="-2464"/>
                </a:stretch>
              </a:blipFill>
            </p:spPr>
            <p:txBody>
              <a:bodyPr/>
              <a:lstStyle/>
              <a:p>
                <a:r>
                  <a:rPr lang="zh-CN" altLang="en-US">
                    <a:noFill/>
                  </a:rPr>
                  <a:t> </a:t>
                </a:r>
              </a:p>
            </p:txBody>
          </p:sp>
        </mc:Fallback>
      </mc:AlternateContent>
      <p:sp>
        <p:nvSpPr>
          <p:cNvPr id="9" name="TextBox 8">
            <a:extLst>
              <a:ext uri="{FF2B5EF4-FFF2-40B4-BE49-F238E27FC236}">
                <a16:creationId xmlns:a16="http://schemas.microsoft.com/office/drawing/2014/main" id="{6682825C-9558-46C7-A901-28FAD59D1C1B}"/>
              </a:ext>
            </a:extLst>
          </p:cNvPr>
          <p:cNvSpPr txBox="1"/>
          <p:nvPr/>
        </p:nvSpPr>
        <p:spPr>
          <a:xfrm>
            <a:off x="2001826" y="4996758"/>
            <a:ext cx="3163353" cy="369332"/>
          </a:xfrm>
          <a:prstGeom prst="rect">
            <a:avLst/>
          </a:prstGeom>
          <a:noFill/>
        </p:spPr>
        <p:txBody>
          <a:bodyPr wrap="square">
            <a:spAutoFit/>
          </a:bodyPr>
          <a:lstStyle/>
          <a:p>
            <a:r>
              <a:rPr lang="en-US" altLang="zh-CN" dirty="0">
                <a:solidFill>
                  <a:srgbClr val="000000"/>
                </a:solidFill>
                <a:latin typeface="Arial"/>
                <a:ea typeface="黑体" panose="02010609060101010101" pitchFamily="49" charset="-122"/>
              </a:rPr>
              <a:t>Diagram of experiment setup </a:t>
            </a:r>
            <a:endParaRPr lang="zh-CN" altLang="en-US" dirty="0"/>
          </a:p>
        </p:txBody>
      </p:sp>
      <p:pic>
        <p:nvPicPr>
          <p:cNvPr id="10" name="Graphic 9">
            <a:extLst>
              <a:ext uri="{FF2B5EF4-FFF2-40B4-BE49-F238E27FC236}">
                <a16:creationId xmlns:a16="http://schemas.microsoft.com/office/drawing/2014/main" id="{2EE0BB95-99DF-40A4-8F62-06E8235E42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2596" y="1914065"/>
            <a:ext cx="6701693" cy="2755140"/>
          </a:xfrm>
          <a:prstGeom prst="rect">
            <a:avLst/>
          </a:prstGeom>
        </p:spPr>
      </p:pic>
    </p:spTree>
    <p:extLst>
      <p:ext uri="{BB962C8B-B14F-4D97-AF65-F5344CB8AC3E}">
        <p14:creationId xmlns:p14="http://schemas.microsoft.com/office/powerpoint/2010/main" val="3534427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4294-9319-4835-8090-11191243A312}"/>
              </a:ext>
            </a:extLst>
          </p:cNvPr>
          <p:cNvSpPr>
            <a:spLocks noGrp="1"/>
          </p:cNvSpPr>
          <p:nvPr>
            <p:ph type="title"/>
          </p:nvPr>
        </p:nvSpPr>
        <p:spPr/>
        <p:txBody>
          <a:bodyPr/>
          <a:lstStyle/>
          <a:p>
            <a:pPr algn="ctr"/>
            <a:r>
              <a:rPr kumimoji="0" lang="en-US" altLang="zh-CN" sz="3600" b="0" i="0" u="none" strike="noStrike" kern="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rPr>
              <a:t>Evaporation Processes</a:t>
            </a:r>
            <a:endParaRPr lang="zh-CN" altLang="en-US" dirty="0"/>
          </a:p>
        </p:txBody>
      </p:sp>
      <p:sp>
        <p:nvSpPr>
          <p:cNvPr id="4" name="Slide Number Placeholder 3">
            <a:extLst>
              <a:ext uri="{FF2B5EF4-FFF2-40B4-BE49-F238E27FC236}">
                <a16:creationId xmlns:a16="http://schemas.microsoft.com/office/drawing/2014/main" id="{BEFE266F-C700-4A80-B453-54BB6D01D046}"/>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
        <p:nvSpPr>
          <p:cNvPr id="8" name="TextBox 7">
            <a:extLst>
              <a:ext uri="{FF2B5EF4-FFF2-40B4-BE49-F238E27FC236}">
                <a16:creationId xmlns:a16="http://schemas.microsoft.com/office/drawing/2014/main" id="{4999F84B-A9DC-4350-827A-C5040A9CEEEC}"/>
              </a:ext>
            </a:extLst>
          </p:cNvPr>
          <p:cNvSpPr txBox="1"/>
          <p:nvPr/>
        </p:nvSpPr>
        <p:spPr>
          <a:xfrm>
            <a:off x="1415928" y="4660916"/>
            <a:ext cx="3513221" cy="369332"/>
          </a:xfrm>
          <a:prstGeom prst="rect">
            <a:avLst/>
          </a:prstGeom>
          <a:noFill/>
        </p:spPr>
        <p:txBody>
          <a:bodyPr wrap="square">
            <a:spAutoFit/>
          </a:bodyPr>
          <a:lstStyle/>
          <a:p>
            <a:r>
              <a:rPr lang="en-US" altLang="zh-CN" dirty="0">
                <a:solidFill>
                  <a:srgbClr val="000000"/>
                </a:solidFill>
                <a:latin typeface="Arial"/>
                <a:ea typeface="黑体" panose="02010609060101010101" pitchFamily="49" charset="-122"/>
              </a:rPr>
              <a:t>Evaporation on </a:t>
            </a:r>
            <a:r>
              <a:rPr lang="en-US" altLang="zh-CN" dirty="0">
                <a:solidFill>
                  <a:srgbClr val="000000"/>
                </a:solidFill>
                <a:latin typeface="Arial" panose="020B0604020202020204" pitchFamily="34" charset="0"/>
                <a:ea typeface="黑体" panose="02010609060101010101" pitchFamily="49" charset="-122"/>
                <a:cs typeface="Arial" panose="020B0604020202020204" pitchFamily="34" charset="0"/>
              </a:rPr>
              <a:t>80 </a:t>
            </a:r>
            <a:r>
              <a:rPr lang="en-US" altLang="zh-CN" dirty="0">
                <a:solidFill>
                  <a:srgbClr val="000000"/>
                </a:solidFill>
                <a:latin typeface="Arial" panose="020B0604020202020204" pitchFamily="34" charset="0"/>
                <a:cs typeface="Arial" panose="020B0604020202020204" pitchFamily="34" charset="0"/>
              </a:rPr>
              <a:t>°C</a:t>
            </a:r>
            <a:r>
              <a:rPr lang="en-US" altLang="zh-CN" dirty="0">
                <a:solidFill>
                  <a:srgbClr val="000000"/>
                </a:solidFill>
                <a:latin typeface="Arial" panose="020B0604020202020204" pitchFamily="34" charset="0"/>
                <a:ea typeface="黑体" panose="02010609060101010101" pitchFamily="49" charset="-122"/>
                <a:cs typeface="Arial" panose="020B0604020202020204" pitchFamily="34" charset="0"/>
              </a:rPr>
              <a:t>  s</a:t>
            </a:r>
            <a:r>
              <a:rPr lang="en-US" altLang="zh-CN" dirty="0">
                <a:solidFill>
                  <a:srgbClr val="000000"/>
                </a:solidFill>
                <a:latin typeface="Arial"/>
                <a:ea typeface="黑体" panose="02010609060101010101" pitchFamily="49" charset="-122"/>
              </a:rPr>
              <a:t>ubstrate</a:t>
            </a:r>
            <a:endParaRPr lang="zh-CN" altLang="en-US" dirty="0"/>
          </a:p>
        </p:txBody>
      </p:sp>
      <p:sp>
        <p:nvSpPr>
          <p:cNvPr id="9" name="TextBox 8">
            <a:extLst>
              <a:ext uri="{FF2B5EF4-FFF2-40B4-BE49-F238E27FC236}">
                <a16:creationId xmlns:a16="http://schemas.microsoft.com/office/drawing/2014/main" id="{0A65A7C0-8FD8-45D7-B76C-0D5034C891D8}"/>
              </a:ext>
            </a:extLst>
          </p:cNvPr>
          <p:cNvSpPr txBox="1"/>
          <p:nvPr/>
        </p:nvSpPr>
        <p:spPr>
          <a:xfrm>
            <a:off x="7341102" y="4660916"/>
            <a:ext cx="3731089" cy="369332"/>
          </a:xfrm>
          <a:prstGeom prst="rect">
            <a:avLst/>
          </a:prstGeom>
          <a:noFill/>
        </p:spPr>
        <p:txBody>
          <a:bodyPr wrap="square">
            <a:spAutoFit/>
          </a:bodyPr>
          <a:lstStyle/>
          <a:p>
            <a:r>
              <a:rPr lang="en-US" altLang="zh-CN" dirty="0">
                <a:solidFill>
                  <a:srgbClr val="000000"/>
                </a:solidFill>
                <a:latin typeface="Arial"/>
                <a:ea typeface="黑体" panose="02010609060101010101" pitchFamily="49" charset="-122"/>
              </a:rPr>
              <a:t>Evaporation on </a:t>
            </a:r>
            <a:r>
              <a:rPr lang="en-US" altLang="zh-CN" dirty="0">
                <a:solidFill>
                  <a:srgbClr val="000000"/>
                </a:solidFill>
                <a:latin typeface="Arial" panose="020B0604020202020204" pitchFamily="34" charset="0"/>
                <a:ea typeface="黑体" panose="02010609060101010101" pitchFamily="49" charset="-122"/>
                <a:cs typeface="Arial" panose="020B0604020202020204" pitchFamily="34" charset="0"/>
              </a:rPr>
              <a:t>100 </a:t>
            </a:r>
            <a:r>
              <a:rPr lang="en-US" altLang="zh-CN" dirty="0">
                <a:solidFill>
                  <a:srgbClr val="000000"/>
                </a:solidFill>
                <a:latin typeface="Arial" panose="020B0604020202020204" pitchFamily="34" charset="0"/>
                <a:cs typeface="Arial" panose="020B0604020202020204" pitchFamily="34" charset="0"/>
              </a:rPr>
              <a:t>°C</a:t>
            </a:r>
            <a:r>
              <a:rPr lang="en-US" altLang="zh-CN" dirty="0">
                <a:solidFill>
                  <a:srgbClr val="000000"/>
                </a:solidFill>
                <a:latin typeface="Arial" panose="020B0604020202020204" pitchFamily="34" charset="0"/>
                <a:ea typeface="黑体" panose="02010609060101010101" pitchFamily="49" charset="-122"/>
                <a:cs typeface="Arial" panose="020B0604020202020204" pitchFamily="34" charset="0"/>
              </a:rPr>
              <a:t>  s</a:t>
            </a:r>
            <a:r>
              <a:rPr lang="en-US" altLang="zh-CN" dirty="0">
                <a:solidFill>
                  <a:srgbClr val="000000"/>
                </a:solidFill>
                <a:latin typeface="Arial"/>
                <a:ea typeface="黑体" panose="02010609060101010101" pitchFamily="49" charset="-122"/>
              </a:rPr>
              <a:t>ubstrate</a:t>
            </a:r>
            <a:endParaRPr lang="zh-CN" altLang="en-US" dirty="0"/>
          </a:p>
        </p:txBody>
      </p:sp>
      <p:pic>
        <p:nvPicPr>
          <p:cNvPr id="11" name="Evaporation_40C">
            <a:hlinkClick r:id="" action="ppaction://media"/>
            <a:extLst>
              <a:ext uri="{FF2B5EF4-FFF2-40B4-BE49-F238E27FC236}">
                <a16:creationId xmlns:a16="http://schemas.microsoft.com/office/drawing/2014/main" id="{E39FB946-39EE-417D-938A-72A05D145586}"/>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665183" y="2052019"/>
            <a:ext cx="5014713" cy="2302676"/>
          </a:xfrm>
          <a:prstGeom prst="rect">
            <a:avLst/>
          </a:prstGeom>
        </p:spPr>
      </p:pic>
      <p:pic>
        <p:nvPicPr>
          <p:cNvPr id="13" name="Evaporation_100C">
            <a:hlinkClick r:id="" action="ppaction://media"/>
            <a:extLst>
              <a:ext uri="{FF2B5EF4-FFF2-40B4-BE49-F238E27FC236}">
                <a16:creationId xmlns:a16="http://schemas.microsoft.com/office/drawing/2014/main" id="{93B6CB10-EC11-4758-A4B3-D74B9B142189}"/>
              </a:ext>
            </a:extLst>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6699289" y="2052020"/>
            <a:ext cx="5014716" cy="2302676"/>
          </a:xfrm>
          <a:prstGeom prst="rect">
            <a:avLst/>
          </a:prstGeom>
        </p:spPr>
      </p:pic>
      <p:sp>
        <p:nvSpPr>
          <p:cNvPr id="14" name="TextBox 13">
            <a:extLst>
              <a:ext uri="{FF2B5EF4-FFF2-40B4-BE49-F238E27FC236}">
                <a16:creationId xmlns:a16="http://schemas.microsoft.com/office/drawing/2014/main" id="{C45651F3-6CD8-42FE-ADBF-950C0A352F2A}"/>
              </a:ext>
            </a:extLst>
          </p:cNvPr>
          <p:cNvSpPr txBox="1"/>
          <p:nvPr/>
        </p:nvSpPr>
        <p:spPr>
          <a:xfrm>
            <a:off x="665183" y="2233505"/>
            <a:ext cx="1864420" cy="369332"/>
          </a:xfrm>
          <a:prstGeom prst="rect">
            <a:avLst/>
          </a:prstGeom>
          <a:noFill/>
        </p:spPr>
        <p:txBody>
          <a:bodyPr wrap="square">
            <a:spAutoFit/>
          </a:bodyPr>
          <a:lstStyle/>
          <a:p>
            <a:r>
              <a:rPr lang="en-US" altLang="zh-CN" dirty="0">
                <a:solidFill>
                  <a:srgbClr val="000000"/>
                </a:solidFill>
                <a:latin typeface="Arial"/>
                <a:ea typeface="黑体" panose="02010609060101010101" pitchFamily="49" charset="-122"/>
              </a:rPr>
              <a:t>Speed up x 20</a:t>
            </a:r>
            <a:endParaRPr lang="zh-CN" altLang="en-US" dirty="0"/>
          </a:p>
        </p:txBody>
      </p:sp>
      <p:sp>
        <p:nvSpPr>
          <p:cNvPr id="15" name="TextBox 14">
            <a:extLst>
              <a:ext uri="{FF2B5EF4-FFF2-40B4-BE49-F238E27FC236}">
                <a16:creationId xmlns:a16="http://schemas.microsoft.com/office/drawing/2014/main" id="{3A94B0AE-1344-49CD-BCB2-0F479C6D1466}"/>
              </a:ext>
            </a:extLst>
          </p:cNvPr>
          <p:cNvSpPr txBox="1"/>
          <p:nvPr/>
        </p:nvSpPr>
        <p:spPr>
          <a:xfrm>
            <a:off x="6699289" y="2233505"/>
            <a:ext cx="1864420" cy="369332"/>
          </a:xfrm>
          <a:prstGeom prst="rect">
            <a:avLst/>
          </a:prstGeom>
          <a:noFill/>
        </p:spPr>
        <p:txBody>
          <a:bodyPr wrap="square">
            <a:spAutoFit/>
          </a:bodyPr>
          <a:lstStyle/>
          <a:p>
            <a:r>
              <a:rPr lang="en-US" altLang="zh-CN" dirty="0">
                <a:solidFill>
                  <a:srgbClr val="000000"/>
                </a:solidFill>
                <a:latin typeface="Arial"/>
                <a:ea typeface="黑体" panose="02010609060101010101" pitchFamily="49" charset="-122"/>
              </a:rPr>
              <a:t>Speed up x 12</a:t>
            </a:r>
            <a:endParaRPr lang="zh-CN" altLang="en-US" dirty="0"/>
          </a:p>
        </p:txBody>
      </p:sp>
    </p:spTree>
    <p:extLst>
      <p:ext uri="{BB962C8B-B14F-4D97-AF65-F5344CB8AC3E}">
        <p14:creationId xmlns:p14="http://schemas.microsoft.com/office/powerpoint/2010/main" val="226519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1135" fill="hold"/>
                                        <p:tgtEl>
                                          <p:spTgt spid="13"/>
                                        </p:tgtEl>
                                      </p:cBhvr>
                                    </p:cmd>
                                  </p:childTnLst>
                                </p:cTn>
                              </p:par>
                              <p:par>
                                <p:cTn id="7" presetID="1" presetClass="mediacall" presetSubtype="0" fill="hold" nodeType="withEffect">
                                  <p:stCondLst>
                                    <p:cond delay="0"/>
                                  </p:stCondLst>
                                  <p:childTnLst>
                                    <p:cmd type="call" cmd="playFrom(0.0)">
                                      <p:cBhvr>
                                        <p:cTn id="8" dur="9237"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9" fill="hold" display="0">
                  <p:stCondLst>
                    <p:cond delay="indefinite"/>
                  </p:stCondLst>
                </p:cTn>
                <p:tgtEl>
                  <p:spTgt spid="11"/>
                </p:tgtEl>
              </p:cMediaNode>
            </p:video>
            <p:video>
              <p:cMediaNode vol="80000">
                <p:cTn id="10" fill="hold" display="0">
                  <p:stCondLst>
                    <p:cond delay="indefinite"/>
                  </p:stCondLst>
                </p:cTn>
                <p:tgtEl>
                  <p:spTgt spid="13"/>
                </p:tgtEl>
              </p:cMediaNode>
            </p:video>
            <p:seq concurrent="1" nextAc="seek">
              <p:cTn id="11" restart="whenNotActive" fill="hold" evtFilter="cancelBubble" nodeType="interactiveSeq">
                <p:stCondLst>
                  <p:cond evt="onClick" delay="0">
                    <p:tgtEl>
                      <p:spTgt spid="13"/>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13"/>
                                        </p:tgtEl>
                                      </p:cBhvr>
                                    </p:cmd>
                                  </p:childTnLst>
                                </p:cTn>
                              </p:par>
                            </p:childTnLst>
                          </p:cTn>
                        </p:par>
                      </p:childTnLst>
                    </p:cTn>
                  </p:par>
                </p:childTnLst>
              </p:cTn>
              <p:nextCondLst>
                <p:cond evt="onClick" delay="0">
                  <p:tgtEl>
                    <p:spTgt spid="13"/>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CD58-F837-47AD-A0E0-DD0C685D0B19}"/>
              </a:ext>
            </a:extLst>
          </p:cNvPr>
          <p:cNvSpPr>
            <a:spLocks noGrp="1"/>
          </p:cNvSpPr>
          <p:nvPr>
            <p:ph type="title"/>
          </p:nvPr>
        </p:nvSpPr>
        <p:spPr/>
        <p:txBody>
          <a:bodyPr/>
          <a:lstStyle/>
          <a:p>
            <a:pPr algn="ctr"/>
            <a:r>
              <a:rPr lang="en-US" altLang="zh-CN" sz="3600" dirty="0">
                <a:latin typeface="Arial" panose="020B0604020202020204" pitchFamily="34" charset="0"/>
                <a:cs typeface="Arial" panose="020B0604020202020204" pitchFamily="34" charset="0"/>
              </a:rPr>
              <a:t>Wetting State</a:t>
            </a:r>
            <a:endParaRPr lang="zh-CN" altLang="en-US" sz="3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0C04B3A-22FF-4851-B8EF-9F771318BB56}"/>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pic>
        <p:nvPicPr>
          <p:cNvPr id="5" name="图片 6">
            <a:extLst>
              <a:ext uri="{FF2B5EF4-FFF2-40B4-BE49-F238E27FC236}">
                <a16:creationId xmlns:a16="http://schemas.microsoft.com/office/drawing/2014/main" id="{8C787E16-8B6C-4BFC-B111-41C4734A8B3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873" y="1520906"/>
            <a:ext cx="8833839" cy="3059987"/>
          </a:xfrm>
          <a:prstGeom prst="rect">
            <a:avLst/>
          </a:prstGeom>
          <a:noFill/>
        </p:spPr>
      </p:pic>
      <p:sp>
        <p:nvSpPr>
          <p:cNvPr id="6" name="TextBox 5">
            <a:extLst>
              <a:ext uri="{FF2B5EF4-FFF2-40B4-BE49-F238E27FC236}">
                <a16:creationId xmlns:a16="http://schemas.microsoft.com/office/drawing/2014/main" id="{759E37C5-FDDD-4E67-9A18-D0681192C23D}"/>
              </a:ext>
            </a:extLst>
          </p:cNvPr>
          <p:cNvSpPr txBox="1"/>
          <p:nvPr/>
        </p:nvSpPr>
        <p:spPr>
          <a:xfrm>
            <a:off x="2512708" y="4675551"/>
            <a:ext cx="4580170" cy="369332"/>
          </a:xfrm>
          <a:prstGeom prst="rect">
            <a:avLst/>
          </a:prstGeom>
          <a:noFill/>
        </p:spPr>
        <p:txBody>
          <a:bodyPr wrap="square">
            <a:spAutoFit/>
          </a:bodyPr>
          <a:lstStyle/>
          <a:p>
            <a:r>
              <a:rPr lang="en-US" altLang="zh-CN" dirty="0"/>
              <a:t>Snapshots of droplet evaporation process</a:t>
            </a:r>
            <a:endParaRPr lang="zh-CN" altLang="en-US" dirty="0"/>
          </a:p>
        </p:txBody>
      </p:sp>
      <p:sp>
        <p:nvSpPr>
          <p:cNvPr id="7" name="TextBox 6">
            <a:extLst>
              <a:ext uri="{FF2B5EF4-FFF2-40B4-BE49-F238E27FC236}">
                <a16:creationId xmlns:a16="http://schemas.microsoft.com/office/drawing/2014/main" id="{378EC963-C54B-4E06-8528-E8518012BFD6}"/>
              </a:ext>
            </a:extLst>
          </p:cNvPr>
          <p:cNvSpPr txBox="1"/>
          <p:nvPr/>
        </p:nvSpPr>
        <p:spPr>
          <a:xfrm>
            <a:off x="231499" y="5540429"/>
            <a:ext cx="3065210" cy="461665"/>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Droplet wetting state:</a:t>
            </a:r>
            <a:endParaRPr lang="zh-CN" altLang="en-US" sz="2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D4E8473-DF1C-4328-AC82-448F366544A1}"/>
              </a:ext>
            </a:extLst>
          </p:cNvPr>
          <p:cNvSpPr txBox="1"/>
          <p:nvPr/>
        </p:nvSpPr>
        <p:spPr>
          <a:xfrm>
            <a:off x="3581051" y="5177082"/>
            <a:ext cx="6467061" cy="461665"/>
          </a:xfrm>
          <a:prstGeom prst="rect">
            <a:avLst/>
          </a:prstGeom>
          <a:noFill/>
        </p:spPr>
        <p:txBody>
          <a:bodyPr wrap="square">
            <a:spAutoFit/>
          </a:bodyPr>
          <a:lstStyle/>
          <a:p>
            <a:r>
              <a:rPr lang="en-US" altLang="zh-CN" sz="2400" dirty="0">
                <a:solidFill>
                  <a:srgbClr val="00B0F0"/>
                </a:solidFill>
                <a:latin typeface="Arial" panose="020B0604020202020204" pitchFamily="34" charset="0"/>
                <a:cs typeface="Arial" panose="020B0604020202020204" pitchFamily="34" charset="0"/>
              </a:rPr>
              <a:t>Cassie state </a:t>
            </a:r>
            <a:r>
              <a:rPr lang="en-US" altLang="zh-CN" sz="2400" dirty="0">
                <a:latin typeface="Arial" panose="020B0604020202020204" pitchFamily="34" charset="0"/>
                <a:cs typeface="Arial" panose="020B0604020202020204" pitchFamily="34" charset="0"/>
              </a:rPr>
              <a:t>(most of the evaporation process)</a:t>
            </a:r>
            <a:endParaRPr lang="zh-CN" altLang="en-US" sz="24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1F35558-B440-430D-8751-313E74405CD0}"/>
              </a:ext>
            </a:extLst>
          </p:cNvPr>
          <p:cNvSpPr txBox="1"/>
          <p:nvPr/>
        </p:nvSpPr>
        <p:spPr>
          <a:xfrm>
            <a:off x="3581051" y="5664859"/>
            <a:ext cx="7023654" cy="461665"/>
          </a:xfrm>
          <a:prstGeom prst="rect">
            <a:avLst/>
          </a:prstGeom>
          <a:noFill/>
        </p:spPr>
        <p:txBody>
          <a:bodyPr wrap="square">
            <a:spAutoFit/>
          </a:bodyPr>
          <a:lstStyle/>
          <a:p>
            <a:r>
              <a:rPr lang="en-US" altLang="zh-CN" sz="2400" dirty="0">
                <a:solidFill>
                  <a:srgbClr val="92D050"/>
                </a:solidFill>
                <a:latin typeface="Arial" panose="020B0604020202020204" pitchFamily="34" charset="0"/>
                <a:cs typeface="Arial" panose="020B0604020202020204" pitchFamily="34" charset="0"/>
              </a:rPr>
              <a:t>Wenzel state </a:t>
            </a:r>
            <a:r>
              <a:rPr lang="en-US" altLang="zh-CN" sz="2400" dirty="0">
                <a:latin typeface="Arial" panose="020B0604020202020204" pitchFamily="34" charset="0"/>
                <a:cs typeface="Arial" panose="020B0604020202020204" pitchFamily="34" charset="0"/>
              </a:rPr>
              <a:t>(very end of the evaporation process)</a:t>
            </a:r>
            <a:endParaRPr lang="zh-CN" altLang="en-US" sz="2400" dirty="0">
              <a:latin typeface="Arial" panose="020B0604020202020204" pitchFamily="34" charset="0"/>
              <a:cs typeface="Arial" panose="020B0604020202020204" pitchFamily="34" charset="0"/>
            </a:endParaRPr>
          </a:p>
        </p:txBody>
      </p:sp>
      <p:pic>
        <p:nvPicPr>
          <p:cNvPr id="10" name="Graphic 9">
            <a:extLst>
              <a:ext uri="{FF2B5EF4-FFF2-40B4-BE49-F238E27FC236}">
                <a16:creationId xmlns:a16="http://schemas.microsoft.com/office/drawing/2014/main" id="{C11CCC09-6384-4A2E-AEEA-7317E15742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55772" y="3102173"/>
            <a:ext cx="1361739" cy="1440000"/>
          </a:xfrm>
          <a:prstGeom prst="rect">
            <a:avLst/>
          </a:prstGeom>
        </p:spPr>
      </p:pic>
      <p:pic>
        <p:nvPicPr>
          <p:cNvPr id="12" name="Graphic 11">
            <a:extLst>
              <a:ext uri="{FF2B5EF4-FFF2-40B4-BE49-F238E27FC236}">
                <a16:creationId xmlns:a16="http://schemas.microsoft.com/office/drawing/2014/main" id="{FAE26E24-21E9-4CB1-9103-047EC223BBC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55771" y="1057835"/>
            <a:ext cx="1361739" cy="1440000"/>
          </a:xfrm>
          <a:prstGeom prst="rect">
            <a:avLst/>
          </a:prstGeom>
        </p:spPr>
      </p:pic>
      <p:sp>
        <p:nvSpPr>
          <p:cNvPr id="14" name="TextBox 13">
            <a:extLst>
              <a:ext uri="{FF2B5EF4-FFF2-40B4-BE49-F238E27FC236}">
                <a16:creationId xmlns:a16="http://schemas.microsoft.com/office/drawing/2014/main" id="{FCDD55FC-2834-4B0F-A34A-9CCE8ADF1235}"/>
              </a:ext>
            </a:extLst>
          </p:cNvPr>
          <p:cNvSpPr txBox="1"/>
          <p:nvPr/>
        </p:nvSpPr>
        <p:spPr>
          <a:xfrm>
            <a:off x="10344940" y="2502009"/>
            <a:ext cx="1361739" cy="369332"/>
          </a:xfrm>
          <a:prstGeom prst="rect">
            <a:avLst/>
          </a:prstGeom>
          <a:noFill/>
        </p:spPr>
        <p:txBody>
          <a:bodyPr wrap="square">
            <a:spAutoFit/>
          </a:bodyPr>
          <a:lstStyle/>
          <a:p>
            <a:r>
              <a:rPr lang="en-US" altLang="zh-CN" dirty="0">
                <a:solidFill>
                  <a:srgbClr val="000000"/>
                </a:solidFill>
                <a:latin typeface="Times New Roman"/>
              </a:rPr>
              <a:t>Cassie state</a:t>
            </a:r>
            <a:endParaRPr lang="zh-CN" altLang="en-US" dirty="0"/>
          </a:p>
        </p:txBody>
      </p:sp>
      <p:sp>
        <p:nvSpPr>
          <p:cNvPr id="15" name="TextBox 14">
            <a:extLst>
              <a:ext uri="{FF2B5EF4-FFF2-40B4-BE49-F238E27FC236}">
                <a16:creationId xmlns:a16="http://schemas.microsoft.com/office/drawing/2014/main" id="{4E27BC8E-013E-47C2-A6DA-260DB1882FD4}"/>
              </a:ext>
            </a:extLst>
          </p:cNvPr>
          <p:cNvSpPr txBox="1"/>
          <p:nvPr/>
        </p:nvSpPr>
        <p:spPr>
          <a:xfrm>
            <a:off x="10344940" y="4602539"/>
            <a:ext cx="1361739" cy="369332"/>
          </a:xfrm>
          <a:prstGeom prst="rect">
            <a:avLst/>
          </a:prstGeom>
          <a:noFill/>
        </p:spPr>
        <p:txBody>
          <a:bodyPr wrap="square">
            <a:spAutoFit/>
          </a:bodyPr>
          <a:lstStyle/>
          <a:p>
            <a:r>
              <a:rPr lang="en-US" altLang="zh-CN" dirty="0">
                <a:solidFill>
                  <a:srgbClr val="000000"/>
                </a:solidFill>
                <a:latin typeface="Times New Roman"/>
              </a:rPr>
              <a:t>Wenzel state</a:t>
            </a:r>
            <a:endParaRPr lang="zh-CN" altLang="en-US" dirty="0"/>
          </a:p>
        </p:txBody>
      </p:sp>
      <p:sp>
        <p:nvSpPr>
          <p:cNvPr id="17" name="TextBox 16">
            <a:extLst>
              <a:ext uri="{FF2B5EF4-FFF2-40B4-BE49-F238E27FC236}">
                <a16:creationId xmlns:a16="http://schemas.microsoft.com/office/drawing/2014/main" id="{166198D6-93BC-4AA8-94EF-1C172E60C58B}"/>
              </a:ext>
            </a:extLst>
          </p:cNvPr>
          <p:cNvSpPr txBox="1"/>
          <p:nvPr/>
        </p:nvSpPr>
        <p:spPr>
          <a:xfrm>
            <a:off x="231499" y="992312"/>
            <a:ext cx="5580159" cy="369332"/>
          </a:xfrm>
          <a:prstGeom prst="rect">
            <a:avLst/>
          </a:prstGeom>
          <a:noFill/>
        </p:spPr>
        <p:txBody>
          <a:bodyPr wrap="square">
            <a:spAutoFit/>
          </a:bodyPr>
          <a:lstStyle/>
          <a:p>
            <a:r>
              <a:rPr lang="en-US" altLang="zh-CN" b="1" dirty="0">
                <a:solidFill>
                  <a:srgbClr val="000000"/>
                </a:solidFill>
                <a:latin typeface="Arial" panose="020B0604020202020204" pitchFamily="34" charset="0"/>
                <a:cs typeface="Arial" panose="020B0604020202020204" pitchFamily="34" charset="0"/>
              </a:rPr>
              <a:t>Assumption</a:t>
            </a:r>
            <a:r>
              <a:rPr lang="en-US" altLang="zh-CN" dirty="0">
                <a:solidFill>
                  <a:srgbClr val="000000"/>
                </a:solidFill>
                <a:latin typeface="Arial" panose="020B0604020202020204" pitchFamily="34" charset="0"/>
                <a:cs typeface="Arial" panose="020B0604020202020204" pitchFamily="34" charset="0"/>
              </a:rPr>
              <a:t>: Droplet is always in Cassie state</a:t>
            </a:r>
            <a:r>
              <a:rPr kumimoji="0" lang="en-US" altLang="zh-CN"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endParaRPr lang="zh-CN" altLang="en-US" sz="1400" dirty="0"/>
          </a:p>
        </p:txBody>
      </p:sp>
    </p:spTree>
    <p:extLst>
      <p:ext uri="{BB962C8B-B14F-4D97-AF65-F5344CB8AC3E}">
        <p14:creationId xmlns:p14="http://schemas.microsoft.com/office/powerpoint/2010/main" val="323834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08AC5-D2F8-4907-AAA8-02D215A1B6D8}"/>
              </a:ext>
            </a:extLst>
          </p:cNvPr>
          <p:cNvSpPr>
            <a:spLocks noGrp="1"/>
          </p:cNvSpPr>
          <p:nvPr>
            <p:ph type="title"/>
          </p:nvPr>
        </p:nvSpPr>
        <p:spPr/>
        <p:txBody>
          <a:bodyPr/>
          <a:lstStyle/>
          <a:p>
            <a:pPr algn="ctr"/>
            <a:r>
              <a:rPr lang="en-US" altLang="zh-CN" sz="3600" dirty="0">
                <a:latin typeface="Arial" panose="020B0604020202020204" pitchFamily="34" charset="0"/>
                <a:cs typeface="Arial" panose="020B0604020202020204" pitchFamily="34" charset="0"/>
              </a:rPr>
              <a:t>Evaporation Dynamics</a:t>
            </a:r>
            <a:endParaRPr lang="zh-CN" altLang="en-US" sz="3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FEA6A48A-D888-4A72-88D1-B225F4A4462C}"/>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pic>
        <p:nvPicPr>
          <p:cNvPr id="5" name="图片 1">
            <a:extLst>
              <a:ext uri="{FF2B5EF4-FFF2-40B4-BE49-F238E27FC236}">
                <a16:creationId xmlns:a16="http://schemas.microsoft.com/office/drawing/2014/main" id="{2625ECC2-2A23-4441-BF69-77AC73921DA5}"/>
              </a:ext>
            </a:extLst>
          </p:cNvPr>
          <p:cNvPicPr>
            <a:picLocks noGrp="1" noChangeAspect="1"/>
          </p:cNvPicPr>
          <p:nvPr>
            <p:ph idx="1"/>
          </p:nvPr>
        </p:nvPicPr>
        <p:blipFill>
          <a:blip r:embed="rId3"/>
          <a:stretch>
            <a:fillRect/>
          </a:stretch>
        </p:blipFill>
        <p:spPr>
          <a:xfrm>
            <a:off x="173021" y="1977872"/>
            <a:ext cx="3717121" cy="2880000"/>
          </a:xfrm>
          <a:prstGeom prst="rect">
            <a:avLst/>
          </a:prstGeom>
        </p:spPr>
      </p:pic>
      <p:pic>
        <p:nvPicPr>
          <p:cNvPr id="6" name="图片 3">
            <a:extLst>
              <a:ext uri="{FF2B5EF4-FFF2-40B4-BE49-F238E27FC236}">
                <a16:creationId xmlns:a16="http://schemas.microsoft.com/office/drawing/2014/main" id="{15B6B788-A801-437C-8961-47C358BBF338}"/>
              </a:ext>
            </a:extLst>
          </p:cNvPr>
          <p:cNvPicPr>
            <a:picLocks noChangeAspect="1"/>
          </p:cNvPicPr>
          <p:nvPr/>
        </p:nvPicPr>
        <p:blipFill>
          <a:blip r:embed="rId4"/>
          <a:stretch>
            <a:fillRect/>
          </a:stretch>
        </p:blipFill>
        <p:spPr>
          <a:xfrm>
            <a:off x="4054595" y="1977872"/>
            <a:ext cx="3737102" cy="2880000"/>
          </a:xfrm>
          <a:prstGeom prst="rect">
            <a:avLst/>
          </a:prstGeom>
        </p:spPr>
      </p:pic>
      <p:pic>
        <p:nvPicPr>
          <p:cNvPr id="7" name="图片 5">
            <a:extLst>
              <a:ext uri="{FF2B5EF4-FFF2-40B4-BE49-F238E27FC236}">
                <a16:creationId xmlns:a16="http://schemas.microsoft.com/office/drawing/2014/main" id="{F5738301-3869-40C6-B49E-9ADF1161FD40}"/>
              </a:ext>
            </a:extLst>
          </p:cNvPr>
          <p:cNvPicPr>
            <a:picLocks noChangeAspect="1"/>
          </p:cNvPicPr>
          <p:nvPr/>
        </p:nvPicPr>
        <p:blipFill>
          <a:blip r:embed="rId5"/>
          <a:stretch>
            <a:fillRect/>
          </a:stretch>
        </p:blipFill>
        <p:spPr>
          <a:xfrm>
            <a:off x="7956150" y="1977872"/>
            <a:ext cx="3975922" cy="2880000"/>
          </a:xfrm>
          <a:prstGeom prst="rect">
            <a:avLst/>
          </a:prstGeom>
        </p:spPr>
      </p:pic>
      <p:sp>
        <p:nvSpPr>
          <p:cNvPr id="8" name="TextBox 7">
            <a:extLst>
              <a:ext uri="{FF2B5EF4-FFF2-40B4-BE49-F238E27FC236}">
                <a16:creationId xmlns:a16="http://schemas.microsoft.com/office/drawing/2014/main" id="{3030DA53-30E1-4CA0-961A-D1861E31E1F7}"/>
              </a:ext>
            </a:extLst>
          </p:cNvPr>
          <p:cNvSpPr txBox="1"/>
          <p:nvPr/>
        </p:nvSpPr>
        <p:spPr>
          <a:xfrm>
            <a:off x="354278" y="4963203"/>
            <a:ext cx="388157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Variation of droplet volume with total evaporation time</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TextBox 8">
            <a:extLst>
              <a:ext uri="{FF2B5EF4-FFF2-40B4-BE49-F238E27FC236}">
                <a16:creationId xmlns:a16="http://schemas.microsoft.com/office/drawing/2014/main" id="{A94761F1-C87E-461A-8374-B679D47884D5}"/>
              </a:ext>
            </a:extLst>
          </p:cNvPr>
          <p:cNvSpPr txBox="1"/>
          <p:nvPr/>
        </p:nvSpPr>
        <p:spPr>
          <a:xfrm>
            <a:off x="4235851" y="4963203"/>
            <a:ext cx="388157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Variation of droplet evaporation rate with nondimensional time</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 name="TextBox 9">
            <a:extLst>
              <a:ext uri="{FF2B5EF4-FFF2-40B4-BE49-F238E27FC236}">
                <a16:creationId xmlns:a16="http://schemas.microsoft.com/office/drawing/2014/main" id="{3DD8BD98-2DA3-46A2-B5C5-BF034F372151}"/>
              </a:ext>
            </a:extLst>
          </p:cNvPr>
          <p:cNvSpPr txBox="1"/>
          <p:nvPr/>
        </p:nvSpPr>
        <p:spPr>
          <a:xfrm>
            <a:off x="8147867" y="4936174"/>
            <a:ext cx="3881573"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Variation of contact angle and nondimensional contact radius with nondimensional time</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6146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F1550D3B-9554-46D8-9ECC-837617148D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3240" y="408327"/>
            <a:ext cx="4207800" cy="5532909"/>
          </a:xfrm>
          <a:prstGeom prst="rect">
            <a:avLst/>
          </a:prstGeom>
        </p:spPr>
      </p:pic>
      <p:sp>
        <p:nvSpPr>
          <p:cNvPr id="2" name="Title 1">
            <a:extLst>
              <a:ext uri="{FF2B5EF4-FFF2-40B4-BE49-F238E27FC236}">
                <a16:creationId xmlns:a16="http://schemas.microsoft.com/office/drawing/2014/main" id="{3526D696-93A6-47BC-B908-C9E3099F2978}"/>
              </a:ext>
            </a:extLst>
          </p:cNvPr>
          <p:cNvSpPr>
            <a:spLocks noGrp="1"/>
          </p:cNvSpPr>
          <p:nvPr>
            <p:ph type="title"/>
          </p:nvPr>
        </p:nvSpPr>
        <p:spPr/>
        <p:txBody>
          <a:bodyPr/>
          <a:lstStyle/>
          <a:p>
            <a:pPr algn="ctr"/>
            <a:r>
              <a:rPr lang="en-US" altLang="zh-CN" sz="3600" dirty="0">
                <a:latin typeface="Arial" panose="020B0604020202020204" pitchFamily="34" charset="0"/>
                <a:cs typeface="Arial" panose="020B0604020202020204" pitchFamily="34" charset="0"/>
              </a:rPr>
              <a:t>Droplet Evaporation Parts</a:t>
            </a:r>
            <a:endParaRPr lang="zh-CN" altLang="en-US" sz="3600" dirty="0"/>
          </a:p>
        </p:txBody>
      </p:sp>
      <p:sp>
        <p:nvSpPr>
          <p:cNvPr id="4" name="Slide Number Placeholder 3">
            <a:extLst>
              <a:ext uri="{FF2B5EF4-FFF2-40B4-BE49-F238E27FC236}">
                <a16:creationId xmlns:a16="http://schemas.microsoft.com/office/drawing/2014/main" id="{5A84A08A-A53A-4C51-878B-8E2A14766271}"/>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7</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
        <p:nvSpPr>
          <p:cNvPr id="7" name="TextBox 6">
            <a:extLst>
              <a:ext uri="{FF2B5EF4-FFF2-40B4-BE49-F238E27FC236}">
                <a16:creationId xmlns:a16="http://schemas.microsoft.com/office/drawing/2014/main" id="{648E1333-1D42-44FA-928A-B17801BAF3F8}"/>
              </a:ext>
            </a:extLst>
          </p:cNvPr>
          <p:cNvSpPr txBox="1"/>
          <p:nvPr/>
        </p:nvSpPr>
        <p:spPr>
          <a:xfrm>
            <a:off x="460720" y="5837161"/>
            <a:ext cx="5237715" cy="369332"/>
          </a:xfrm>
          <a:prstGeom prst="rect">
            <a:avLst/>
          </a:prstGeom>
          <a:noFill/>
        </p:spPr>
        <p:txBody>
          <a:bodyPr wrap="square">
            <a:spAutoFit/>
          </a:bodyPr>
          <a:lstStyle/>
          <a:p>
            <a:r>
              <a:rPr lang="en-US" altLang="zh-CN" dirty="0">
                <a:solidFill>
                  <a:srgbClr val="000000"/>
                </a:solidFill>
                <a:latin typeface="Arial"/>
                <a:ea typeface="黑体" panose="02010609060101010101" pitchFamily="49" charset="-122"/>
              </a:rPr>
              <a:t>Diagram of droplet evaporation on hot substrate</a:t>
            </a:r>
            <a:endParaRPr lang="zh-CN" altLang="en-US" dirty="0"/>
          </a:p>
        </p:txBody>
      </p:sp>
      <p:sp>
        <p:nvSpPr>
          <p:cNvPr id="8" name="TextBox 7">
            <a:extLst>
              <a:ext uri="{FF2B5EF4-FFF2-40B4-BE49-F238E27FC236}">
                <a16:creationId xmlns:a16="http://schemas.microsoft.com/office/drawing/2014/main" id="{5010D51A-CA18-4A30-8D1D-F8F8B240AE54}"/>
              </a:ext>
            </a:extLst>
          </p:cNvPr>
          <p:cNvSpPr txBox="1"/>
          <p:nvPr/>
        </p:nvSpPr>
        <p:spPr>
          <a:xfrm>
            <a:off x="5160893" y="1542521"/>
            <a:ext cx="6502787" cy="461665"/>
          </a:xfrm>
          <a:prstGeom prst="rect">
            <a:avLst/>
          </a:prstGeom>
          <a:noFill/>
        </p:spPr>
        <p:txBody>
          <a:bodyPr wrap="square">
            <a:spAutoFit/>
          </a:bodyPr>
          <a:lstStyle/>
          <a:p>
            <a:r>
              <a:rPr lang="en-US" altLang="zh-CN" sz="2400" dirty="0">
                <a:latin typeface="Arial" panose="020B0604020202020204" pitchFamily="34" charset="0"/>
                <a:ea typeface="宋体" panose="02010600030101010101" pitchFamily="2" charset="-122"/>
                <a:cs typeface="Arial" panose="020B0604020202020204" pitchFamily="34" charset="0"/>
              </a:rPr>
              <a:t>There are two distinguished evaporation parts:</a:t>
            </a:r>
            <a:endParaRPr lang="zh-CN" altLang="en-US" sz="24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CE97C50-9328-4678-BDA1-A718F245F307}"/>
              </a:ext>
            </a:extLst>
          </p:cNvPr>
          <p:cNvSpPr/>
          <p:nvPr/>
        </p:nvSpPr>
        <p:spPr bwMode="auto">
          <a:xfrm>
            <a:off x="1437777" y="3861645"/>
            <a:ext cx="2695179" cy="369332"/>
          </a:xfrm>
          <a:prstGeom prst="rect">
            <a:avLst/>
          </a:prstGeom>
          <a:noFill/>
          <a:ln w="762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noFill/>
              <a:effectLst/>
              <a:latin typeface="Verdana" pitchFamily="34" charset="0"/>
            </a:endParaRPr>
          </a:p>
        </p:txBody>
      </p:sp>
      <p:grpSp>
        <p:nvGrpSpPr>
          <p:cNvPr id="17" name="Group 16">
            <a:extLst>
              <a:ext uri="{FF2B5EF4-FFF2-40B4-BE49-F238E27FC236}">
                <a16:creationId xmlns:a16="http://schemas.microsoft.com/office/drawing/2014/main" id="{743D10B6-239E-4DC5-894C-E84BA9C0468A}"/>
              </a:ext>
            </a:extLst>
          </p:cNvPr>
          <p:cNvGrpSpPr/>
          <p:nvPr/>
        </p:nvGrpSpPr>
        <p:grpSpPr>
          <a:xfrm>
            <a:off x="961186" y="1020839"/>
            <a:ext cx="3600414" cy="3600831"/>
            <a:chOff x="932611" y="1020839"/>
            <a:chExt cx="3600414" cy="3600831"/>
          </a:xfrm>
        </p:grpSpPr>
        <p:sp>
          <p:nvSpPr>
            <p:cNvPr id="18" name="Arc 17">
              <a:extLst>
                <a:ext uri="{FF2B5EF4-FFF2-40B4-BE49-F238E27FC236}">
                  <a16:creationId xmlns:a16="http://schemas.microsoft.com/office/drawing/2014/main" id="{E8C9E2A2-4EC7-4406-A214-0AB940F7CE23}"/>
                </a:ext>
              </a:extLst>
            </p:cNvPr>
            <p:cNvSpPr>
              <a:spLocks noChangeAspect="1"/>
            </p:cNvSpPr>
            <p:nvPr/>
          </p:nvSpPr>
          <p:spPr bwMode="auto">
            <a:xfrm>
              <a:off x="932611" y="1021670"/>
              <a:ext cx="3600000" cy="3600000"/>
            </a:xfrm>
            <a:prstGeom prst="arc">
              <a:avLst/>
            </a:prstGeom>
            <a:noFill/>
            <a:ln w="762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ndParaRPr>
            </a:p>
          </p:txBody>
        </p:sp>
        <p:sp>
          <p:nvSpPr>
            <p:cNvPr id="19" name="Arc 18">
              <a:extLst>
                <a:ext uri="{FF2B5EF4-FFF2-40B4-BE49-F238E27FC236}">
                  <a16:creationId xmlns:a16="http://schemas.microsoft.com/office/drawing/2014/main" id="{7216AEE7-9822-4A5C-BFB5-DB5807645417}"/>
                </a:ext>
              </a:extLst>
            </p:cNvPr>
            <p:cNvSpPr>
              <a:spLocks noChangeAspect="1"/>
            </p:cNvSpPr>
            <p:nvPr/>
          </p:nvSpPr>
          <p:spPr bwMode="auto">
            <a:xfrm rot="19464855" flipH="1">
              <a:off x="932611" y="1021254"/>
              <a:ext cx="3600000" cy="3600000"/>
            </a:xfrm>
            <a:prstGeom prst="arc">
              <a:avLst/>
            </a:prstGeom>
            <a:noFill/>
            <a:ln w="762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ndParaRPr>
            </a:p>
          </p:txBody>
        </p:sp>
        <p:sp>
          <p:nvSpPr>
            <p:cNvPr id="20" name="Arc 19">
              <a:extLst>
                <a:ext uri="{FF2B5EF4-FFF2-40B4-BE49-F238E27FC236}">
                  <a16:creationId xmlns:a16="http://schemas.microsoft.com/office/drawing/2014/main" id="{7F204D1F-E51A-4E32-89E5-3581A634BD7A}"/>
                </a:ext>
              </a:extLst>
            </p:cNvPr>
            <p:cNvSpPr>
              <a:spLocks noChangeAspect="1"/>
            </p:cNvSpPr>
            <p:nvPr/>
          </p:nvSpPr>
          <p:spPr bwMode="auto">
            <a:xfrm rot="2092727">
              <a:off x="933025" y="1020839"/>
              <a:ext cx="3600000" cy="3600000"/>
            </a:xfrm>
            <a:prstGeom prst="arc">
              <a:avLst/>
            </a:prstGeom>
            <a:noFill/>
            <a:ln w="762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ndParaRPr>
            </a:p>
          </p:txBody>
        </p:sp>
        <p:sp>
          <p:nvSpPr>
            <p:cNvPr id="21" name="Arc 20">
              <a:extLst>
                <a:ext uri="{FF2B5EF4-FFF2-40B4-BE49-F238E27FC236}">
                  <a16:creationId xmlns:a16="http://schemas.microsoft.com/office/drawing/2014/main" id="{48829AAB-C3D2-4331-A93B-D22119A64E5B}"/>
                </a:ext>
              </a:extLst>
            </p:cNvPr>
            <p:cNvSpPr>
              <a:spLocks noChangeAspect="1"/>
            </p:cNvSpPr>
            <p:nvPr/>
          </p:nvSpPr>
          <p:spPr bwMode="auto">
            <a:xfrm flipH="1">
              <a:off x="932611" y="1021670"/>
              <a:ext cx="3600000" cy="3600000"/>
            </a:xfrm>
            <a:prstGeom prst="arc">
              <a:avLst/>
            </a:prstGeom>
            <a:noFill/>
            <a:ln w="762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ndParaRPr>
            </a:p>
          </p:txBody>
        </p:sp>
      </p:grpSp>
      <p:sp>
        <p:nvSpPr>
          <p:cNvPr id="14" name="TextBox 13">
            <a:extLst>
              <a:ext uri="{FF2B5EF4-FFF2-40B4-BE49-F238E27FC236}">
                <a16:creationId xmlns:a16="http://schemas.microsoft.com/office/drawing/2014/main" id="{5B17F070-DB8E-4B9A-962D-BEBE44828CB2}"/>
              </a:ext>
            </a:extLst>
          </p:cNvPr>
          <p:cNvSpPr txBox="1"/>
          <p:nvPr/>
        </p:nvSpPr>
        <p:spPr>
          <a:xfrm>
            <a:off x="5665182" y="2466896"/>
            <a:ext cx="4420703" cy="830997"/>
          </a:xfrm>
          <a:prstGeom prst="rect">
            <a:avLst/>
          </a:prstGeom>
          <a:noFill/>
        </p:spPr>
        <p:txBody>
          <a:bodyPr wrap="square">
            <a:spAutoFit/>
          </a:bodyPr>
          <a:lstStyle/>
          <a:p>
            <a:r>
              <a:rPr lang="en-US" altLang="zh-CN" sz="2400" dirty="0">
                <a:latin typeface="Arial" panose="020B0604020202020204" pitchFamily="34" charset="0"/>
                <a:ea typeface="宋体" panose="02010600030101010101" pitchFamily="2" charset="-122"/>
                <a:cs typeface="Arial" panose="020B0604020202020204" pitchFamily="34" charset="0"/>
              </a:rPr>
              <a:t>Evaporation from </a:t>
            </a:r>
            <a:r>
              <a:rPr lang="en-US" altLang="zh-CN" sz="2400" b="1" dirty="0">
                <a:solidFill>
                  <a:srgbClr val="00B0F0"/>
                </a:solidFill>
                <a:latin typeface="Arial" panose="020B0604020202020204" pitchFamily="34" charset="0"/>
                <a:ea typeface="宋体" panose="02010600030101010101" pitchFamily="2" charset="-122"/>
                <a:cs typeface="Arial" panose="020B0604020202020204" pitchFamily="34" charset="0"/>
              </a:rPr>
              <a:t>droplet cap </a:t>
            </a:r>
          </a:p>
          <a:p>
            <a:endParaRPr lang="zh-CN" altLang="en-US" sz="24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54D0720-B869-419E-815F-8F7483A36104}"/>
              </a:ext>
            </a:extLst>
          </p:cNvPr>
          <p:cNvSpPr txBox="1"/>
          <p:nvPr/>
        </p:nvSpPr>
        <p:spPr>
          <a:xfrm>
            <a:off x="5665182" y="3459008"/>
            <a:ext cx="4560652" cy="461665"/>
          </a:xfrm>
          <a:prstGeom prst="rect">
            <a:avLst/>
          </a:prstGeom>
          <a:noFill/>
        </p:spPr>
        <p:txBody>
          <a:bodyPr wrap="square">
            <a:spAutoFit/>
          </a:bodyPr>
          <a:lstStyle/>
          <a:p>
            <a:r>
              <a:rPr lang="en-US" altLang="zh-CN" sz="2400" dirty="0">
                <a:latin typeface="Arial" panose="020B0604020202020204" pitchFamily="34" charset="0"/>
                <a:ea typeface="宋体" panose="02010600030101010101" pitchFamily="2" charset="-122"/>
                <a:cs typeface="Arial" panose="020B0604020202020204" pitchFamily="34" charset="0"/>
              </a:rPr>
              <a:t>Evaporation from </a:t>
            </a:r>
            <a:r>
              <a:rPr lang="en-US" altLang="zh-CN" sz="2400" b="1" dirty="0">
                <a:solidFill>
                  <a:srgbClr val="FF0000"/>
                </a:solidFill>
                <a:latin typeface="Arial" panose="020B0604020202020204" pitchFamily="34" charset="0"/>
                <a:ea typeface="宋体" panose="02010600030101010101" pitchFamily="2" charset="-122"/>
                <a:cs typeface="Arial" panose="020B0604020202020204" pitchFamily="34" charset="0"/>
              </a:rPr>
              <a:t>droplet base</a:t>
            </a:r>
            <a:endParaRPr lang="zh-CN" altLang="en-US" sz="2400" dirty="0"/>
          </a:p>
        </p:txBody>
      </p:sp>
    </p:spTree>
    <p:extLst>
      <p:ext uri="{BB962C8B-B14F-4D97-AF65-F5344CB8AC3E}">
        <p14:creationId xmlns:p14="http://schemas.microsoft.com/office/powerpoint/2010/main" val="306326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A13E-8E1C-4A25-9C54-A1123DEFFE96}"/>
              </a:ext>
            </a:extLst>
          </p:cNvPr>
          <p:cNvSpPr>
            <a:spLocks noGrp="1"/>
          </p:cNvSpPr>
          <p:nvPr>
            <p:ph type="title"/>
          </p:nvPr>
        </p:nvSpPr>
        <p:spPr/>
        <p:txBody>
          <a:bodyPr/>
          <a:lstStyle/>
          <a:p>
            <a:pPr algn="ctr"/>
            <a:r>
              <a:rPr lang="en-US" altLang="zh-CN" sz="3600" dirty="0">
                <a:latin typeface="Arial" panose="020B0604020202020204" pitchFamily="34" charset="0"/>
                <a:cs typeface="Arial" panose="020B0604020202020204" pitchFamily="34" charset="0"/>
              </a:rPr>
              <a:t>Energy Balance Model</a:t>
            </a:r>
            <a:endParaRPr lang="zh-CN" altLang="en-US" sz="3600" dirty="0"/>
          </a:p>
        </p:txBody>
      </p:sp>
      <p:sp>
        <p:nvSpPr>
          <p:cNvPr id="4" name="Slide Number Placeholder 3">
            <a:extLst>
              <a:ext uri="{FF2B5EF4-FFF2-40B4-BE49-F238E27FC236}">
                <a16:creationId xmlns:a16="http://schemas.microsoft.com/office/drawing/2014/main" id="{0FDAA8F4-EBF2-4596-87CA-E415CF36E2C7}"/>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8</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
        <p:nvSpPr>
          <p:cNvPr id="6" name="TextBox 5">
            <a:extLst>
              <a:ext uri="{FF2B5EF4-FFF2-40B4-BE49-F238E27FC236}">
                <a16:creationId xmlns:a16="http://schemas.microsoft.com/office/drawing/2014/main" id="{684D1A40-3117-4DA3-B5C5-1B127D88D41F}"/>
              </a:ext>
            </a:extLst>
          </p:cNvPr>
          <p:cNvSpPr txBox="1"/>
          <p:nvPr/>
        </p:nvSpPr>
        <p:spPr>
          <a:xfrm>
            <a:off x="858285" y="5776009"/>
            <a:ext cx="3776075" cy="369332"/>
          </a:xfrm>
          <a:prstGeom prst="rect">
            <a:avLst/>
          </a:prstGeom>
          <a:noFill/>
        </p:spPr>
        <p:txBody>
          <a:bodyPr wrap="square">
            <a:spAutoFit/>
          </a:bodyPr>
          <a:lstStyle/>
          <a:p>
            <a:r>
              <a:rPr lang="en-US" altLang="zh-CN" dirty="0">
                <a:solidFill>
                  <a:srgbClr val="000000"/>
                </a:solidFill>
                <a:latin typeface="Arial"/>
                <a:ea typeface="黑体" panose="02010609060101010101" pitchFamily="49" charset="-122"/>
              </a:rPr>
              <a:t>Diagram of heat and mass transfer</a:t>
            </a:r>
            <a:endParaRPr lang="zh-CN" altLang="en-US" dirty="0"/>
          </a:p>
        </p:txBody>
      </p:sp>
      <p:sp>
        <p:nvSpPr>
          <p:cNvPr id="8" name="TextBox 7">
            <a:extLst>
              <a:ext uri="{FF2B5EF4-FFF2-40B4-BE49-F238E27FC236}">
                <a16:creationId xmlns:a16="http://schemas.microsoft.com/office/drawing/2014/main" id="{D3628EE8-9E1B-4EA9-A1A1-2DC594362DBD}"/>
              </a:ext>
            </a:extLst>
          </p:cNvPr>
          <p:cNvSpPr txBox="1"/>
          <p:nvPr/>
        </p:nvSpPr>
        <p:spPr>
          <a:xfrm>
            <a:off x="5190719" y="982831"/>
            <a:ext cx="3654287" cy="400110"/>
          </a:xfrm>
          <a:prstGeom prst="rect">
            <a:avLst/>
          </a:prstGeom>
          <a:noFill/>
        </p:spPr>
        <p:txBody>
          <a:bodyPr wrap="square">
            <a:spAutoFit/>
          </a:bodyPr>
          <a:lstStyle/>
          <a:p>
            <a:r>
              <a:rPr lang="en-US" altLang="zh-CN" sz="2000" dirty="0">
                <a:latin typeface="Arial" panose="020B0604020202020204" pitchFamily="34" charset="0"/>
                <a:ea typeface="宋体" panose="02010600030101010101" pitchFamily="2" charset="-122"/>
                <a:cs typeface="Arial" panose="020B0604020202020204" pitchFamily="34" charset="0"/>
              </a:rPr>
              <a:t>E</a:t>
            </a:r>
            <a:r>
              <a:rPr lang="en-US" altLang="zh-CN" sz="2000" dirty="0">
                <a:effectLst/>
                <a:latin typeface="Arial" panose="020B0604020202020204" pitchFamily="34" charset="0"/>
                <a:ea typeface="宋体" panose="02010600030101010101" pitchFamily="2" charset="-122"/>
                <a:cs typeface="Arial" panose="020B0604020202020204" pitchFamily="34" charset="0"/>
              </a:rPr>
              <a:t>nergy balance equation:</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6EDB67E-924B-401C-AE2B-546548419BFA}"/>
                  </a:ext>
                </a:extLst>
              </p:cNvPr>
              <p:cNvSpPr txBox="1"/>
              <p:nvPr/>
            </p:nvSpPr>
            <p:spPr>
              <a:xfrm>
                <a:off x="5860036" y="1485312"/>
                <a:ext cx="4424602" cy="461665"/>
              </a:xfrm>
              <a:prstGeom prst="rect">
                <a:avLst/>
              </a:prstGeom>
              <a:noFill/>
            </p:spPr>
            <p:txBody>
              <a:bodyPr wrap="square">
                <a:spAutoFit/>
              </a:bodyPr>
              <a:lstStyle/>
              <a:p>
                <a14:m>
                  <m:oMath xmlns:m="http://schemas.openxmlformats.org/officeDocument/2006/math">
                    <m:sSub>
                      <m:sSubPr>
                        <m:ctrlPr>
                          <a:rPr lang="zh-CN" altLang="zh-CN" sz="2000" i="1" kern="0" smtClea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𝑞</m:t>
                        </m:r>
                      </m:e>
                      <m:sub>
                        <m:r>
                          <m:rPr>
                            <m:sty m:val="p"/>
                          </m:rPr>
                          <a:rPr lang="en-US" altLang="zh-CN" sz="2000" i="0">
                            <a:effectLst/>
                            <a:latin typeface="Cambria Math" panose="02040503050406030204" pitchFamily="18" charset="0"/>
                            <a:ea typeface="宋体" panose="02010600030101010101" pitchFamily="2" charset="-122"/>
                            <a:cs typeface="Times New Roman" panose="02020603050405020304" pitchFamily="18" charset="0"/>
                          </a:rPr>
                          <m:t>s</m:t>
                        </m:r>
                      </m:sub>
                    </m:sSub>
                    <m:r>
                      <a:rPr lang="en-US" altLang="zh-CN" sz="2000" i="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𝑞</m:t>
                        </m:r>
                      </m:e>
                      <m:sub>
                        <m:r>
                          <m:rPr>
                            <m:sty m:val="p"/>
                          </m:rPr>
                          <a:rPr lang="en-US" altLang="zh-CN" sz="2000" i="0">
                            <a:effectLst/>
                            <a:latin typeface="Cambria Math" panose="02040503050406030204" pitchFamily="18" charset="0"/>
                            <a:ea typeface="宋体" panose="02010600030101010101" pitchFamily="2" charset="-122"/>
                            <a:cs typeface="Times New Roman" panose="02020603050405020304" pitchFamily="18" charset="0"/>
                          </a:rPr>
                          <m:t>temp</m:t>
                        </m:r>
                      </m:sub>
                    </m:sSub>
                    <m:r>
                      <a:rPr lang="en-US" altLang="zh-CN" sz="2000" i="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𝑞</m:t>
                        </m:r>
                      </m:e>
                      <m:sub>
                        <m:r>
                          <m:rPr>
                            <m:sty m:val="p"/>
                          </m:rPr>
                          <a:rPr lang="en-US" altLang="zh-CN" sz="2000" i="0">
                            <a:effectLst/>
                            <a:latin typeface="Cambria Math" panose="02040503050406030204" pitchFamily="18" charset="0"/>
                            <a:ea typeface="宋体" panose="02010600030101010101" pitchFamily="2" charset="-122"/>
                            <a:cs typeface="Times New Roman" panose="02020603050405020304" pitchFamily="18" charset="0"/>
                          </a:rPr>
                          <m:t>conv</m:t>
                        </m:r>
                      </m:sub>
                    </m:sSub>
                    <m:r>
                      <a:rPr lang="en-US" altLang="zh-CN" sz="2000" i="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𝑞</m:t>
                        </m:r>
                      </m:e>
                      <m:sub>
                        <m:r>
                          <m:rPr>
                            <m:sty m:val="p"/>
                          </m:rPr>
                          <a:rPr lang="en-US" altLang="zh-CN" sz="2000" i="0">
                            <a:effectLst/>
                            <a:latin typeface="Cambria Math" panose="02040503050406030204" pitchFamily="18" charset="0"/>
                            <a:ea typeface="宋体" panose="02010600030101010101" pitchFamily="2" charset="-122"/>
                            <a:cs typeface="Times New Roman" panose="02020603050405020304" pitchFamily="18" charset="0"/>
                          </a:rPr>
                          <m:t>rad</m:t>
                        </m:r>
                      </m:sub>
                    </m:sSub>
                    <m:r>
                      <a:rPr lang="en-US" altLang="zh-CN" sz="2000" i="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𝑞</m:t>
                        </m:r>
                      </m:e>
                      <m:sub>
                        <m:r>
                          <m:rPr>
                            <m:sty m:val="p"/>
                          </m:rPr>
                          <a:rPr lang="en-US" altLang="zh-CN" sz="2000" i="0">
                            <a:effectLst/>
                            <a:latin typeface="Cambria Math" panose="02040503050406030204" pitchFamily="18" charset="0"/>
                            <a:ea typeface="宋体" panose="02010600030101010101" pitchFamily="2" charset="-122"/>
                            <a:cs typeface="Times New Roman" panose="02020603050405020304" pitchFamily="18" charset="0"/>
                          </a:rPr>
                          <m:t>evap</m:t>
                        </m:r>
                      </m:sub>
                    </m:sSub>
                  </m:oMath>
                </a14:m>
                <a:r>
                  <a:rPr lang="en-US" altLang="zh-CN" sz="2400" dirty="0">
                    <a:effectLst/>
                    <a:latin typeface="Times New Roman" panose="02020603050405020304" pitchFamily="18" charset="0"/>
                    <a:ea typeface="宋体" panose="02010600030101010101" pitchFamily="2" charset="-122"/>
                  </a:rPr>
                  <a:t> </a:t>
                </a:r>
                <a:endParaRPr lang="zh-CN" altLang="en-US" sz="2400" dirty="0"/>
              </a:p>
            </p:txBody>
          </p:sp>
        </mc:Choice>
        <mc:Fallback xmlns="">
          <p:sp>
            <p:nvSpPr>
              <p:cNvPr id="10" name="TextBox 9">
                <a:extLst>
                  <a:ext uri="{FF2B5EF4-FFF2-40B4-BE49-F238E27FC236}">
                    <a16:creationId xmlns:a16="http://schemas.microsoft.com/office/drawing/2014/main" id="{D6EDB67E-924B-401C-AE2B-546548419BFA}"/>
                  </a:ext>
                </a:extLst>
              </p:cNvPr>
              <p:cNvSpPr txBox="1">
                <a:spLocks noRot="1" noChangeAspect="1" noMove="1" noResize="1" noEditPoints="1" noAdjustHandles="1" noChangeArrowheads="1" noChangeShapeType="1" noTextEdit="1"/>
              </p:cNvSpPr>
              <p:nvPr/>
            </p:nvSpPr>
            <p:spPr>
              <a:xfrm>
                <a:off x="5860036" y="1485312"/>
                <a:ext cx="4424602" cy="461665"/>
              </a:xfrm>
              <a:prstGeom prst="rect">
                <a:avLst/>
              </a:prstGeom>
              <a:blipFill>
                <a:blip r:embed="rId4"/>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A5D1AB9-8DCD-4361-B2F8-EE5C0FEE68C9}"/>
                  </a:ext>
                </a:extLst>
              </p:cNvPr>
              <p:cNvSpPr txBox="1"/>
              <p:nvPr/>
            </p:nvSpPr>
            <p:spPr>
              <a:xfrm>
                <a:off x="8640450" y="2070632"/>
                <a:ext cx="2888974" cy="67666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i="1">
                              <a:latin typeface="Cambria Math" panose="02040503050406030204" pitchFamily="18" charset="0"/>
                            </a:rPr>
                            <m:t>𝑞</m:t>
                          </m:r>
                        </m:e>
                        <m:sub>
                          <m:r>
                            <m:rPr>
                              <m:sty m:val="p"/>
                            </m:rPr>
                            <a:rPr lang="zh-CN" altLang="en-US" sz="2000" i="0">
                              <a:latin typeface="Cambria Math" panose="02040503050406030204" pitchFamily="18" charset="0"/>
                            </a:rPr>
                            <m:t>temp</m:t>
                          </m:r>
                        </m:sub>
                      </m:sSub>
                      <m:r>
                        <a:rPr lang="zh-CN" altLang="en-US" sz="2000" i="0">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𝑐</m:t>
                          </m:r>
                        </m:e>
                        <m:sub>
                          <m:r>
                            <m:rPr>
                              <m:sty m:val="p"/>
                            </m:rPr>
                            <a:rPr lang="zh-CN" altLang="en-US" sz="2000" i="0">
                              <a:latin typeface="Cambria Math" panose="02040503050406030204" pitchFamily="18" charset="0"/>
                            </a:rPr>
                            <m:t>p</m:t>
                          </m:r>
                        </m:sub>
                      </m:sSub>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𝜌</m:t>
                          </m:r>
                        </m:e>
                        <m:sub>
                          <m:r>
                            <m:rPr>
                              <m:sty m:val="p"/>
                            </m:rPr>
                            <a:rPr lang="zh-CN" altLang="en-US" sz="2000" i="0">
                              <a:latin typeface="Cambria Math" panose="02040503050406030204" pitchFamily="18" charset="0"/>
                            </a:rPr>
                            <m:t>w</m:t>
                          </m:r>
                        </m:sub>
                      </m:sSub>
                      <m:r>
                        <a:rPr lang="zh-CN" altLang="en-US" sz="2000" i="1">
                          <a:latin typeface="Cambria Math" panose="02040503050406030204" pitchFamily="18" charset="0"/>
                        </a:rPr>
                        <m:t>𝑉</m:t>
                      </m:r>
                      <m:f>
                        <m:fPr>
                          <m:ctrlPr>
                            <a:rPr lang="zh-CN" altLang="en-US" sz="2000" i="1">
                              <a:solidFill>
                                <a:srgbClr val="836967"/>
                              </a:solidFill>
                              <a:latin typeface="Cambria Math" panose="02040503050406030204" pitchFamily="18" charset="0"/>
                            </a:rPr>
                          </m:ctrlPr>
                        </m:fPr>
                        <m:num>
                          <m:r>
                            <m:rPr>
                              <m:sty m:val="p"/>
                            </m:rPr>
                            <a:rPr lang="zh-CN" altLang="en-US" sz="2000" i="0">
                              <a:latin typeface="Cambria Math" panose="02040503050406030204" pitchFamily="18" charset="0"/>
                            </a:rPr>
                            <m:t>d</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𝑇</m:t>
                              </m:r>
                            </m:e>
                            <m:sub>
                              <m:r>
                                <m:rPr>
                                  <m:sty m:val="p"/>
                                </m:rPr>
                                <a:rPr lang="en-US" altLang="zh-CN" sz="2000" b="0" i="0" smtClean="0">
                                  <a:latin typeface="Cambria Math" panose="02040503050406030204" pitchFamily="18" charset="0"/>
                                </a:rPr>
                                <m:t>d</m:t>
                              </m:r>
                            </m:sub>
                          </m:sSub>
                        </m:num>
                        <m:den>
                          <m:r>
                            <m:rPr>
                              <m:sty m:val="p"/>
                            </m:rPr>
                            <a:rPr lang="zh-CN" altLang="en-US" sz="2000" i="0">
                              <a:latin typeface="Cambria Math" panose="02040503050406030204" pitchFamily="18" charset="0"/>
                            </a:rPr>
                            <m:t>d</m:t>
                          </m:r>
                          <m:r>
                            <a:rPr lang="en-US" altLang="zh-CN" sz="2000" b="0" i="1" smtClean="0">
                              <a:latin typeface="Cambria Math" panose="02040503050406030204" pitchFamily="18" charset="0"/>
                            </a:rPr>
                            <m:t>𝑡</m:t>
                          </m:r>
                        </m:den>
                      </m:f>
                    </m:oMath>
                  </m:oMathPara>
                </a14:m>
                <a:endParaRPr lang="zh-CN" altLang="en-US" sz="2400" dirty="0"/>
              </a:p>
            </p:txBody>
          </p:sp>
        </mc:Choice>
        <mc:Fallback xmlns="">
          <p:sp>
            <p:nvSpPr>
              <p:cNvPr id="12" name="TextBox 11">
                <a:extLst>
                  <a:ext uri="{FF2B5EF4-FFF2-40B4-BE49-F238E27FC236}">
                    <a16:creationId xmlns:a16="http://schemas.microsoft.com/office/drawing/2014/main" id="{1A5D1AB9-8DCD-4361-B2F8-EE5C0FEE68C9}"/>
                  </a:ext>
                </a:extLst>
              </p:cNvPr>
              <p:cNvSpPr txBox="1">
                <a:spLocks noRot="1" noChangeAspect="1" noMove="1" noResize="1" noEditPoints="1" noAdjustHandles="1" noChangeArrowheads="1" noChangeShapeType="1" noTextEdit="1"/>
              </p:cNvSpPr>
              <p:nvPr/>
            </p:nvSpPr>
            <p:spPr>
              <a:xfrm>
                <a:off x="8640450" y="2070632"/>
                <a:ext cx="2888974" cy="67666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109651E-9B16-4F69-8CB2-77F6C914721A}"/>
                  </a:ext>
                </a:extLst>
              </p:cNvPr>
              <p:cNvSpPr txBox="1"/>
              <p:nvPr/>
            </p:nvSpPr>
            <p:spPr>
              <a:xfrm>
                <a:off x="8629809" y="3277382"/>
                <a:ext cx="2888974" cy="4397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i="1">
                              <a:latin typeface="Cambria Math" panose="02040503050406030204" pitchFamily="18" charset="0"/>
                            </a:rPr>
                            <m:t>𝑞</m:t>
                          </m:r>
                        </m:e>
                        <m:sub>
                          <m:r>
                            <m:rPr>
                              <m:sty m:val="p"/>
                            </m:rPr>
                            <a:rPr lang="zh-CN" altLang="en-US" sz="2000" i="0">
                              <a:latin typeface="Cambria Math" panose="02040503050406030204" pitchFamily="18" charset="0"/>
                            </a:rPr>
                            <m:t>ra</m:t>
                          </m:r>
                          <m:r>
                            <m:rPr>
                              <m:sty m:val="p"/>
                            </m:rPr>
                            <a:rPr lang="en-US" altLang="zh-CN" sz="2000" b="0" i="0" smtClean="0">
                              <a:latin typeface="Cambria Math" panose="02040503050406030204" pitchFamily="18" charset="0"/>
                            </a:rPr>
                            <m:t>d</m:t>
                          </m:r>
                        </m:sub>
                      </m:sSub>
                      <m:r>
                        <a:rPr lang="zh-CN" altLang="en-US" sz="2000" i="0">
                          <a:latin typeface="Cambria Math" panose="02040503050406030204" pitchFamily="18" charset="0"/>
                        </a:rPr>
                        <m:t>=</m:t>
                      </m:r>
                      <m:r>
                        <a:rPr lang="zh-CN" altLang="en-US" sz="2000" i="1">
                          <a:latin typeface="Cambria Math" panose="02040503050406030204" pitchFamily="18" charset="0"/>
                        </a:rPr>
                        <m:t>𝜀𝜎</m:t>
                      </m:r>
                      <m:r>
                        <a:rPr lang="zh-CN" altLang="en-US" sz="2000" i="1">
                          <a:latin typeface="Cambria Math" panose="02040503050406030204" pitchFamily="18" charset="0"/>
                        </a:rPr>
                        <m:t>𝑆</m:t>
                      </m:r>
                      <m:d>
                        <m:dPr>
                          <m:ctrlPr>
                            <a:rPr lang="zh-CN" altLang="en-US" sz="2000" i="1">
                              <a:solidFill>
                                <a:srgbClr val="836967"/>
                              </a:solidFill>
                              <a:latin typeface="Cambria Math" panose="02040503050406030204" pitchFamily="18" charset="0"/>
                            </a:rPr>
                          </m:ctrlPr>
                        </m:dPr>
                        <m:e>
                          <m:sSubSup>
                            <m:sSubSupPr>
                              <m:ctrlPr>
                                <a:rPr lang="zh-CN" altLang="en-US" sz="2000" i="1">
                                  <a:solidFill>
                                    <a:srgbClr val="836967"/>
                                  </a:solidFill>
                                  <a:latin typeface="Cambria Math" panose="02040503050406030204" pitchFamily="18" charset="0"/>
                                </a:rPr>
                              </m:ctrlPr>
                            </m:sSubSupPr>
                            <m:e>
                              <m:r>
                                <a:rPr lang="zh-CN" altLang="en-US" sz="2000" i="1">
                                  <a:latin typeface="Cambria Math" panose="02040503050406030204" pitchFamily="18" charset="0"/>
                                </a:rPr>
                                <m:t>𝑇</m:t>
                              </m:r>
                            </m:e>
                            <m:sub>
                              <m:r>
                                <m:rPr>
                                  <m:sty m:val="p"/>
                                </m:rPr>
                                <a:rPr lang="en-US" altLang="zh-CN" sz="2000" b="0" i="0" smtClean="0">
                                  <a:latin typeface="Cambria Math" panose="02040503050406030204" pitchFamily="18" charset="0"/>
                                </a:rPr>
                                <m:t>i</m:t>
                              </m:r>
                            </m:sub>
                            <m:sup>
                              <m:r>
                                <a:rPr lang="zh-CN" altLang="en-US" sz="2000" i="0">
                                  <a:latin typeface="Cambria Math" panose="02040503050406030204" pitchFamily="18" charset="0"/>
                                </a:rPr>
                                <m:t>4</m:t>
                              </m:r>
                            </m:sup>
                          </m:sSubSup>
                          <m:r>
                            <a:rPr lang="zh-CN" altLang="en-US" sz="2000" i="0">
                              <a:latin typeface="Cambria Math" panose="02040503050406030204" pitchFamily="18" charset="0"/>
                            </a:rPr>
                            <m:t>−</m:t>
                          </m:r>
                          <m:sSubSup>
                            <m:sSubSupPr>
                              <m:ctrlPr>
                                <a:rPr lang="zh-CN" altLang="en-US" sz="2000" i="1">
                                  <a:solidFill>
                                    <a:srgbClr val="836967"/>
                                  </a:solidFill>
                                  <a:latin typeface="Cambria Math" panose="02040503050406030204" pitchFamily="18" charset="0"/>
                                </a:rPr>
                              </m:ctrlPr>
                            </m:sSubSupPr>
                            <m:e>
                              <m:r>
                                <a:rPr lang="zh-CN" altLang="en-US" sz="2000" i="1">
                                  <a:latin typeface="Cambria Math" panose="02040503050406030204" pitchFamily="18" charset="0"/>
                                </a:rPr>
                                <m:t>𝑇</m:t>
                              </m:r>
                            </m:e>
                            <m:sub>
                              <m:r>
                                <a:rPr lang="zh-CN" altLang="en-US" sz="2000" i="0">
                                  <a:latin typeface="Cambria Math" panose="02040503050406030204" pitchFamily="18" charset="0"/>
                                </a:rPr>
                                <m:t>∞</m:t>
                              </m:r>
                            </m:sub>
                            <m:sup>
                              <m:r>
                                <a:rPr lang="zh-CN" altLang="en-US" sz="2000" i="0">
                                  <a:latin typeface="Cambria Math" panose="02040503050406030204" pitchFamily="18" charset="0"/>
                                </a:rPr>
                                <m:t>4</m:t>
                              </m:r>
                            </m:sup>
                          </m:sSubSup>
                        </m:e>
                      </m:d>
                    </m:oMath>
                  </m:oMathPara>
                </a14:m>
                <a:endParaRPr lang="zh-CN" altLang="en-US" sz="2400" dirty="0"/>
              </a:p>
            </p:txBody>
          </p:sp>
        </mc:Choice>
        <mc:Fallback xmlns="">
          <p:sp>
            <p:nvSpPr>
              <p:cNvPr id="17" name="TextBox 16">
                <a:extLst>
                  <a:ext uri="{FF2B5EF4-FFF2-40B4-BE49-F238E27FC236}">
                    <a16:creationId xmlns:a16="http://schemas.microsoft.com/office/drawing/2014/main" id="{E109651E-9B16-4F69-8CB2-77F6C914721A}"/>
                  </a:ext>
                </a:extLst>
              </p:cNvPr>
              <p:cNvSpPr txBox="1">
                <a:spLocks noRot="1" noChangeAspect="1" noMove="1" noResize="1" noEditPoints="1" noAdjustHandles="1" noChangeArrowheads="1" noChangeShapeType="1" noTextEdit="1"/>
              </p:cNvSpPr>
              <p:nvPr/>
            </p:nvSpPr>
            <p:spPr>
              <a:xfrm>
                <a:off x="8629809" y="3277382"/>
                <a:ext cx="2888974" cy="439736"/>
              </a:xfrm>
              <a:prstGeom prst="rect">
                <a:avLst/>
              </a:prstGeom>
              <a:blipFill>
                <a:blip r:embed="rId6"/>
                <a:stretch>
                  <a:fillRect b="-2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35FA037-392E-4107-883D-8ACA2D16B40D}"/>
                  </a:ext>
                </a:extLst>
              </p:cNvPr>
              <p:cNvSpPr txBox="1"/>
              <p:nvPr/>
            </p:nvSpPr>
            <p:spPr>
              <a:xfrm>
                <a:off x="8688490" y="2761153"/>
                <a:ext cx="2975190" cy="40684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i="1">
                              <a:latin typeface="Cambria Math" panose="02040503050406030204" pitchFamily="18" charset="0"/>
                            </a:rPr>
                            <m:t>𝑞</m:t>
                          </m:r>
                        </m:e>
                        <m:sub>
                          <m:r>
                            <m:rPr>
                              <m:sty m:val="p"/>
                            </m:rPr>
                            <a:rPr lang="zh-CN" altLang="en-US" sz="2000" i="0">
                              <a:latin typeface="Cambria Math" panose="02040503050406030204" pitchFamily="18" charset="0"/>
                            </a:rPr>
                            <m:t>conv</m:t>
                          </m:r>
                        </m:sub>
                      </m:sSub>
                      <m:r>
                        <a:rPr lang="zh-CN" altLang="en-US" sz="2000" i="0">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h</m:t>
                          </m:r>
                        </m:e>
                        <m:sub>
                          <m:r>
                            <m:rPr>
                              <m:sty m:val="p"/>
                            </m:rPr>
                            <a:rPr lang="en-US" altLang="zh-CN" sz="2000" b="0" i="0" smtClean="0">
                              <a:latin typeface="Cambria Math" panose="02040503050406030204" pitchFamily="18" charset="0"/>
                            </a:rPr>
                            <m:t>conv</m:t>
                          </m:r>
                        </m:sub>
                      </m:sSub>
                      <m:r>
                        <a:rPr lang="zh-CN" altLang="en-US" sz="2000" i="1">
                          <a:latin typeface="Cambria Math" panose="02040503050406030204" pitchFamily="18" charset="0"/>
                        </a:rPr>
                        <m:t>𝑆</m:t>
                      </m:r>
                      <m:d>
                        <m:dPr>
                          <m:ctrlPr>
                            <a:rPr lang="zh-CN" altLang="en-US" sz="2000" i="1">
                              <a:solidFill>
                                <a:srgbClr val="836967"/>
                              </a:solidFill>
                              <a:latin typeface="Cambria Math" panose="02040503050406030204" pitchFamily="18" charset="0"/>
                            </a:rPr>
                          </m:ctrlPr>
                        </m:dPr>
                        <m:e>
                          <m:sSubSup>
                            <m:sSubSupPr>
                              <m:ctrlPr>
                                <a:rPr lang="zh-CN" altLang="en-US" sz="2000" i="1">
                                  <a:solidFill>
                                    <a:srgbClr val="836967"/>
                                  </a:solidFill>
                                  <a:latin typeface="Cambria Math" panose="02040503050406030204" pitchFamily="18" charset="0"/>
                                </a:rPr>
                              </m:ctrlPr>
                            </m:sSubSupPr>
                            <m:e>
                              <m:r>
                                <a:rPr lang="zh-CN" altLang="en-US" sz="2000" i="1">
                                  <a:latin typeface="Cambria Math" panose="02040503050406030204" pitchFamily="18" charset="0"/>
                                </a:rPr>
                                <m:t>𝑇</m:t>
                              </m:r>
                            </m:e>
                            <m:sub>
                              <m:r>
                                <m:rPr>
                                  <m:sty m:val="p"/>
                                </m:rPr>
                                <a:rPr lang="en-US" altLang="zh-CN" sz="2000" b="0" i="0" smtClean="0">
                                  <a:latin typeface="Cambria Math" panose="02040503050406030204" pitchFamily="18" charset="0"/>
                                </a:rPr>
                                <m:t>i</m:t>
                              </m:r>
                            </m:sub>
                            <m:sup>
                              <m:r>
                                <a:rPr lang="zh-CN" altLang="en-US" sz="2000" i="0">
                                  <a:latin typeface="Cambria Math" panose="02040503050406030204" pitchFamily="18" charset="0"/>
                                </a:rPr>
                                <m:t> </m:t>
                              </m:r>
                            </m:sup>
                          </m:sSubSup>
                          <m:r>
                            <a:rPr lang="zh-CN" altLang="en-US" sz="2000" i="0">
                              <a:latin typeface="Cambria Math" panose="02040503050406030204" pitchFamily="18" charset="0"/>
                            </a:rPr>
                            <m:t>−</m:t>
                          </m:r>
                          <m:sSubSup>
                            <m:sSubSupPr>
                              <m:ctrlPr>
                                <a:rPr lang="zh-CN" altLang="en-US" sz="2000" i="1">
                                  <a:solidFill>
                                    <a:srgbClr val="836967"/>
                                  </a:solidFill>
                                  <a:latin typeface="Cambria Math" panose="02040503050406030204" pitchFamily="18" charset="0"/>
                                </a:rPr>
                              </m:ctrlPr>
                            </m:sSubSupPr>
                            <m:e>
                              <m:r>
                                <a:rPr lang="zh-CN" altLang="en-US" sz="2000" i="1">
                                  <a:latin typeface="Cambria Math" panose="02040503050406030204" pitchFamily="18" charset="0"/>
                                </a:rPr>
                                <m:t>𝑇</m:t>
                              </m:r>
                            </m:e>
                            <m:sub>
                              <m:r>
                                <a:rPr lang="zh-CN" altLang="en-US" sz="2000" i="0">
                                  <a:latin typeface="Cambria Math" panose="02040503050406030204" pitchFamily="18" charset="0"/>
                                </a:rPr>
                                <m:t>∞</m:t>
                              </m:r>
                            </m:sub>
                            <m:sup>
                              <m:r>
                                <a:rPr lang="zh-CN" altLang="en-US" sz="2000" i="0">
                                  <a:latin typeface="Cambria Math" panose="02040503050406030204" pitchFamily="18" charset="0"/>
                                </a:rPr>
                                <m:t> </m:t>
                              </m:r>
                            </m:sup>
                          </m:sSubSup>
                        </m:e>
                      </m:d>
                    </m:oMath>
                  </m:oMathPara>
                </a14:m>
                <a:endParaRPr lang="zh-CN" altLang="en-US" sz="2000" dirty="0"/>
              </a:p>
            </p:txBody>
          </p:sp>
        </mc:Choice>
        <mc:Fallback xmlns="">
          <p:sp>
            <p:nvSpPr>
              <p:cNvPr id="19" name="TextBox 18">
                <a:extLst>
                  <a:ext uri="{FF2B5EF4-FFF2-40B4-BE49-F238E27FC236}">
                    <a16:creationId xmlns:a16="http://schemas.microsoft.com/office/drawing/2014/main" id="{235FA037-392E-4107-883D-8ACA2D16B40D}"/>
                  </a:ext>
                </a:extLst>
              </p:cNvPr>
              <p:cNvSpPr txBox="1">
                <a:spLocks noRot="1" noChangeAspect="1" noMove="1" noResize="1" noEditPoints="1" noAdjustHandles="1" noChangeArrowheads="1" noChangeShapeType="1" noTextEdit="1"/>
              </p:cNvSpPr>
              <p:nvPr/>
            </p:nvSpPr>
            <p:spPr>
              <a:xfrm>
                <a:off x="8688490" y="2761153"/>
                <a:ext cx="2975190" cy="406843"/>
              </a:xfrm>
              <a:prstGeom prst="rect">
                <a:avLst/>
              </a:prstGeom>
              <a:blipFill>
                <a:blip r:embed="rId7"/>
                <a:stretch>
                  <a:fillRect b="-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5CD70F8-0FF2-4316-BFDD-BF2BA3A3D15D}"/>
                  </a:ext>
                </a:extLst>
              </p:cNvPr>
              <p:cNvSpPr txBox="1"/>
              <p:nvPr/>
            </p:nvSpPr>
            <p:spPr>
              <a:xfrm>
                <a:off x="8700197" y="3735168"/>
                <a:ext cx="2686064" cy="535659"/>
              </a:xfrm>
              <a:prstGeom prst="rect">
                <a:avLst/>
              </a:prstGeom>
              <a:noFill/>
            </p:spPr>
            <p:txBody>
              <a:bodyPr wrap="square">
                <a:spAutoFit/>
              </a:bodyPr>
              <a:lstStyle/>
              <a:p>
                <a14:m>
                  <m:oMath xmlns:m="http://schemas.openxmlformats.org/officeDocument/2006/math">
                    <m:sSub>
                      <m:sSubPr>
                        <m:ctrlPr>
                          <a:rPr lang="zh-CN" altLang="zh-CN" sz="2000" i="1" kern="0" smtClea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𝑞</m:t>
                        </m:r>
                      </m:e>
                      <m:sub>
                        <m:r>
                          <m:rPr>
                            <m:sty m:val="p"/>
                          </m:rPr>
                          <a:rPr lang="en-US" altLang="zh-CN" sz="2000" i="0">
                            <a:effectLst/>
                            <a:latin typeface="Cambria Math" panose="02040503050406030204" pitchFamily="18" charset="0"/>
                            <a:ea typeface="宋体" panose="02010600030101010101" pitchFamily="2" charset="-122"/>
                            <a:cs typeface="Times New Roman" panose="02020603050405020304" pitchFamily="18" charset="0"/>
                          </a:rPr>
                          <m:t>ev</m:t>
                        </m:r>
                        <m:r>
                          <m:rPr>
                            <m:sty m:val="p"/>
                          </m:rPr>
                          <a:rPr lang="en-US" altLang="zh-CN" sz="2000" b="0" i="0" smtClean="0">
                            <a:effectLst/>
                            <a:latin typeface="Cambria Math" panose="02040503050406030204" pitchFamily="18" charset="0"/>
                            <a:ea typeface="宋体" panose="02010600030101010101" pitchFamily="2" charset="-122"/>
                            <a:cs typeface="Times New Roman" panose="02020603050405020304" pitchFamily="18" charset="0"/>
                          </a:rPr>
                          <m:t>ap</m:t>
                        </m:r>
                      </m:sub>
                    </m:s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h</m:t>
                        </m:r>
                      </m:e>
                      <m:sub>
                        <m:r>
                          <m:rPr>
                            <m:sty m:val="p"/>
                          </m:rPr>
                          <a:rPr lang="en-US" altLang="zh-CN" sz="2000" i="0">
                            <a:effectLst/>
                            <a:latin typeface="Cambria Math" panose="02040503050406030204" pitchFamily="18" charset="0"/>
                            <a:ea typeface="宋体" panose="02010600030101010101" pitchFamily="2" charset="-122"/>
                            <a:cs typeface="Times New Roman" panose="02020603050405020304" pitchFamily="18" charset="0"/>
                          </a:rPr>
                          <m:t>fg</m:t>
                        </m:r>
                      </m:sub>
                    </m:sSub>
                    <m:sSub>
                      <m:sSubPr>
                        <m:ctrlPr>
                          <a:rPr lang="zh-CN" altLang="zh-CN" sz="2000" i="1" ker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sub>
                    </m:sSub>
                    <m:f>
                      <m:fPr>
                        <m:ctrlPr>
                          <a:rPr lang="zh-CN" altLang="zh-CN" sz="2000" i="1" kern="0">
                            <a:effectLst/>
                            <a:latin typeface="Cambria Math" panose="02040503050406030204" pitchFamily="18" charset="0"/>
                            <a:ea typeface="Cambria Math" panose="02040503050406030204" pitchFamily="18" charset="0"/>
                          </a:rPr>
                        </m:ctrlPr>
                      </m:fPr>
                      <m:num>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𝑑𝑉</m:t>
                        </m:r>
                      </m:num>
                      <m:den>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𝑑𝑡</m:t>
                        </m:r>
                      </m:den>
                    </m:f>
                  </m:oMath>
                </a14:m>
                <a:r>
                  <a:rPr lang="en-US" altLang="zh-CN" sz="900" dirty="0">
                    <a:effectLst/>
                    <a:latin typeface="Times New Roman" panose="02020603050405020304" pitchFamily="18" charset="0"/>
                    <a:ea typeface="宋体" panose="02010600030101010101" pitchFamily="2" charset="-122"/>
                  </a:rPr>
                  <a:t> </a:t>
                </a:r>
                <a:endParaRPr lang="zh-CN" altLang="en-US" sz="1600" dirty="0"/>
              </a:p>
            </p:txBody>
          </p:sp>
        </mc:Choice>
        <mc:Fallback xmlns="">
          <p:sp>
            <p:nvSpPr>
              <p:cNvPr id="21" name="TextBox 20">
                <a:extLst>
                  <a:ext uri="{FF2B5EF4-FFF2-40B4-BE49-F238E27FC236}">
                    <a16:creationId xmlns:a16="http://schemas.microsoft.com/office/drawing/2014/main" id="{95CD70F8-0FF2-4316-BFDD-BF2BA3A3D15D}"/>
                  </a:ext>
                </a:extLst>
              </p:cNvPr>
              <p:cNvSpPr txBox="1">
                <a:spLocks noRot="1" noChangeAspect="1" noMove="1" noResize="1" noEditPoints="1" noAdjustHandles="1" noChangeArrowheads="1" noChangeShapeType="1" noTextEdit="1"/>
              </p:cNvSpPr>
              <p:nvPr/>
            </p:nvSpPr>
            <p:spPr>
              <a:xfrm>
                <a:off x="8700197" y="3735168"/>
                <a:ext cx="2686064" cy="535659"/>
              </a:xfrm>
              <a:prstGeom prst="rect">
                <a:avLst/>
              </a:prstGeom>
              <a:blipFill>
                <a:blip r:embed="rId8"/>
                <a:stretch>
                  <a:fillRect/>
                </a:stretch>
              </a:blipFill>
            </p:spPr>
            <p:txBody>
              <a:bodyPr/>
              <a:lstStyle/>
              <a:p>
                <a:r>
                  <a:rPr lang="zh-CN" altLang="en-US">
                    <a:noFill/>
                  </a:rPr>
                  <a:t> </a:t>
                </a:r>
              </a:p>
            </p:txBody>
          </p:sp>
        </mc:Fallback>
      </mc:AlternateContent>
      <p:sp>
        <p:nvSpPr>
          <p:cNvPr id="23" name="TextBox 22">
            <a:extLst>
              <a:ext uri="{FF2B5EF4-FFF2-40B4-BE49-F238E27FC236}">
                <a16:creationId xmlns:a16="http://schemas.microsoft.com/office/drawing/2014/main" id="{FA84B9CF-0465-49DC-BE18-FFF997EABCCD}"/>
              </a:ext>
            </a:extLst>
          </p:cNvPr>
          <p:cNvSpPr txBox="1"/>
          <p:nvPr/>
        </p:nvSpPr>
        <p:spPr>
          <a:xfrm>
            <a:off x="5190719" y="2232107"/>
            <a:ext cx="2862255" cy="400110"/>
          </a:xfrm>
          <a:prstGeom prst="rect">
            <a:avLst/>
          </a:prstGeom>
          <a:noFill/>
        </p:spPr>
        <p:txBody>
          <a:bodyPr wrap="square">
            <a:spAutoFit/>
          </a:bodyPr>
          <a:lstStyle/>
          <a:p>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Temperature increase</a:t>
            </a:r>
            <a:endParaRPr lang="zh-CN" altLang="en-US" sz="1600" dirty="0"/>
          </a:p>
        </p:txBody>
      </p:sp>
      <p:sp>
        <p:nvSpPr>
          <p:cNvPr id="25" name="TextBox 24">
            <a:extLst>
              <a:ext uri="{FF2B5EF4-FFF2-40B4-BE49-F238E27FC236}">
                <a16:creationId xmlns:a16="http://schemas.microsoft.com/office/drawing/2014/main" id="{5CE97A39-70FF-4BE7-A3EE-D934E4D12126}"/>
              </a:ext>
            </a:extLst>
          </p:cNvPr>
          <p:cNvSpPr txBox="1"/>
          <p:nvPr/>
        </p:nvSpPr>
        <p:spPr>
          <a:xfrm>
            <a:off x="5226062" y="3381345"/>
            <a:ext cx="2931088"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Radiative heat transfer</a:t>
            </a:r>
            <a:endParaRPr kumimoji="0" lang="zh-CN" altLang="en-US" sz="2000" b="0"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27" name="TextBox 26">
            <a:extLst>
              <a:ext uri="{FF2B5EF4-FFF2-40B4-BE49-F238E27FC236}">
                <a16:creationId xmlns:a16="http://schemas.microsoft.com/office/drawing/2014/main" id="{94E55CC5-921B-4B55-8488-27E30A23C8A2}"/>
              </a:ext>
            </a:extLst>
          </p:cNvPr>
          <p:cNvSpPr txBox="1"/>
          <p:nvPr/>
        </p:nvSpPr>
        <p:spPr>
          <a:xfrm>
            <a:off x="5190719" y="2810624"/>
            <a:ext cx="3258929"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Convective heat transfer </a:t>
            </a:r>
            <a:endParaRPr kumimoji="0" lang="zh-CN" altLang="en-US" sz="1600" b="0"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28" name="TextBox 27">
            <a:extLst>
              <a:ext uri="{FF2B5EF4-FFF2-40B4-BE49-F238E27FC236}">
                <a16:creationId xmlns:a16="http://schemas.microsoft.com/office/drawing/2014/main" id="{8C3528D0-2360-4E70-9F4A-1111DC193615}"/>
              </a:ext>
            </a:extLst>
          </p:cNvPr>
          <p:cNvSpPr txBox="1"/>
          <p:nvPr/>
        </p:nvSpPr>
        <p:spPr>
          <a:xfrm>
            <a:off x="5190719" y="3962266"/>
            <a:ext cx="3438941"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err="1">
                <a:solidFill>
                  <a:srgbClr val="00B0F0"/>
                </a:solidFill>
                <a:latin typeface="Arial" panose="020B0604020202020204" pitchFamily="34" charset="0"/>
                <a:ea typeface="宋体" panose="02010600030101010101" pitchFamily="2" charset="-122"/>
                <a:cs typeface="Arial" panose="020B0604020202020204" pitchFamily="34" charset="0"/>
              </a:rPr>
              <a:t>Evapora</a:t>
            </a:r>
            <a:r>
              <a:rPr kumimoji="0" lang="en-US" altLang="zh-CN" sz="2000" b="0" i="0" u="none" strike="noStrike" kern="1200" cap="none" spc="0" normalizeH="0" baseline="0" noProof="0" dirty="0" err="1">
                <a:ln>
                  <a:noFill/>
                </a:ln>
                <a:solidFill>
                  <a:srgbClr val="00B0F0"/>
                </a:solidFill>
                <a:effectLst/>
                <a:uLnTx/>
                <a:uFillTx/>
                <a:latin typeface="Arial" panose="020B0604020202020204" pitchFamily="34" charset="0"/>
                <a:ea typeface="宋体" panose="02010600030101010101" pitchFamily="2" charset="-122"/>
                <a:cs typeface="Arial" panose="020B0604020202020204" pitchFamily="34" charset="0"/>
              </a:rPr>
              <a:t>tive</a:t>
            </a:r>
            <a:r>
              <a:rPr kumimoji="0" lang="en-US" altLang="zh-CN" sz="2000" b="0" i="0" u="none" strike="noStrike" kern="1200" cap="none" spc="0" normalizeH="0" baseline="0" noProof="0" dirty="0">
                <a:ln>
                  <a:noFill/>
                </a:ln>
                <a:solidFill>
                  <a:srgbClr val="00B0F0"/>
                </a:solidFill>
                <a:effectLst/>
                <a:uLnTx/>
                <a:uFillTx/>
                <a:latin typeface="Arial" panose="020B0604020202020204" pitchFamily="34" charset="0"/>
                <a:ea typeface="宋体" panose="02010600030101010101" pitchFamily="2" charset="-122"/>
                <a:cs typeface="Arial" panose="020B0604020202020204" pitchFamily="34" charset="0"/>
              </a:rPr>
              <a:t> heat transfer </a:t>
            </a:r>
            <a:endParaRPr kumimoji="0" lang="zh-CN" altLang="en-US" sz="2000" b="0" i="0" u="none" strike="noStrike" kern="1200" cap="none" spc="0" normalizeH="0" baseline="0" noProof="0" dirty="0">
              <a:ln>
                <a:noFill/>
              </a:ln>
              <a:solidFill>
                <a:srgbClr val="00B0F0"/>
              </a:solidFill>
              <a:effectLst/>
              <a:uLnTx/>
              <a:uFillTx/>
              <a:latin typeface="Times New Roman"/>
              <a:ea typeface="+mn-ea"/>
              <a:cs typeface="+mn-cs"/>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D3B19D2-4A4D-4563-930F-2E31C144309A}"/>
                  </a:ext>
                </a:extLst>
              </p:cNvPr>
              <p:cNvSpPr txBox="1"/>
              <p:nvPr/>
            </p:nvSpPr>
            <p:spPr>
              <a:xfrm>
                <a:off x="7820320" y="5576820"/>
                <a:ext cx="1399727" cy="427425"/>
              </a:xfrm>
              <a:prstGeom prst="rect">
                <a:avLst/>
              </a:prstGeom>
              <a:noFill/>
            </p:spPr>
            <p:txBody>
              <a:bodyPr wrap="square">
                <a:spAutoFit/>
              </a:bodyPr>
              <a:lstStyle/>
              <a:p>
                <a14:m>
                  <m:oMath xmlns:m="http://schemas.openxmlformats.org/officeDocument/2006/math">
                    <m:sSub>
                      <m:sSubPr>
                        <m:ctrlPr>
                          <a:rPr lang="zh-CN" altLang="zh-CN" sz="2000" i="1" kern="0" smtClea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𝑞</m:t>
                        </m:r>
                      </m:e>
                      <m:sub>
                        <m:r>
                          <m:rPr>
                            <m:sty m:val="p"/>
                          </m:rPr>
                          <a:rPr lang="en-US" altLang="zh-CN" sz="2000" i="0">
                            <a:effectLst/>
                            <a:latin typeface="Cambria Math" panose="02040503050406030204" pitchFamily="18" charset="0"/>
                            <a:ea typeface="宋体" panose="02010600030101010101" pitchFamily="2" charset="-122"/>
                            <a:cs typeface="Times New Roman" panose="02020603050405020304" pitchFamily="18" charset="0"/>
                          </a:rPr>
                          <m:t>s</m:t>
                        </m:r>
                      </m:sub>
                    </m:sSub>
                    <m:r>
                      <a:rPr lang="en-US" altLang="zh-CN" sz="2000" i="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𝑞</m:t>
                        </m:r>
                      </m:e>
                      <m:sub>
                        <m:r>
                          <m:rPr>
                            <m:sty m:val="p"/>
                          </m:rPr>
                          <a:rPr lang="en-US" altLang="zh-CN" sz="2000" i="0">
                            <a:effectLst/>
                            <a:latin typeface="Cambria Math" panose="02040503050406030204" pitchFamily="18" charset="0"/>
                            <a:ea typeface="宋体" panose="02010600030101010101" pitchFamily="2" charset="-122"/>
                            <a:cs typeface="Times New Roman" panose="02020603050405020304" pitchFamily="18" charset="0"/>
                          </a:rPr>
                          <m:t>evap</m:t>
                        </m:r>
                      </m:sub>
                    </m:sSub>
                  </m:oMath>
                </a14:m>
                <a:r>
                  <a:rPr lang="en-US" altLang="zh-CN" sz="1800" dirty="0">
                    <a:effectLst/>
                    <a:latin typeface="Times New Roman" panose="02020603050405020304" pitchFamily="18" charset="0"/>
                    <a:ea typeface="宋体" panose="02010600030101010101" pitchFamily="2" charset="-122"/>
                  </a:rPr>
                  <a:t> </a:t>
                </a:r>
                <a:endParaRPr lang="zh-CN" altLang="en-US" dirty="0"/>
              </a:p>
            </p:txBody>
          </p:sp>
        </mc:Choice>
        <mc:Fallback xmlns="">
          <p:sp>
            <p:nvSpPr>
              <p:cNvPr id="30" name="TextBox 29">
                <a:extLst>
                  <a:ext uri="{FF2B5EF4-FFF2-40B4-BE49-F238E27FC236}">
                    <a16:creationId xmlns:a16="http://schemas.microsoft.com/office/drawing/2014/main" id="{7D3B19D2-4A4D-4563-930F-2E31C144309A}"/>
                  </a:ext>
                </a:extLst>
              </p:cNvPr>
              <p:cNvSpPr txBox="1">
                <a:spLocks noRot="1" noChangeAspect="1" noMove="1" noResize="1" noEditPoints="1" noAdjustHandles="1" noChangeArrowheads="1" noChangeShapeType="1" noTextEdit="1"/>
              </p:cNvSpPr>
              <p:nvPr/>
            </p:nvSpPr>
            <p:spPr>
              <a:xfrm>
                <a:off x="7820320" y="5576820"/>
                <a:ext cx="1399727" cy="427425"/>
              </a:xfrm>
              <a:prstGeom prst="rect">
                <a:avLst/>
              </a:prstGeom>
              <a:blipFill>
                <a:blip r:embed="rId9"/>
                <a:stretch>
                  <a:fillRect b="-4286"/>
                </a:stretch>
              </a:blipFill>
            </p:spPr>
            <p:txBody>
              <a:bodyPr/>
              <a:lstStyle/>
              <a:p>
                <a:r>
                  <a:rPr lang="zh-CN" altLang="en-US">
                    <a:noFill/>
                  </a:rPr>
                  <a:t> </a:t>
                </a:r>
              </a:p>
            </p:txBody>
          </p:sp>
        </mc:Fallback>
      </mc:AlternateContent>
      <p:sp>
        <p:nvSpPr>
          <p:cNvPr id="31" name="TextBox 30">
            <a:extLst>
              <a:ext uri="{FF2B5EF4-FFF2-40B4-BE49-F238E27FC236}">
                <a16:creationId xmlns:a16="http://schemas.microsoft.com/office/drawing/2014/main" id="{5F153A30-12B9-4DD3-83AA-B0883C9C5210}"/>
              </a:ext>
            </a:extLst>
          </p:cNvPr>
          <p:cNvSpPr txBox="1"/>
          <p:nvPr/>
        </p:nvSpPr>
        <p:spPr>
          <a:xfrm>
            <a:off x="5021431" y="4783593"/>
            <a:ext cx="6997506" cy="707886"/>
          </a:xfrm>
          <a:prstGeom prst="rect">
            <a:avLst/>
          </a:prstGeom>
          <a:noFill/>
        </p:spPr>
        <p:txBody>
          <a:bodyPr wrap="square">
            <a:spAutoFit/>
          </a:bodyPr>
          <a:lstStyle/>
          <a:p>
            <a:r>
              <a:rPr lang="en-US" altLang="zh-CN" sz="2000" dirty="0">
                <a:latin typeface="Arial" panose="020B0604020202020204" pitchFamily="34" charset="0"/>
                <a:cs typeface="Arial" panose="020B0604020202020204" pitchFamily="34" charset="0"/>
              </a:rPr>
              <a:t>  Evaporative heat transfer rate </a:t>
            </a:r>
            <a:r>
              <a:rPr lang="en-US" altLang="zh-CN" sz="2000" dirty="0">
                <a:solidFill>
                  <a:srgbClr val="00B0F0"/>
                </a:solidFill>
                <a:latin typeface="Arial" panose="020B0604020202020204" pitchFamily="34" charset="0"/>
                <a:cs typeface="Arial" panose="020B0604020202020204" pitchFamily="34" charset="0"/>
              </a:rPr>
              <a:t>is much larger </a:t>
            </a:r>
            <a:r>
              <a:rPr lang="en-US" altLang="zh-CN" sz="2000" dirty="0">
                <a:latin typeface="Arial" panose="020B0604020202020204" pitchFamily="34" charset="0"/>
                <a:cs typeface="Arial" panose="020B0604020202020204" pitchFamily="34" charset="0"/>
              </a:rPr>
              <a:t>than the summation of the rest three parts</a:t>
            </a:r>
            <a:endParaRPr lang="zh-CN" altLang="en-US" sz="2000"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07CC1DC8-E057-48F5-A58A-12B6C0B01E78}"/>
              </a:ext>
            </a:extLst>
          </p:cNvPr>
          <p:cNvGrpSpPr/>
          <p:nvPr/>
        </p:nvGrpSpPr>
        <p:grpSpPr>
          <a:xfrm>
            <a:off x="528320" y="1136731"/>
            <a:ext cx="4202493" cy="4584538"/>
            <a:chOff x="528320" y="1136731"/>
            <a:chExt cx="4202493" cy="4584538"/>
          </a:xfrm>
        </p:grpSpPr>
        <p:pic>
          <p:nvPicPr>
            <p:cNvPr id="13" name="Graphic 12">
              <a:extLst>
                <a:ext uri="{FF2B5EF4-FFF2-40B4-BE49-F238E27FC236}">
                  <a16:creationId xmlns:a16="http://schemas.microsoft.com/office/drawing/2014/main" id="{DBD559B2-1CD6-4260-8A62-B025B285BCA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28320" y="1136731"/>
              <a:ext cx="4202493" cy="4584538"/>
            </a:xfrm>
            <a:prstGeom prst="rect">
              <a:avLst/>
            </a:prstGeom>
          </p:spPr>
        </p:pic>
        <p:sp>
          <p:nvSpPr>
            <p:cNvPr id="20" name="TextBox 19">
              <a:extLst>
                <a:ext uri="{FF2B5EF4-FFF2-40B4-BE49-F238E27FC236}">
                  <a16:creationId xmlns:a16="http://schemas.microsoft.com/office/drawing/2014/main" id="{8F114002-23D8-4EE5-9199-6317E6B59D53}"/>
                </a:ext>
              </a:extLst>
            </p:cNvPr>
            <p:cNvSpPr txBox="1"/>
            <p:nvPr/>
          </p:nvSpPr>
          <p:spPr>
            <a:xfrm>
              <a:off x="3953276" y="2226865"/>
              <a:ext cx="649967" cy="338554"/>
            </a:xfrm>
            <a:prstGeom prst="rect">
              <a:avLst/>
            </a:prstGeom>
            <a:noFill/>
          </p:spPr>
          <p:txBody>
            <a:bodyPr wrap="square">
              <a:spAutoFit/>
            </a:bodyPr>
            <a:lstStyle/>
            <a:p>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heat</a:t>
              </a:r>
              <a:endParaRPr lang="zh-CN" altLang="en-US" sz="1600" dirty="0"/>
            </a:p>
          </p:txBody>
        </p:sp>
        <p:sp>
          <p:nvSpPr>
            <p:cNvPr id="22" name="TextBox 21">
              <a:extLst>
                <a:ext uri="{FF2B5EF4-FFF2-40B4-BE49-F238E27FC236}">
                  <a16:creationId xmlns:a16="http://schemas.microsoft.com/office/drawing/2014/main" id="{CB36EC21-DA11-41AF-87D2-D93CD611CEE6}"/>
                </a:ext>
              </a:extLst>
            </p:cNvPr>
            <p:cNvSpPr txBox="1"/>
            <p:nvPr/>
          </p:nvSpPr>
          <p:spPr>
            <a:xfrm>
              <a:off x="3953276" y="2778692"/>
              <a:ext cx="776169" cy="338554"/>
            </a:xfrm>
            <a:prstGeom prst="rect">
              <a:avLst/>
            </a:prstGeom>
            <a:noFill/>
          </p:spPr>
          <p:txBody>
            <a:bodyPr wrap="square">
              <a:spAutoFit/>
            </a:bodyPr>
            <a:lstStyle/>
            <a:p>
              <a:r>
                <a:rPr lang="en-US" altLang="zh-CN" sz="1600" dirty="0">
                  <a:solidFill>
                    <a:srgbClr val="000000"/>
                  </a:solidFill>
                  <a:latin typeface="Arial" panose="020B0604020202020204" pitchFamily="34" charset="0"/>
                  <a:ea typeface="宋体" panose="02010600030101010101" pitchFamily="2" charset="-122"/>
                  <a:cs typeface="Arial" panose="020B0604020202020204" pitchFamily="34" charset="0"/>
                </a:rPr>
                <a:t>mass</a:t>
              </a:r>
              <a:endParaRPr lang="zh-CN" altLang="en-US" sz="1600" dirty="0"/>
            </a:p>
          </p:txBody>
        </p:sp>
        <p:sp>
          <p:nvSpPr>
            <p:cNvPr id="24" name="TextBox 23">
              <a:extLst>
                <a:ext uri="{FF2B5EF4-FFF2-40B4-BE49-F238E27FC236}">
                  <a16:creationId xmlns:a16="http://schemas.microsoft.com/office/drawing/2014/main" id="{9C417884-0675-40D2-845B-E8BD10F37AB9}"/>
                </a:ext>
              </a:extLst>
            </p:cNvPr>
            <p:cNvSpPr txBox="1"/>
            <p:nvPr/>
          </p:nvSpPr>
          <p:spPr>
            <a:xfrm>
              <a:off x="2916956" y="4614316"/>
              <a:ext cx="649967" cy="338554"/>
            </a:xfrm>
            <a:prstGeom prst="rect">
              <a:avLst/>
            </a:prstGeom>
            <a:noFill/>
          </p:spPr>
          <p:txBody>
            <a:bodyPr wrap="square">
              <a:spAutoFit/>
            </a:bodyPr>
            <a:lstStyle/>
            <a:p>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heat</a:t>
              </a:r>
              <a:endParaRPr lang="zh-CN" altLang="en-US" sz="1600" dirty="0"/>
            </a:p>
          </p:txBody>
        </p:sp>
      </p:grpSp>
    </p:spTree>
    <p:extLst>
      <p:ext uri="{BB962C8B-B14F-4D97-AF65-F5344CB8AC3E}">
        <p14:creationId xmlns:p14="http://schemas.microsoft.com/office/powerpoint/2010/main" val="144052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1CD0-D72D-4DA9-9501-735FA7450804}"/>
              </a:ext>
            </a:extLst>
          </p:cNvPr>
          <p:cNvSpPr>
            <a:spLocks noGrp="1"/>
          </p:cNvSpPr>
          <p:nvPr>
            <p:ph type="title"/>
          </p:nvPr>
        </p:nvSpPr>
        <p:spPr/>
        <p:txBody>
          <a:bodyPr/>
          <a:lstStyle/>
          <a:p>
            <a:pPr algn="ctr"/>
            <a:r>
              <a:rPr kumimoji="0" lang="en-US" altLang="zh-CN" sz="3600" b="0" i="0" u="none" strike="noStrike" kern="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rPr>
              <a:t>Heat Transfer in Micropillars </a:t>
            </a:r>
            <a:endParaRPr lang="zh-CN" altLang="en-US" sz="3600" dirty="0"/>
          </a:p>
        </p:txBody>
      </p:sp>
      <p:sp>
        <p:nvSpPr>
          <p:cNvPr id="4" name="Slide Number Placeholder 3">
            <a:extLst>
              <a:ext uri="{FF2B5EF4-FFF2-40B4-BE49-F238E27FC236}">
                <a16:creationId xmlns:a16="http://schemas.microsoft.com/office/drawing/2014/main" id="{0D339DB2-3927-4B49-880A-E77553244046}"/>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9</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
        <p:nvSpPr>
          <p:cNvPr id="6" name="TextBox 5">
            <a:extLst>
              <a:ext uri="{FF2B5EF4-FFF2-40B4-BE49-F238E27FC236}">
                <a16:creationId xmlns:a16="http://schemas.microsoft.com/office/drawing/2014/main" id="{BDB319C8-C6C4-4F34-ABE6-BBA53C71044B}"/>
              </a:ext>
            </a:extLst>
          </p:cNvPr>
          <p:cNvSpPr txBox="1"/>
          <p:nvPr/>
        </p:nvSpPr>
        <p:spPr>
          <a:xfrm>
            <a:off x="230596" y="5501588"/>
            <a:ext cx="4192659" cy="369332"/>
          </a:xfrm>
          <a:prstGeom prst="rect">
            <a:avLst/>
          </a:prstGeom>
          <a:noFill/>
        </p:spPr>
        <p:txBody>
          <a:bodyPr wrap="square">
            <a:spAutoFit/>
          </a:bodyPr>
          <a:lstStyle/>
          <a:p>
            <a:r>
              <a:rPr lang="en-US" altLang="zh-CN" dirty="0">
                <a:solidFill>
                  <a:srgbClr val="000000"/>
                </a:solidFill>
                <a:latin typeface="Arial"/>
                <a:ea typeface="黑体" panose="02010609060101010101" pitchFamily="49" charset="-122"/>
              </a:rPr>
              <a:t>Diagram of heat transfer in micropillars</a:t>
            </a:r>
            <a:endParaRPr lang="zh-CN" alt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11EEB54-76D3-48CB-B0C8-88A85962B766}"/>
                  </a:ext>
                </a:extLst>
              </p:cNvPr>
              <p:cNvSpPr txBox="1"/>
              <p:nvPr/>
            </p:nvSpPr>
            <p:spPr>
              <a:xfrm>
                <a:off x="6256748" y="1721219"/>
                <a:ext cx="1077705" cy="61741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i="1">
                              <a:latin typeface="Cambria Math" panose="02040503050406030204" pitchFamily="18" charset="0"/>
                            </a:rPr>
                            <m:t>𝑞</m:t>
                          </m:r>
                        </m:e>
                        <m:sub>
                          <m:r>
                            <a:rPr lang="zh-CN" altLang="en-US" sz="2000" i="1">
                              <a:latin typeface="Cambria Math" panose="02040503050406030204" pitchFamily="18" charset="0"/>
                            </a:rPr>
                            <m:t>𝑝</m:t>
                          </m:r>
                        </m:sub>
                      </m:sSub>
                      <m:r>
                        <a:rPr lang="zh-CN" altLang="en-US" sz="2000" i="0">
                          <a:latin typeface="Cambria Math" panose="02040503050406030204" pitchFamily="18" charset="0"/>
                        </a:rPr>
                        <m:t>=</m:t>
                      </m:r>
                      <m:f>
                        <m:fPr>
                          <m:ctrlPr>
                            <a:rPr lang="zh-CN" altLang="en-US" sz="2000" i="1">
                              <a:solidFill>
                                <a:srgbClr val="836967"/>
                              </a:solidFill>
                              <a:latin typeface="Cambria Math" panose="02040503050406030204" pitchFamily="18" charset="0"/>
                            </a:rPr>
                          </m:ctrlPr>
                        </m:fPr>
                        <m:num>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𝑞</m:t>
                              </m:r>
                            </m:e>
                            <m:sub>
                              <m:r>
                                <a:rPr lang="zh-CN" altLang="en-US" sz="2000" i="1">
                                  <a:latin typeface="Cambria Math" panose="02040503050406030204" pitchFamily="18" charset="0"/>
                                </a:rPr>
                                <m:t>𝑠</m:t>
                              </m:r>
                            </m:sub>
                          </m:sSub>
                        </m:num>
                        <m:den>
                          <m:r>
                            <a:rPr lang="zh-CN" altLang="en-US" sz="2000" i="1">
                              <a:latin typeface="Cambria Math" panose="02040503050406030204" pitchFamily="18" charset="0"/>
                            </a:rPr>
                            <m:t>𝑁</m:t>
                          </m:r>
                        </m:den>
                      </m:f>
                    </m:oMath>
                  </m:oMathPara>
                </a14:m>
                <a:endParaRPr lang="zh-CN" altLang="en-US" sz="2000" dirty="0"/>
              </a:p>
            </p:txBody>
          </p:sp>
        </mc:Choice>
        <mc:Fallback xmlns="">
          <p:sp>
            <p:nvSpPr>
              <p:cNvPr id="8" name="TextBox 7">
                <a:extLst>
                  <a:ext uri="{FF2B5EF4-FFF2-40B4-BE49-F238E27FC236}">
                    <a16:creationId xmlns:a16="http://schemas.microsoft.com/office/drawing/2014/main" id="{811EEB54-76D3-48CB-B0C8-88A85962B766}"/>
                  </a:ext>
                </a:extLst>
              </p:cNvPr>
              <p:cNvSpPr txBox="1">
                <a:spLocks noRot="1" noChangeAspect="1" noMove="1" noResize="1" noEditPoints="1" noAdjustHandles="1" noChangeArrowheads="1" noChangeShapeType="1" noTextEdit="1"/>
              </p:cNvSpPr>
              <p:nvPr/>
            </p:nvSpPr>
            <p:spPr>
              <a:xfrm>
                <a:off x="6256748" y="1721219"/>
                <a:ext cx="1077705" cy="617413"/>
              </a:xfrm>
              <a:prstGeom prst="rect">
                <a:avLst/>
              </a:prstGeom>
              <a:blipFill>
                <a:blip r:embed="rId2"/>
                <a:stretch>
                  <a:fillRect/>
                </a:stretch>
              </a:blipFill>
            </p:spPr>
            <p:txBody>
              <a:bodyPr/>
              <a:lstStyle/>
              <a:p>
                <a:r>
                  <a:rPr lang="zh-CN" altLang="en-US">
                    <a:noFill/>
                  </a:rPr>
                  <a:t> </a:t>
                </a:r>
              </a:p>
            </p:txBody>
          </p:sp>
        </mc:Fallback>
      </mc:AlternateContent>
      <p:sp>
        <p:nvSpPr>
          <p:cNvPr id="10" name="TextBox 9">
            <a:extLst>
              <a:ext uri="{FF2B5EF4-FFF2-40B4-BE49-F238E27FC236}">
                <a16:creationId xmlns:a16="http://schemas.microsoft.com/office/drawing/2014/main" id="{F416F2E6-6082-444D-8D52-38F8FCFF5B12}"/>
              </a:ext>
            </a:extLst>
          </p:cNvPr>
          <p:cNvSpPr txBox="1"/>
          <p:nvPr/>
        </p:nvSpPr>
        <p:spPr>
          <a:xfrm>
            <a:off x="4415774" y="1093906"/>
            <a:ext cx="3901780" cy="400110"/>
          </a:xfrm>
          <a:prstGeom prst="rect">
            <a:avLst/>
          </a:prstGeom>
          <a:noFill/>
        </p:spPr>
        <p:txBody>
          <a:bodyPr wrap="square">
            <a:spAutoFit/>
          </a:bodyPr>
          <a:lstStyle/>
          <a:p>
            <a:r>
              <a:rPr lang="en-US" altLang="zh-CN" sz="2000" dirty="0">
                <a:latin typeface="Arial" panose="020B0604020202020204" pitchFamily="34" charset="0"/>
                <a:ea typeface="宋体" panose="02010600030101010101" pitchFamily="2" charset="-122"/>
                <a:cs typeface="Arial" panose="020B0604020202020204" pitchFamily="34" charset="0"/>
              </a:rPr>
              <a:t>H</a:t>
            </a:r>
            <a:r>
              <a:rPr lang="en-US" altLang="zh-CN" sz="2000" dirty="0">
                <a:effectLst/>
                <a:latin typeface="Arial" panose="020B0604020202020204" pitchFamily="34" charset="0"/>
                <a:ea typeface="宋体" panose="02010600030101010101" pitchFamily="2" charset="-122"/>
                <a:cs typeface="Arial" panose="020B0604020202020204" pitchFamily="34" charset="0"/>
              </a:rPr>
              <a:t>eat transfer rate in one unit cell:</a:t>
            </a:r>
            <a:endParaRPr lang="zh-CN" altLang="en-US" sz="20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4DD7096A-01F9-4156-B878-C8926C2691BB}"/>
              </a:ext>
            </a:extLst>
          </p:cNvPr>
          <p:cNvSpPr txBox="1"/>
          <p:nvPr/>
        </p:nvSpPr>
        <p:spPr>
          <a:xfrm>
            <a:off x="4423255" y="2716148"/>
            <a:ext cx="5088835" cy="400110"/>
          </a:xfrm>
          <a:prstGeom prst="rect">
            <a:avLst/>
          </a:prstGeom>
          <a:noFill/>
        </p:spPr>
        <p:txBody>
          <a:bodyPr wrap="square">
            <a:spAutoFit/>
          </a:bodyPr>
          <a:lstStyle/>
          <a:p>
            <a:r>
              <a:rPr lang="en-US" altLang="zh-CN" sz="2000" dirty="0">
                <a:latin typeface="Arial" panose="020B0604020202020204" pitchFamily="34" charset="0"/>
                <a:ea typeface="宋体" panose="02010600030101010101" pitchFamily="2" charset="-122"/>
                <a:cs typeface="Arial" panose="020B0604020202020204" pitchFamily="34" charset="0"/>
              </a:rPr>
              <a:t>T</a:t>
            </a:r>
            <a:r>
              <a:rPr lang="en-US" altLang="zh-CN" sz="2000" dirty="0">
                <a:effectLst/>
                <a:latin typeface="Arial" panose="020B0604020202020204" pitchFamily="34" charset="0"/>
                <a:ea typeface="宋体" panose="02010600030101010101" pitchFamily="2" charset="-122"/>
                <a:cs typeface="Arial" panose="020B0604020202020204" pitchFamily="34" charset="0"/>
              </a:rPr>
              <a:t>hermal resistance of the silicon substrate:</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1FBBD7C-5AFC-4808-A318-6481EF5CE310}"/>
                  </a:ext>
                </a:extLst>
              </p:cNvPr>
              <p:cNvSpPr txBox="1"/>
              <p:nvPr/>
            </p:nvSpPr>
            <p:spPr>
              <a:xfrm>
                <a:off x="6232174" y="3404048"/>
                <a:ext cx="2548699" cy="72904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i="1">
                              <a:latin typeface="Cambria Math" panose="02040503050406030204" pitchFamily="18" charset="0"/>
                            </a:rPr>
                            <m:t>𝑅</m:t>
                          </m:r>
                        </m:e>
                        <m:sub>
                          <m:r>
                            <a:rPr lang="zh-CN" altLang="en-US" sz="2000" i="1">
                              <a:latin typeface="Cambria Math" panose="02040503050406030204" pitchFamily="18" charset="0"/>
                            </a:rPr>
                            <m:t>𝑠</m:t>
                          </m:r>
                        </m:sub>
                      </m:sSub>
                      <m:r>
                        <a:rPr lang="zh-CN" altLang="en-US" sz="2000" i="0">
                          <a:latin typeface="Cambria Math" panose="02040503050406030204" pitchFamily="18" charset="0"/>
                        </a:rPr>
                        <m:t>=</m:t>
                      </m:r>
                      <m:f>
                        <m:fPr>
                          <m:ctrlPr>
                            <a:rPr lang="zh-CN" altLang="en-US" sz="2000" i="1">
                              <a:solidFill>
                                <a:srgbClr val="836967"/>
                              </a:solidFill>
                              <a:latin typeface="Cambria Math" panose="02040503050406030204" pitchFamily="18" charset="0"/>
                            </a:rPr>
                          </m:ctrlPr>
                        </m:fPr>
                        <m:num>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𝑙</m:t>
                              </m:r>
                            </m:e>
                            <m:sub>
                              <m:r>
                                <a:rPr lang="zh-CN" altLang="en-US" sz="2000" i="1">
                                  <a:latin typeface="Cambria Math" panose="02040503050406030204" pitchFamily="18" charset="0"/>
                                </a:rPr>
                                <m:t>𝑠</m:t>
                              </m:r>
                            </m:sub>
                          </m:sSub>
                        </m:num>
                        <m:den>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𝑘</m:t>
                              </m:r>
                            </m:e>
                            <m:sub>
                              <m:r>
                                <a:rPr lang="zh-CN" altLang="en-US" sz="2000" i="1">
                                  <a:latin typeface="Cambria Math" panose="02040503050406030204" pitchFamily="18" charset="0"/>
                                </a:rPr>
                                <m:t>𝑆𝑖</m:t>
                              </m:r>
                            </m:sub>
                          </m:sSub>
                          <m:sSup>
                            <m:sSupPr>
                              <m:ctrlPr>
                                <a:rPr lang="zh-CN" altLang="en-US" sz="2000" i="1">
                                  <a:solidFill>
                                    <a:srgbClr val="836967"/>
                                  </a:solidFill>
                                  <a:latin typeface="Cambria Math" panose="02040503050406030204" pitchFamily="18" charset="0"/>
                                </a:rPr>
                              </m:ctrlPr>
                            </m:sSupPr>
                            <m:e>
                              <m:r>
                                <a:rPr lang="zh-CN" altLang="en-US" sz="2000" i="1">
                                  <a:latin typeface="Cambria Math" panose="02040503050406030204" pitchFamily="18" charset="0"/>
                                </a:rPr>
                                <m:t>𝑃</m:t>
                              </m:r>
                            </m:e>
                            <m:sup>
                              <m:r>
                                <a:rPr lang="zh-CN" altLang="en-US" sz="2000" i="0">
                                  <a:latin typeface="Cambria Math" panose="02040503050406030204" pitchFamily="18" charset="0"/>
                                </a:rPr>
                                <m:t>2</m:t>
                              </m:r>
                            </m:sup>
                          </m:sSup>
                        </m:den>
                      </m:f>
                      <m:r>
                        <a:rPr lang="zh-CN" altLang="en-US" sz="2000" i="0">
                          <a:latin typeface="Cambria Math" panose="02040503050406030204" pitchFamily="18" charset="0"/>
                        </a:rPr>
                        <m:t>+</m:t>
                      </m:r>
                      <m:f>
                        <m:fPr>
                          <m:ctrlPr>
                            <a:rPr lang="zh-CN" altLang="en-US" sz="2000" i="1">
                              <a:solidFill>
                                <a:srgbClr val="836967"/>
                              </a:solidFill>
                              <a:latin typeface="Cambria Math" panose="02040503050406030204" pitchFamily="18" charset="0"/>
                            </a:rPr>
                          </m:ctrlPr>
                        </m:fPr>
                        <m:num>
                          <m:r>
                            <a:rPr lang="zh-CN" altLang="en-US" sz="2000" i="0">
                              <a:latin typeface="Cambria Math" panose="02040503050406030204" pitchFamily="18" charset="0"/>
                            </a:rPr>
                            <m:t>4</m:t>
                          </m:r>
                          <m:r>
                            <a:rPr lang="zh-CN" altLang="en-US" sz="2000" i="1">
                              <a:latin typeface="Cambria Math" panose="02040503050406030204" pitchFamily="18" charset="0"/>
                            </a:rPr>
                            <m:t>𝐻</m:t>
                          </m:r>
                        </m:num>
                        <m:den>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𝑘</m:t>
                              </m:r>
                            </m:e>
                            <m:sub>
                              <m:r>
                                <a:rPr lang="zh-CN" altLang="en-US" sz="2000" i="1">
                                  <a:latin typeface="Cambria Math" panose="02040503050406030204" pitchFamily="18" charset="0"/>
                                </a:rPr>
                                <m:t>𝑆𝑖</m:t>
                              </m:r>
                            </m:sub>
                          </m:sSub>
                          <m:sSup>
                            <m:sSupPr>
                              <m:ctrlPr>
                                <a:rPr lang="zh-CN" altLang="en-US" sz="2000" i="1">
                                  <a:solidFill>
                                    <a:srgbClr val="836967"/>
                                  </a:solidFill>
                                  <a:latin typeface="Cambria Math" panose="02040503050406030204" pitchFamily="18" charset="0"/>
                                </a:rPr>
                              </m:ctrlPr>
                            </m:sSupPr>
                            <m:e>
                              <m:r>
                                <a:rPr lang="zh-CN" altLang="en-US" sz="2000" i="1">
                                  <a:latin typeface="Cambria Math" panose="02040503050406030204" pitchFamily="18" charset="0"/>
                                </a:rPr>
                                <m:t>𝜋</m:t>
                              </m:r>
                              <m:r>
                                <a:rPr lang="zh-CN" altLang="en-US" sz="2000" i="1">
                                  <a:latin typeface="Cambria Math" panose="02040503050406030204" pitchFamily="18" charset="0"/>
                                </a:rPr>
                                <m:t>𝐷</m:t>
                              </m:r>
                            </m:e>
                            <m:sup>
                              <m:r>
                                <a:rPr lang="zh-CN" altLang="en-US" sz="2000" i="0">
                                  <a:latin typeface="Cambria Math" panose="02040503050406030204" pitchFamily="18" charset="0"/>
                                </a:rPr>
                                <m:t>2</m:t>
                              </m:r>
                            </m:sup>
                          </m:sSup>
                        </m:den>
                      </m:f>
                    </m:oMath>
                  </m:oMathPara>
                </a14:m>
                <a:endParaRPr lang="zh-CN" altLang="en-US" sz="2000" dirty="0"/>
              </a:p>
            </p:txBody>
          </p:sp>
        </mc:Choice>
        <mc:Fallback xmlns="">
          <p:sp>
            <p:nvSpPr>
              <p:cNvPr id="14" name="TextBox 13">
                <a:extLst>
                  <a:ext uri="{FF2B5EF4-FFF2-40B4-BE49-F238E27FC236}">
                    <a16:creationId xmlns:a16="http://schemas.microsoft.com/office/drawing/2014/main" id="{51FBBD7C-5AFC-4808-A318-6481EF5CE310}"/>
                  </a:ext>
                </a:extLst>
              </p:cNvPr>
              <p:cNvSpPr txBox="1">
                <a:spLocks noRot="1" noChangeAspect="1" noMove="1" noResize="1" noEditPoints="1" noAdjustHandles="1" noChangeArrowheads="1" noChangeShapeType="1" noTextEdit="1"/>
              </p:cNvSpPr>
              <p:nvPr/>
            </p:nvSpPr>
            <p:spPr>
              <a:xfrm>
                <a:off x="6232174" y="3404048"/>
                <a:ext cx="2548699" cy="729046"/>
              </a:xfrm>
              <a:prstGeom prst="rect">
                <a:avLst/>
              </a:prstGeom>
              <a:blipFill>
                <a:blip r:embed="rId3"/>
                <a:stretch>
                  <a:fillRect/>
                </a:stretch>
              </a:blipFill>
            </p:spPr>
            <p:txBody>
              <a:bodyPr/>
              <a:lstStyle/>
              <a:p>
                <a:r>
                  <a:rPr lang="zh-CN" altLang="en-US">
                    <a:noFill/>
                  </a:rPr>
                  <a:t> </a:t>
                </a:r>
              </a:p>
            </p:txBody>
          </p:sp>
        </mc:Fallback>
      </mc:AlternateContent>
      <p:sp>
        <p:nvSpPr>
          <p:cNvPr id="16" name="TextBox 15">
            <a:extLst>
              <a:ext uri="{FF2B5EF4-FFF2-40B4-BE49-F238E27FC236}">
                <a16:creationId xmlns:a16="http://schemas.microsoft.com/office/drawing/2014/main" id="{0F602CFD-22A9-412F-B77A-3351CA123670}"/>
              </a:ext>
            </a:extLst>
          </p:cNvPr>
          <p:cNvSpPr txBox="1"/>
          <p:nvPr/>
        </p:nvSpPr>
        <p:spPr>
          <a:xfrm>
            <a:off x="4444726" y="4514280"/>
            <a:ext cx="5779454" cy="400110"/>
          </a:xfrm>
          <a:prstGeom prst="rect">
            <a:avLst/>
          </a:prstGeom>
          <a:noFill/>
        </p:spPr>
        <p:txBody>
          <a:bodyPr wrap="square">
            <a:spAutoFit/>
          </a:bodyPr>
          <a:lstStyle/>
          <a:p>
            <a:r>
              <a:rPr lang="en-US" altLang="zh-CN" sz="2000" dirty="0">
                <a:latin typeface="Arial" panose="020B0604020202020204" pitchFamily="34" charset="0"/>
                <a:ea typeface="宋体" panose="02010600030101010101" pitchFamily="2" charset="-122"/>
                <a:cs typeface="Arial" panose="020B0604020202020204" pitchFamily="34" charset="0"/>
              </a:rPr>
              <a:t>T</a:t>
            </a:r>
            <a:r>
              <a:rPr lang="en-US" altLang="zh-CN" sz="2000" dirty="0">
                <a:effectLst/>
                <a:latin typeface="Arial" panose="020B0604020202020204" pitchFamily="34" charset="0"/>
                <a:ea typeface="宋体" panose="02010600030101010101" pitchFamily="2" charset="-122"/>
                <a:cs typeface="Arial" panose="020B0604020202020204" pitchFamily="34" charset="0"/>
              </a:rPr>
              <a:t>emperature on the top surface of the micropillar:</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015A65B-BE36-479F-BEF4-3A8F75BA3B0C}"/>
                  </a:ext>
                </a:extLst>
              </p:cNvPr>
              <p:cNvSpPr txBox="1"/>
              <p:nvPr/>
            </p:nvSpPr>
            <p:spPr>
              <a:xfrm>
                <a:off x="6366664" y="5191695"/>
                <a:ext cx="1862936" cy="42377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i="1">
                              <a:latin typeface="Cambria Math" panose="02040503050406030204" pitchFamily="18" charset="0"/>
                            </a:rPr>
                            <m:t>𝑇</m:t>
                          </m:r>
                        </m:e>
                        <m:sub>
                          <m:r>
                            <a:rPr lang="zh-CN" altLang="en-US" sz="2000" i="1">
                              <a:latin typeface="Cambria Math" panose="02040503050406030204" pitchFamily="18" charset="0"/>
                            </a:rPr>
                            <m:t>𝑝</m:t>
                          </m:r>
                        </m:sub>
                      </m:sSub>
                      <m:r>
                        <a:rPr lang="zh-CN" altLang="en-US" sz="2000" i="0">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𝑇</m:t>
                          </m:r>
                        </m:e>
                        <m:sub>
                          <m:r>
                            <a:rPr lang="zh-CN" altLang="en-US" sz="2000" i="1">
                              <a:latin typeface="Cambria Math" panose="02040503050406030204" pitchFamily="18" charset="0"/>
                            </a:rPr>
                            <m:t>𝑠</m:t>
                          </m:r>
                        </m:sub>
                      </m:sSub>
                      <m:r>
                        <a:rPr lang="zh-CN" altLang="en-US" sz="2000" i="0">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𝑞</m:t>
                              </m:r>
                            </m:e>
                            <m:sub>
                              <m:r>
                                <a:rPr lang="zh-CN" altLang="en-US" sz="2000" i="1">
                                  <a:latin typeface="Cambria Math" panose="02040503050406030204" pitchFamily="18" charset="0"/>
                                </a:rPr>
                                <m:t>𝑝</m:t>
                              </m:r>
                            </m:sub>
                          </m:sSub>
                          <m:r>
                            <a:rPr lang="zh-CN" altLang="en-US" sz="2000" i="1">
                              <a:latin typeface="Cambria Math" panose="02040503050406030204" pitchFamily="18" charset="0"/>
                            </a:rPr>
                            <m:t>𝑅</m:t>
                          </m:r>
                        </m:e>
                        <m:sub>
                          <m:r>
                            <a:rPr lang="zh-CN" altLang="en-US" sz="2000" i="1">
                              <a:latin typeface="Cambria Math" panose="02040503050406030204" pitchFamily="18" charset="0"/>
                            </a:rPr>
                            <m:t>𝑠</m:t>
                          </m:r>
                        </m:sub>
                      </m:sSub>
                    </m:oMath>
                  </m:oMathPara>
                </a14:m>
                <a:endParaRPr lang="zh-CN" altLang="en-US" sz="2000" dirty="0"/>
              </a:p>
            </p:txBody>
          </p:sp>
        </mc:Choice>
        <mc:Fallback xmlns="">
          <p:sp>
            <p:nvSpPr>
              <p:cNvPr id="18" name="TextBox 17">
                <a:extLst>
                  <a:ext uri="{FF2B5EF4-FFF2-40B4-BE49-F238E27FC236}">
                    <a16:creationId xmlns:a16="http://schemas.microsoft.com/office/drawing/2014/main" id="{D015A65B-BE36-479F-BEF4-3A8F75BA3B0C}"/>
                  </a:ext>
                </a:extLst>
              </p:cNvPr>
              <p:cNvSpPr txBox="1">
                <a:spLocks noRot="1" noChangeAspect="1" noMove="1" noResize="1" noEditPoints="1" noAdjustHandles="1" noChangeArrowheads="1" noChangeShapeType="1" noTextEdit="1"/>
              </p:cNvSpPr>
              <p:nvPr/>
            </p:nvSpPr>
            <p:spPr>
              <a:xfrm>
                <a:off x="6366664" y="5191695"/>
                <a:ext cx="1862936" cy="423770"/>
              </a:xfrm>
              <a:prstGeom prst="rect">
                <a:avLst/>
              </a:prstGeom>
              <a:blipFill>
                <a:blip r:embed="rId4"/>
                <a:stretch>
                  <a:fillRect b="-5797"/>
                </a:stretch>
              </a:blipFill>
            </p:spPr>
            <p:txBody>
              <a:bodyPr/>
              <a:lstStyle/>
              <a:p>
                <a:r>
                  <a:rPr lang="zh-CN" altLang="en-US">
                    <a:noFill/>
                  </a:rPr>
                  <a:t> </a:t>
                </a:r>
              </a:p>
            </p:txBody>
          </p:sp>
        </mc:Fallback>
      </mc:AlternateContent>
      <p:sp>
        <p:nvSpPr>
          <p:cNvPr id="3" name="Rectangle 2">
            <a:extLst>
              <a:ext uri="{FF2B5EF4-FFF2-40B4-BE49-F238E27FC236}">
                <a16:creationId xmlns:a16="http://schemas.microsoft.com/office/drawing/2014/main" id="{1EF23032-AB82-4E1C-84BC-08ACDC2AFCD0}"/>
              </a:ext>
            </a:extLst>
          </p:cNvPr>
          <p:cNvSpPr/>
          <p:nvPr/>
        </p:nvSpPr>
        <p:spPr bwMode="auto">
          <a:xfrm>
            <a:off x="52117" y="2069431"/>
            <a:ext cx="356958" cy="309383"/>
          </a:xfrm>
          <a:prstGeom prst="rect">
            <a:avLst/>
          </a:prstGeom>
          <a:solidFill>
            <a:schemeClr val="bg1"/>
          </a:solidFill>
          <a:ln>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ndParaRPr>
          </a:p>
        </p:txBody>
      </p:sp>
      <p:pic>
        <p:nvPicPr>
          <p:cNvPr id="9" name="Graphic 8">
            <a:extLst>
              <a:ext uri="{FF2B5EF4-FFF2-40B4-BE49-F238E27FC236}">
                <a16:creationId xmlns:a16="http://schemas.microsoft.com/office/drawing/2014/main" id="{087F5EEC-236A-4ABF-8534-128654664A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4733" y="1135929"/>
            <a:ext cx="3524384" cy="4301556"/>
          </a:xfrm>
          <a:prstGeom prst="rect">
            <a:avLst/>
          </a:prstGeom>
        </p:spPr>
      </p:pic>
      <p:pic>
        <p:nvPicPr>
          <p:cNvPr id="7" name="Picture 6">
            <a:extLst>
              <a:ext uri="{FF2B5EF4-FFF2-40B4-BE49-F238E27FC236}">
                <a16:creationId xmlns:a16="http://schemas.microsoft.com/office/drawing/2014/main" id="{20F91B7F-2085-4D32-A14F-796B90AD6797}"/>
              </a:ext>
            </a:extLst>
          </p:cNvPr>
          <p:cNvPicPr>
            <a:picLocks noChangeAspect="1"/>
          </p:cNvPicPr>
          <p:nvPr/>
        </p:nvPicPr>
        <p:blipFill>
          <a:blip r:embed="rId7"/>
          <a:stretch>
            <a:fillRect/>
          </a:stretch>
        </p:blipFill>
        <p:spPr>
          <a:xfrm>
            <a:off x="9715709" y="934165"/>
            <a:ext cx="2313731" cy="3052973"/>
          </a:xfrm>
          <a:prstGeom prst="rect">
            <a:avLst/>
          </a:prstGeom>
        </p:spPr>
      </p:pic>
    </p:spTree>
    <p:extLst>
      <p:ext uri="{BB962C8B-B14F-4D97-AF65-F5344CB8AC3E}">
        <p14:creationId xmlns:p14="http://schemas.microsoft.com/office/powerpoint/2010/main" val="3361249089"/>
      </p:ext>
    </p:extLst>
  </p:cSld>
  <p:clrMapOvr>
    <a:masterClrMapping/>
  </p:clrMapOvr>
</p:sld>
</file>

<file path=ppt/theme/theme1.xml><?xml version="1.0" encoding="utf-8"?>
<a:theme xmlns:a="http://schemas.openxmlformats.org/drawingml/2006/main" name="VT_conferences_CREST">
  <a:themeElements>
    <a:clrScheme name="VT_conference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txDef>
      <a:spPr>
        <a:noFill/>
      </a:spPr>
      <a:bodyPr wrap="square" rtlCol="0">
        <a:spAutoFit/>
      </a:bodyPr>
      <a:lstStyle>
        <a:defPPr algn="just">
          <a:lnSpc>
            <a:spcPct val="130000"/>
          </a:lnSpc>
          <a:defRPr dirty="0" smtClean="0">
            <a:latin typeface="Arial" panose="020B0604020202020204" pitchFamily="34" charset="0"/>
            <a:cs typeface="Arial" panose="020B0604020202020204" pitchFamily="34" charset="0"/>
          </a:defRPr>
        </a:defPPr>
      </a:lstStyle>
    </a:txDef>
  </a:objectDefaults>
  <a:extraClrSchemeLst>
    <a:extraClrScheme>
      <a:clrScheme name="VT_conferences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VT_conferences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VT_conferences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VT_conferences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VT_conferences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VT_conferences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VT_conferences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VT_conferences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VT_conference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8514</TotalTime>
  <Words>998</Words>
  <Application>Microsoft Office PowerPoint</Application>
  <PresentationFormat>Widescreen</PresentationFormat>
  <Paragraphs>179</Paragraphs>
  <Slides>19</Slides>
  <Notes>4</Notes>
  <HiddenSlides>1</HiddenSlides>
  <MMClips>2</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 Unicode MS</vt:lpstr>
      <vt:lpstr>等线</vt:lpstr>
      <vt:lpstr>Arial</vt:lpstr>
      <vt:lpstr>Calisto MT</vt:lpstr>
      <vt:lpstr>Cambria Math</vt:lpstr>
      <vt:lpstr>Times New Roman</vt:lpstr>
      <vt:lpstr>Verdana</vt:lpstr>
      <vt:lpstr>Wingdings</vt:lpstr>
      <vt:lpstr>Wingdings 2</vt:lpstr>
      <vt:lpstr>VT_conferences_CREST</vt:lpstr>
      <vt:lpstr> </vt:lpstr>
      <vt:lpstr>Background</vt:lpstr>
      <vt:lpstr>Experiment Setup</vt:lpstr>
      <vt:lpstr>Evaporation Processes</vt:lpstr>
      <vt:lpstr>Wetting State</vt:lpstr>
      <vt:lpstr>Evaporation Dynamics</vt:lpstr>
      <vt:lpstr>Droplet Evaporation Parts</vt:lpstr>
      <vt:lpstr>Energy Balance Model</vt:lpstr>
      <vt:lpstr>Heat Transfer in Micropillars </vt:lpstr>
      <vt:lpstr>Heat Transfer in Water </vt:lpstr>
      <vt:lpstr>Temperature Distribution</vt:lpstr>
      <vt:lpstr>Temperature Distribution</vt:lpstr>
      <vt:lpstr>Average Temperature at the Droplet Base</vt:lpstr>
      <vt:lpstr>Temperature Continuity</vt:lpstr>
      <vt:lpstr>Heat Transfer Inside the Droplet</vt:lpstr>
      <vt:lpstr>Algorithm for Interface Temperature and Evaporation Ratio</vt:lpstr>
      <vt:lpstr>Interface Temperature and Evaporation Ratio</vt:lpstr>
      <vt:lpstr>Conclusions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Wenge Huang</dc:creator>
  <cp:lastModifiedBy>Wenge Huang</cp:lastModifiedBy>
  <cp:revision>93</cp:revision>
  <dcterms:created xsi:type="dcterms:W3CDTF">2021-05-08T11:00:15Z</dcterms:created>
  <dcterms:modified xsi:type="dcterms:W3CDTF">2021-06-21T15:48:38Z</dcterms:modified>
</cp:coreProperties>
</file>