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1" r:id="rId2"/>
    <p:sldId id="314" r:id="rId3"/>
    <p:sldId id="316" r:id="rId4"/>
    <p:sldId id="317" r:id="rId5"/>
    <p:sldId id="318" r:id="rId6"/>
    <p:sldId id="319" r:id="rId7"/>
    <p:sldId id="320" r:id="rId8"/>
    <p:sldId id="321" r:id="rId9"/>
    <p:sldId id="323" r:id="rId10"/>
    <p:sldId id="324" r:id="rId11"/>
    <p:sldId id="326" r:id="rId12"/>
    <p:sldId id="327" r:id="rId13"/>
    <p:sldId id="322" r:id="rId14"/>
    <p:sldId id="328" r:id="rId15"/>
    <p:sldId id="329" r:id="rId16"/>
    <p:sldId id="336" r:id="rId17"/>
    <p:sldId id="337" r:id="rId18"/>
    <p:sldId id="339" r:id="rId19"/>
    <p:sldId id="340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02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3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78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31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6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7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22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4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8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9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51A9-5F85-4496-8772-8BFC81A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56F2B-9C2E-45D9-8B84-E031D304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13000"/>
            <a:ext cx="10668000" cy="1130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/>
              <a:t>Thermal spreading/constriction resistance</a:t>
            </a:r>
            <a:endParaRPr lang="zh-CN" altLang="en-US" sz="4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7247B3-465C-4831-A3A4-4B42A657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03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E3D06-E8D1-4CC1-9C04-7E75CEF0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Bessel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7A77F8-AF7F-4E52-98C0-31DBE8EA1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Integration on two sides of the equation: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"/>
                          <m:endChr m:val="|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Thus we get: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𝑟𝑑𝑟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7A77F8-AF7F-4E52-98C0-31DBE8EA1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5F003-BFCA-4A53-BB8D-13151CA7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96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F1870-6BE7-475F-AF5F-F58EC7CC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Bessel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2EA00-DF3B-4833-8CB7-4F3F31242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208" y="825674"/>
                <a:ext cx="11981864" cy="5486400"/>
              </a:xfrm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Integration on both sides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𝑟𝐽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CN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altLang="zh-CN" sz="2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8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altLang="zh-CN" sz="2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den>
                        </m:f>
                        <m: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, we will have: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r>
                  <a:rPr lang="en-US" altLang="zh-CN" dirty="0"/>
                  <a:t>We know that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𝐽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 thus: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nary>
                        <m:nary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d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𝑑𝑟</m:t>
                          </m:r>
                        </m:e>
                      </m:nary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2EA00-DF3B-4833-8CB7-4F3F31242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208" y="825674"/>
                <a:ext cx="11981864" cy="5486400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B4498-D9E1-4E6D-8E70-B3961203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82C5-4480-498D-89A5-38D62B17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Bessel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D6C1DC-FBF8-4F82-8A3E-51FCD1F59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914" y="685800"/>
                <a:ext cx="11513766" cy="554655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0" lang="en-US" altLang="zh-CN" sz="2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2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altLang="zh-CN" sz="24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kern="1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, thus we will have: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D6C1DC-FBF8-4F82-8A3E-51FCD1F59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914" y="685800"/>
                <a:ext cx="11513766" cy="5546558"/>
              </a:xfrm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9917E-6DDF-4A71-B91F-2334310B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1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F1870-6BE7-475F-AF5F-F58EC7CC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Bessel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2EA00-DF3B-4833-8CB7-4F3F31242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968" y="825674"/>
                <a:ext cx="10668000" cy="54864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Orthogonality: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Thus we know have: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US" altLang="zh-CN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2EA00-DF3B-4833-8CB7-4F3F31242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968" y="825674"/>
                <a:ext cx="10668000" cy="5486400"/>
              </a:xfrm>
              <a:blipFill>
                <a:blip r:embed="rId2"/>
                <a:stretch>
                  <a:fillRect l="-12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B4498-D9E1-4E6D-8E70-B3961203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08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49376-3868-408E-B415-D663B600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Surface temperature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4F3EC0-3E5A-4D9B-8F07-A92F7CA67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284" y="838200"/>
                <a:ext cx="11682663" cy="54864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𝑓𝑎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/>
                  <a:t>Put all the coefficient into the solution, we finally get: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cosh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0;0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4F3EC0-3E5A-4D9B-8F07-A92F7CA67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284" y="838200"/>
                <a:ext cx="11682663" cy="5486400"/>
              </a:xfrm>
              <a:blipFill>
                <a:blip r:embed="rId2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09A61-820E-40B1-B968-4B0DC865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19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E187E-3169-4033-8C9E-ACC190B5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Thermal resistance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DDB2B8-2F42-487D-85D5-D39E91E94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 spreading or constriction resistance is calculated as: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0;0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DDB2B8-2F42-487D-85D5-D39E91E94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50FBF-6414-45C1-A442-23B10F5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836C6-8A9B-4E20-9802-6D36F87B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AF290-61ED-49AD-B6FB-295650D47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12242800" cy="5486400"/>
              </a:xfrm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sinh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 </m:t>
                                          </m:r>
                                        </m:e>
                                      </m:d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en-US" altLang="zh-CN" sz="20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cosh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kumimoji="0" lang="en-US" altLang="zh-CN" sz="2000" b="0" i="1" u="none" strike="noStrike" kern="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zh-CN" altLang="en-US" sz="2000" b="0" i="1" u="none" strike="noStrike" kern="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altLang="zh-CN" sz="2000" b="0" i="1" u="none" strike="noStrike" kern="0" cap="none" spc="0" normalizeH="0" baseline="0" noProof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𝑏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zh-CN" altLang="en-US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0;0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0;0</m:t>
                              </m:r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sinh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 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cosh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20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sz="20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0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den>
                                              </m:f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fName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fName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AF290-61ED-49AD-B6FB-295650D47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12242800" cy="5486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5A19B-DCE9-44BB-B2D1-5DE30A8C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E457C9-57B1-413C-94C8-7F598188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48" y="3201561"/>
            <a:ext cx="1836312" cy="31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C937-3E73-42F6-8463-51ED0753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at micropillar surface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6F155-344A-43DB-83DB-DC1971B3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86504E-0261-4776-B827-B243F98D3D2F}"/>
              </a:ext>
            </a:extLst>
          </p:cNvPr>
          <p:cNvGrpSpPr/>
          <p:nvPr/>
        </p:nvGrpSpPr>
        <p:grpSpPr>
          <a:xfrm>
            <a:off x="420205" y="1381538"/>
            <a:ext cx="4386469" cy="4399723"/>
            <a:chOff x="1815548" y="1364973"/>
            <a:chExt cx="4386469" cy="43997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293350-BA5B-4BA2-B443-DA406AA648DA}"/>
                </a:ext>
              </a:extLst>
            </p:cNvPr>
            <p:cNvSpPr/>
            <p:nvPr/>
          </p:nvSpPr>
          <p:spPr bwMode="auto">
            <a:xfrm>
              <a:off x="1815548" y="3048000"/>
              <a:ext cx="2279374" cy="2716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CA310B-3C9C-4496-8DF0-A8E9B97ACEB8}"/>
                </a:ext>
              </a:extLst>
            </p:cNvPr>
            <p:cNvSpPr/>
            <p:nvPr/>
          </p:nvSpPr>
          <p:spPr bwMode="auto">
            <a:xfrm>
              <a:off x="2584174" y="2213113"/>
              <a:ext cx="755374" cy="8348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51DB02-2F78-4E5E-945A-3A00554A5B5B}"/>
                </a:ext>
              </a:extLst>
            </p:cNvPr>
            <p:cNvSpPr/>
            <p:nvPr/>
          </p:nvSpPr>
          <p:spPr bwMode="auto">
            <a:xfrm>
              <a:off x="1815548" y="1364974"/>
              <a:ext cx="2279374" cy="83488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3C0C3D3-709B-454B-B84A-4C513D6B9BB2}"/>
                </a:ext>
              </a:extLst>
            </p:cNvPr>
            <p:cNvCxnSpPr/>
            <p:nvPr/>
          </p:nvCxnSpPr>
          <p:spPr bwMode="auto">
            <a:xfrm>
              <a:off x="2014330" y="5764696"/>
              <a:ext cx="418768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D82BE11-C158-470B-A23C-3EB60E0B7876}"/>
                </a:ext>
              </a:extLst>
            </p:cNvPr>
            <p:cNvCxnSpPr/>
            <p:nvPr/>
          </p:nvCxnSpPr>
          <p:spPr bwMode="auto">
            <a:xfrm flipV="1">
              <a:off x="2584174" y="1364973"/>
              <a:ext cx="3332968" cy="149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AB4649-50B7-45B3-B705-551B7FFDA91B}"/>
                  </a:ext>
                </a:extLst>
              </p:cNvPr>
              <p:cNvSpPr txBox="1"/>
              <p:nvPr/>
            </p:nvSpPr>
            <p:spPr>
              <a:xfrm>
                <a:off x="4052956" y="5301130"/>
                <a:ext cx="150743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h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AB4649-50B7-45B3-B705-551B7FFD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956" y="5301130"/>
                <a:ext cx="1507436" cy="480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D84F9F-245C-4CA0-9514-F789025BB36F}"/>
                  </a:ext>
                </a:extLst>
              </p:cNvPr>
              <p:cNvSpPr txBox="1"/>
              <p:nvPr/>
            </p:nvSpPr>
            <p:spPr>
              <a:xfrm>
                <a:off x="3666987" y="1181154"/>
                <a:ext cx="2279374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w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D84F9F-245C-4CA0-9514-F789025BB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87" y="1181154"/>
                <a:ext cx="2279374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652E895-7420-4BFC-99FB-9B319BCB3716}"/>
              </a:ext>
            </a:extLst>
          </p:cNvPr>
          <p:cNvCxnSpPr>
            <a:stCxn id="7" idx="0"/>
          </p:cNvCxnSpPr>
          <p:nvPr/>
        </p:nvCxnSpPr>
        <p:spPr bwMode="auto">
          <a:xfrm>
            <a:off x="1566518" y="2229678"/>
            <a:ext cx="2637182" cy="270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2801E9-D97B-4496-A0B7-D3A8A51BA147}"/>
              </a:ext>
            </a:extLst>
          </p:cNvPr>
          <p:cNvCxnSpPr>
            <a:stCxn id="7" idx="2"/>
          </p:cNvCxnSpPr>
          <p:nvPr/>
        </p:nvCxnSpPr>
        <p:spPr bwMode="auto">
          <a:xfrm>
            <a:off x="1566518" y="3064565"/>
            <a:ext cx="2637182" cy="237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F3F6E2-06F7-4FF5-BE19-2B945A9C4F5F}"/>
                  </a:ext>
                </a:extLst>
              </p:cNvPr>
              <p:cNvSpPr txBox="1"/>
              <p:nvPr/>
            </p:nvSpPr>
            <p:spPr>
              <a:xfrm>
                <a:off x="4397512" y="2012473"/>
                <a:ext cx="7794488" cy="873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0" lang="en-US" altLang="zh-CN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kumimoji="0" lang="en-US" altLang="zh-CN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zh-CN" altLang="en-US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1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1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1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F3F6E2-06F7-4FF5-BE19-2B945A9C4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12" y="2012473"/>
                <a:ext cx="7794488" cy="873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978BEAF-D9DF-476C-BB56-CB4F66005F19}"/>
                  </a:ext>
                </a:extLst>
              </p:cNvPr>
              <p:cNvSpPr txBox="1"/>
              <p:nvPr/>
            </p:nvSpPr>
            <p:spPr>
              <a:xfrm>
                <a:off x="2712830" y="1565292"/>
                <a:ext cx="4557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978BEAF-D9DF-476C-BB56-CB4F66005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30" y="1565292"/>
                <a:ext cx="455716" cy="461665"/>
              </a:xfrm>
              <a:prstGeom prst="rect">
                <a:avLst/>
              </a:prstGeom>
              <a:blipFill>
                <a:blip r:embed="rId5"/>
                <a:stretch>
                  <a:fillRect l="-4000" r="-133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EEF950A-F8D4-49CE-867E-004D16CEDE3D}"/>
                  </a:ext>
                </a:extLst>
              </p:cNvPr>
              <p:cNvSpPr txBox="1"/>
              <p:nvPr/>
            </p:nvSpPr>
            <p:spPr>
              <a:xfrm>
                <a:off x="2712830" y="4190505"/>
                <a:ext cx="4557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EEF950A-F8D4-49CE-867E-004D16CE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30" y="4190505"/>
                <a:ext cx="455716" cy="461665"/>
              </a:xfrm>
              <a:prstGeom prst="rect">
                <a:avLst/>
              </a:prstGeom>
              <a:blipFill>
                <a:blip r:embed="rId6"/>
                <a:stretch>
                  <a:fillRect l="-4000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F8CB038-DA11-47E3-9320-3C8A501045EC}"/>
                  </a:ext>
                </a:extLst>
              </p:cNvPr>
              <p:cNvSpPr txBox="1"/>
              <p:nvPr/>
            </p:nvSpPr>
            <p:spPr>
              <a:xfrm>
                <a:off x="4521799" y="3027447"/>
                <a:ext cx="7545914" cy="873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0" lang="en-US" altLang="zh-CN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kumimoji="0" lang="en-US" altLang="zh-CN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zh-CN" altLang="en-US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kumimoji="0" lang="en-US" altLang="zh-CN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1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1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1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F8CB038-DA11-47E3-9320-3C8A5010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99" y="3027447"/>
                <a:ext cx="7545914" cy="873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395F037-1AAF-40EE-89F6-57F1091CFA83}"/>
                  </a:ext>
                </a:extLst>
              </p:cNvPr>
              <p:cNvSpPr txBox="1"/>
              <p:nvPr/>
            </p:nvSpPr>
            <p:spPr>
              <a:xfrm>
                <a:off x="1863667" y="2410224"/>
                <a:ext cx="6858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395F037-1AAF-40EE-89F6-57F1091C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67" y="2410224"/>
                <a:ext cx="6858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34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5E54-5A49-418F-9D7C-9A865494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Area average temperature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1DDF33-C0EB-4C48-8CCB-CFBE99AC0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𝑑𝑟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Sup>
                                        <m:sSubSupPr>
                                          <m:ctrlPr>
                                            <a:rPr lang="en-US" altLang="zh-CN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sub>
                      </m:sSub>
                      <m:r>
                        <a:rPr kumimoji="0" lang="en-US" altLang="zh-CN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sSubSup>
                                        <m:sSubSupPr>
                                          <m:ctrlPr>
                                            <a:rPr kumimoji="0" lang="en-US" altLang="zh-CN" sz="28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8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8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CN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zh-CN" altLang="en-US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sz="2800" b="0" i="1" u="none" strike="noStrike" kern="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3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8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1DDF33-C0EB-4C48-8CCB-CFBE99AC0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40B81D-600D-46F1-AB51-45AE6494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3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7D846-E121-4046-A03B-576FEB1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between temperature difference and heat flux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A99B35-B0E5-4FF1-97AC-00B95B411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411" y="838200"/>
                <a:ext cx="11848355" cy="5486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den>
                      </m:f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:endParaRPr lang="en-US" altLang="zh-CN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A99B35-B0E5-4FF1-97AC-00B95B411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411" y="838200"/>
                <a:ext cx="11848355" cy="5486400"/>
              </a:xfrm>
              <a:blipFill>
                <a:blip r:embed="rId2"/>
                <a:stretch>
                  <a:fillRect t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2DC72-17B7-402A-8BFA-239F4F87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51CE3-C7C2-4473-86D4-47F24BDD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05" y="3429000"/>
            <a:ext cx="2787862" cy="27917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5132CA-9BC8-402E-B194-844158C01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587" y="3237519"/>
            <a:ext cx="1808160" cy="3829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723BCC-74D3-49D0-9C33-9E563A902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395" y="3503249"/>
            <a:ext cx="342142" cy="33348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8C2626-6441-4175-99B6-947B9C758B2D}"/>
              </a:ext>
            </a:extLst>
          </p:cNvPr>
          <p:cNvCxnSpPr/>
          <p:nvPr/>
        </p:nvCxnSpPr>
        <p:spPr bwMode="auto">
          <a:xfrm flipV="1">
            <a:off x="1016541" y="3975542"/>
            <a:ext cx="0" cy="29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F5BA8A7-D77D-4EEC-9AF0-9BF8743DF63F}"/>
              </a:ext>
            </a:extLst>
          </p:cNvPr>
          <p:cNvSpPr txBox="1"/>
          <p:nvPr/>
        </p:nvSpPr>
        <p:spPr>
          <a:xfrm>
            <a:off x="1016541" y="3988631"/>
            <a:ext cx="336687" cy="382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F5E8D0-2B50-42B3-82FB-552293AC3582}"/>
                  </a:ext>
                </a:extLst>
              </p:cNvPr>
              <p:cNvSpPr txBox="1"/>
              <p:nvPr/>
            </p:nvSpPr>
            <p:spPr>
              <a:xfrm>
                <a:off x="2729431" y="3727680"/>
                <a:ext cx="696473" cy="452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F5E8D0-2B50-42B3-82FB-552293AC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31" y="3727680"/>
                <a:ext cx="696473" cy="4524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441942-22B2-47DD-80C5-B9A01231C3C7}"/>
              </a:ext>
            </a:extLst>
          </p:cNvPr>
          <p:cNvCxnSpPr/>
          <p:nvPr/>
        </p:nvCxnSpPr>
        <p:spPr bwMode="auto">
          <a:xfrm>
            <a:off x="1276657" y="3925779"/>
            <a:ext cx="14165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14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E2460-D1C3-4DA7-897B-328D0BA0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Thermal spreading/constriction resistance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D6AF70-E289-4A63-BFD0-9243373C4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9117" y="791516"/>
                <a:ext cx="8370323" cy="54864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Heat transfer Laplace equation is: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It can be written in cylindrical coordinates with two variables: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With solution of form: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D6AF70-E289-4A63-BFD0-9243373C4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9117" y="791516"/>
                <a:ext cx="8370323" cy="5486400"/>
              </a:xfrm>
              <a:blipFill>
                <a:blip r:embed="rId2"/>
                <a:stretch>
                  <a:fillRect l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A9811-24F8-4C55-9697-110E0EA1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18061B5-F4B6-4AE7-AC13-F845F40A2770}"/>
              </a:ext>
            </a:extLst>
          </p:cNvPr>
          <p:cNvGrpSpPr/>
          <p:nvPr/>
        </p:nvGrpSpPr>
        <p:grpSpPr>
          <a:xfrm>
            <a:off x="870017" y="2678343"/>
            <a:ext cx="1020187" cy="1806114"/>
            <a:chOff x="161874" y="838200"/>
            <a:chExt cx="2660696" cy="435610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18A4138-3CC6-4CC0-8B00-03F12670F8E3}"/>
                </a:ext>
              </a:extLst>
            </p:cNvPr>
            <p:cNvGrpSpPr/>
            <p:nvPr/>
          </p:nvGrpSpPr>
          <p:grpSpPr>
            <a:xfrm rot="10800000">
              <a:off x="396870" y="838200"/>
              <a:ext cx="2425700" cy="4356100"/>
              <a:chOff x="1295400" y="1397000"/>
              <a:chExt cx="2425700" cy="43561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2FA8831-7F5E-40C7-A52E-5590E17764AB}"/>
                  </a:ext>
                </a:extLst>
              </p:cNvPr>
              <p:cNvSpPr/>
              <p:nvPr/>
            </p:nvSpPr>
            <p:spPr bwMode="auto">
              <a:xfrm>
                <a:off x="1295400" y="1778000"/>
                <a:ext cx="2260600" cy="2514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0485E93-797A-4AB4-ACF7-F6274316F6A3}"/>
                  </a:ext>
                </a:extLst>
              </p:cNvPr>
              <p:cNvSpPr/>
              <p:nvPr/>
            </p:nvSpPr>
            <p:spPr bwMode="auto">
              <a:xfrm>
                <a:off x="2057158" y="4287091"/>
                <a:ext cx="723900" cy="9271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B07A0FE-D9DB-4AB3-85F1-DAA6227F6703}"/>
                  </a:ext>
                </a:extLst>
              </p:cNvPr>
              <p:cNvCxnSpPr/>
              <p:nvPr/>
            </p:nvCxnSpPr>
            <p:spPr bwMode="auto">
              <a:xfrm flipV="1">
                <a:off x="2425700" y="1397000"/>
                <a:ext cx="0" cy="4356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7CAAA132-8789-4413-B222-0E8F01946E02}"/>
                  </a:ext>
                </a:extLst>
              </p:cNvPr>
              <p:cNvCxnSpPr/>
              <p:nvPr/>
            </p:nvCxnSpPr>
            <p:spPr bwMode="auto">
              <a:xfrm>
                <a:off x="1308371" y="3014192"/>
                <a:ext cx="11303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5CECAAB7-E28D-41BC-A8CE-36ABD7EB46D8}"/>
                  </a:ext>
                </a:extLst>
              </p:cNvPr>
              <p:cNvCxnSpPr/>
              <p:nvPr/>
            </p:nvCxnSpPr>
            <p:spPr bwMode="auto">
              <a:xfrm>
                <a:off x="2063750" y="4757804"/>
                <a:ext cx="36195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B8500F38-5A06-4CE3-82A0-F48C36CA6D46}"/>
                  </a:ext>
                </a:extLst>
              </p:cNvPr>
              <p:cNvCxnSpPr/>
              <p:nvPr/>
            </p:nvCxnSpPr>
            <p:spPr bwMode="auto">
              <a:xfrm flipV="1">
                <a:off x="3721100" y="1778000"/>
                <a:ext cx="0" cy="2514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4B7B838-90EF-4138-BA87-588715D6357F}"/>
                  </a:ext>
                </a:extLst>
              </p:cNvPr>
              <p:cNvSpPr txBox="1"/>
              <p:nvPr/>
            </p:nvSpPr>
            <p:spPr>
              <a:xfrm rot="10800000">
                <a:off x="1989365" y="4768850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5239062-4ED5-4500-AE88-6F4B14020068}"/>
                  </a:ext>
                </a:extLst>
              </p:cNvPr>
              <p:cNvSpPr txBox="1"/>
              <p:nvPr/>
            </p:nvSpPr>
            <p:spPr>
              <a:xfrm rot="10800000">
                <a:off x="1655459" y="3039787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DA117DA-3107-4B01-A20D-2CA4070E11D3}"/>
                  </a:ext>
                </a:extLst>
              </p:cNvPr>
              <p:cNvSpPr txBox="1"/>
              <p:nvPr/>
            </p:nvSpPr>
            <p:spPr>
              <a:xfrm rot="10800000">
                <a:off x="3182192" y="2840092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5E01B0E-11CF-4D9D-B674-023AC9E621D3}"/>
                </a:ext>
              </a:extLst>
            </p:cNvPr>
            <p:cNvCxnSpPr/>
            <p:nvPr/>
          </p:nvCxnSpPr>
          <p:spPr bwMode="auto">
            <a:xfrm>
              <a:off x="561970" y="1382559"/>
              <a:ext cx="0" cy="7099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7F9CFE6-8C98-482D-AB5D-09CDC9CC975D}"/>
                </a:ext>
              </a:extLst>
            </p:cNvPr>
            <p:cNvCxnSpPr/>
            <p:nvPr/>
          </p:nvCxnSpPr>
          <p:spPr bwMode="auto">
            <a:xfrm flipV="1">
              <a:off x="569281" y="1377162"/>
              <a:ext cx="60743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848C3A-EA2F-4EA9-BFC6-EDEADD5BDFA2}"/>
                </a:ext>
              </a:extLst>
            </p:cNvPr>
            <p:cNvSpPr txBox="1"/>
            <p:nvPr/>
          </p:nvSpPr>
          <p:spPr>
            <a:xfrm>
              <a:off x="735465" y="881322"/>
              <a:ext cx="423153" cy="41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8EFF70D-3220-434A-998A-BBEF3CE0098E}"/>
                </a:ext>
              </a:extLst>
            </p:cNvPr>
            <p:cNvSpPr txBox="1"/>
            <p:nvPr/>
          </p:nvSpPr>
          <p:spPr>
            <a:xfrm>
              <a:off x="161874" y="1377163"/>
              <a:ext cx="423153" cy="41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z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8CE7E41-849E-4328-B39A-F555921206F3}"/>
                </a:ext>
              </a:extLst>
            </p:cNvPr>
            <p:cNvCxnSpPr/>
            <p:nvPr/>
          </p:nvCxnSpPr>
          <p:spPr bwMode="auto">
            <a:xfrm flipV="1">
              <a:off x="1397463" y="22987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E14E9F2-F6ED-4457-B46B-55B732388B72}"/>
                </a:ext>
              </a:extLst>
            </p:cNvPr>
            <p:cNvCxnSpPr/>
            <p:nvPr/>
          </p:nvCxnSpPr>
          <p:spPr bwMode="auto">
            <a:xfrm flipV="1">
              <a:off x="1537163" y="22987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281FB80-1B39-407E-B3E9-F273E4ABFF86}"/>
                </a:ext>
              </a:extLst>
            </p:cNvPr>
            <p:cNvCxnSpPr/>
            <p:nvPr/>
          </p:nvCxnSpPr>
          <p:spPr bwMode="auto">
            <a:xfrm flipV="1">
              <a:off x="1675528" y="22987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B3E2DDC-3269-4321-BCB6-A39C7DB6992A}"/>
                </a:ext>
              </a:extLst>
            </p:cNvPr>
            <p:cNvCxnSpPr/>
            <p:nvPr/>
          </p:nvCxnSpPr>
          <p:spPr bwMode="auto">
            <a:xfrm flipV="1">
              <a:off x="1820796" y="22987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5D5C6C9-9FA8-4B74-87ED-C30762450CE7}"/>
                </a:ext>
              </a:extLst>
            </p:cNvPr>
            <p:cNvCxnSpPr/>
            <p:nvPr/>
          </p:nvCxnSpPr>
          <p:spPr bwMode="auto">
            <a:xfrm flipV="1">
              <a:off x="1960496" y="22987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BBC6EE9-4E45-4EB8-B8F5-758C73992F42}"/>
                </a:ext>
              </a:extLst>
            </p:cNvPr>
            <p:cNvCxnSpPr/>
            <p:nvPr/>
          </p:nvCxnSpPr>
          <p:spPr bwMode="auto">
            <a:xfrm flipH="1">
              <a:off x="618067" y="2201333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6013F4C-FA90-4144-AED1-ADA3108F4EA6}"/>
                </a:ext>
              </a:extLst>
            </p:cNvPr>
            <p:cNvCxnSpPr/>
            <p:nvPr/>
          </p:nvCxnSpPr>
          <p:spPr bwMode="auto">
            <a:xfrm flipH="1">
              <a:off x="771248" y="2201333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FD1BF43-CB5F-477B-9B75-57D905AF9A12}"/>
                </a:ext>
              </a:extLst>
            </p:cNvPr>
            <p:cNvCxnSpPr/>
            <p:nvPr/>
          </p:nvCxnSpPr>
          <p:spPr bwMode="auto">
            <a:xfrm flipH="1">
              <a:off x="931441" y="2201332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83E2C8D-BECB-4440-9E39-7BD5D941A1FA}"/>
                </a:ext>
              </a:extLst>
            </p:cNvPr>
            <p:cNvCxnSpPr/>
            <p:nvPr/>
          </p:nvCxnSpPr>
          <p:spPr bwMode="auto">
            <a:xfrm flipH="1">
              <a:off x="1086546" y="2201332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CA8922F-2B6A-4CD8-BB0C-55563A469AC7}"/>
                </a:ext>
              </a:extLst>
            </p:cNvPr>
            <p:cNvCxnSpPr/>
            <p:nvPr/>
          </p:nvCxnSpPr>
          <p:spPr bwMode="auto">
            <a:xfrm flipH="1">
              <a:off x="2136225" y="2192866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5E5A374-9784-4788-AB76-FEDB6A7370A1}"/>
                </a:ext>
              </a:extLst>
            </p:cNvPr>
            <p:cNvCxnSpPr/>
            <p:nvPr/>
          </p:nvCxnSpPr>
          <p:spPr bwMode="auto">
            <a:xfrm flipH="1">
              <a:off x="2285538" y="2192866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8D4F391-4D93-4F47-8C14-2EDE09A584D1}"/>
                </a:ext>
              </a:extLst>
            </p:cNvPr>
            <p:cNvCxnSpPr/>
            <p:nvPr/>
          </p:nvCxnSpPr>
          <p:spPr bwMode="auto">
            <a:xfrm flipH="1">
              <a:off x="2428573" y="2201332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DFB57CB-AC7E-4C1A-87A1-E4AE859D2384}"/>
                </a:ext>
              </a:extLst>
            </p:cNvPr>
            <p:cNvCxnSpPr/>
            <p:nvPr/>
          </p:nvCxnSpPr>
          <p:spPr bwMode="auto">
            <a:xfrm flipH="1">
              <a:off x="2585682" y="2197099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8B9346A-E452-4A7E-A43B-B2BE3628ADFA}"/>
              </a:ext>
            </a:extLst>
          </p:cNvPr>
          <p:cNvGrpSpPr/>
          <p:nvPr/>
        </p:nvGrpSpPr>
        <p:grpSpPr>
          <a:xfrm>
            <a:off x="268511" y="915930"/>
            <a:ext cx="2425700" cy="4356100"/>
            <a:chOff x="502378" y="1166446"/>
            <a:chExt cx="2425700" cy="435610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BFA0872-0A30-46D5-81B2-88338085511A}"/>
                </a:ext>
              </a:extLst>
            </p:cNvPr>
            <p:cNvGrpSpPr/>
            <p:nvPr/>
          </p:nvGrpSpPr>
          <p:grpSpPr>
            <a:xfrm rot="10800000">
              <a:off x="502378" y="1166446"/>
              <a:ext cx="2425700" cy="4356100"/>
              <a:chOff x="1295400" y="1397000"/>
              <a:chExt cx="2425700" cy="435610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9AD4E93-75AD-4216-985A-3053CCD863DC}"/>
                  </a:ext>
                </a:extLst>
              </p:cNvPr>
              <p:cNvSpPr/>
              <p:nvPr/>
            </p:nvSpPr>
            <p:spPr bwMode="auto">
              <a:xfrm>
                <a:off x="1295400" y="1778000"/>
                <a:ext cx="2260600" cy="2514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72CFD20-DF95-4824-9ED9-4BDB3F3A889F}"/>
                  </a:ext>
                </a:extLst>
              </p:cNvPr>
              <p:cNvSpPr/>
              <p:nvPr/>
            </p:nvSpPr>
            <p:spPr bwMode="auto">
              <a:xfrm>
                <a:off x="2057158" y="4287091"/>
                <a:ext cx="723900" cy="9271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7CBE68C8-EB88-4F47-97AE-665E1ACD5B93}"/>
                  </a:ext>
                </a:extLst>
              </p:cNvPr>
              <p:cNvCxnSpPr/>
              <p:nvPr/>
            </p:nvCxnSpPr>
            <p:spPr bwMode="auto">
              <a:xfrm flipV="1">
                <a:off x="2425700" y="1397000"/>
                <a:ext cx="0" cy="4356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568486E2-08A8-477A-AC5E-B75800A1D13A}"/>
                  </a:ext>
                </a:extLst>
              </p:cNvPr>
              <p:cNvCxnSpPr/>
              <p:nvPr/>
            </p:nvCxnSpPr>
            <p:spPr bwMode="auto">
              <a:xfrm>
                <a:off x="1308371" y="3014192"/>
                <a:ext cx="11303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1921331B-BA7B-41B3-B618-1E3E1FE0570C}"/>
                  </a:ext>
                </a:extLst>
              </p:cNvPr>
              <p:cNvCxnSpPr/>
              <p:nvPr/>
            </p:nvCxnSpPr>
            <p:spPr bwMode="auto">
              <a:xfrm>
                <a:off x="2063750" y="4757804"/>
                <a:ext cx="36195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2C351C74-D2AA-4B4E-B684-B1E7FE21E89C}"/>
                  </a:ext>
                </a:extLst>
              </p:cNvPr>
              <p:cNvCxnSpPr/>
              <p:nvPr/>
            </p:nvCxnSpPr>
            <p:spPr bwMode="auto">
              <a:xfrm flipV="1">
                <a:off x="3721100" y="1778000"/>
                <a:ext cx="0" cy="2514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692B93B-523A-4127-BDE9-F2B63833EBFB}"/>
                  </a:ext>
                </a:extLst>
              </p:cNvPr>
              <p:cNvSpPr txBox="1"/>
              <p:nvPr/>
            </p:nvSpPr>
            <p:spPr>
              <a:xfrm rot="10800000">
                <a:off x="1989365" y="4768850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DFB257A-B389-433F-B207-20B887BA100E}"/>
                  </a:ext>
                </a:extLst>
              </p:cNvPr>
              <p:cNvSpPr txBox="1"/>
              <p:nvPr/>
            </p:nvSpPr>
            <p:spPr>
              <a:xfrm rot="10800000">
                <a:off x="1655459" y="3039787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FDEF8E6-CFCF-447C-A55B-C5995467518F}"/>
                  </a:ext>
                </a:extLst>
              </p:cNvPr>
              <p:cNvSpPr txBox="1"/>
              <p:nvPr/>
            </p:nvSpPr>
            <p:spPr>
              <a:xfrm rot="10800000">
                <a:off x="3182192" y="2840092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484B3C4-3519-428A-A94E-877365B3C935}"/>
                </a:ext>
              </a:extLst>
            </p:cNvPr>
            <p:cNvGrpSpPr/>
            <p:nvPr/>
          </p:nvGrpSpPr>
          <p:grpSpPr>
            <a:xfrm>
              <a:off x="1399747" y="2124212"/>
              <a:ext cx="1014844" cy="1211220"/>
              <a:chOff x="267382" y="1209568"/>
              <a:chExt cx="1014844" cy="1211220"/>
            </a:xfrm>
          </p:grpSpPr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14414CEE-38EA-412E-9F49-EC1A8DAE8BC3}"/>
                  </a:ext>
                </a:extLst>
              </p:cNvPr>
              <p:cNvCxnSpPr/>
              <p:nvPr/>
            </p:nvCxnSpPr>
            <p:spPr bwMode="auto">
              <a:xfrm>
                <a:off x="667478" y="1710805"/>
                <a:ext cx="0" cy="7099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A62A83B2-AB7E-4367-98DD-D63BB950EE67}"/>
                  </a:ext>
                </a:extLst>
              </p:cNvPr>
              <p:cNvCxnSpPr/>
              <p:nvPr/>
            </p:nvCxnSpPr>
            <p:spPr bwMode="auto">
              <a:xfrm flipV="1">
                <a:off x="674789" y="1705408"/>
                <a:ext cx="607437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57E0E2B-0B70-484A-8709-0367F6E5D2E5}"/>
                  </a:ext>
                </a:extLst>
              </p:cNvPr>
              <p:cNvSpPr txBox="1"/>
              <p:nvPr/>
            </p:nvSpPr>
            <p:spPr>
              <a:xfrm>
                <a:off x="840973" y="1209568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D0DD3BF-49B3-4836-9507-47C3C4492F60}"/>
                  </a:ext>
                </a:extLst>
              </p:cNvPr>
              <p:cNvSpPr txBox="1"/>
              <p:nvPr/>
            </p:nvSpPr>
            <p:spPr>
              <a:xfrm>
                <a:off x="267382" y="1705409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z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479398A-A5CC-4616-B1AB-669FF4EDA98C}"/>
                </a:ext>
              </a:extLst>
            </p:cNvPr>
            <p:cNvCxnSpPr/>
            <p:nvPr/>
          </p:nvCxnSpPr>
          <p:spPr bwMode="auto">
            <a:xfrm flipH="1">
              <a:off x="723575" y="2529579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D355F3A-5E0D-447C-888B-C1C5B6923B27}"/>
                </a:ext>
              </a:extLst>
            </p:cNvPr>
            <p:cNvCxnSpPr/>
            <p:nvPr/>
          </p:nvCxnSpPr>
          <p:spPr bwMode="auto">
            <a:xfrm flipH="1">
              <a:off x="876756" y="2529579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C81B382-CD4B-470A-A0ED-11784997F10F}"/>
                </a:ext>
              </a:extLst>
            </p:cNvPr>
            <p:cNvCxnSpPr/>
            <p:nvPr/>
          </p:nvCxnSpPr>
          <p:spPr bwMode="auto">
            <a:xfrm flipH="1">
              <a:off x="1036949" y="2529578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CD92270-F7A1-4946-837B-32082BE57417}"/>
                </a:ext>
              </a:extLst>
            </p:cNvPr>
            <p:cNvCxnSpPr/>
            <p:nvPr/>
          </p:nvCxnSpPr>
          <p:spPr bwMode="auto">
            <a:xfrm flipH="1">
              <a:off x="1192054" y="2529578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43052E-D8A9-4055-810D-FCD790F32C2A}"/>
                </a:ext>
              </a:extLst>
            </p:cNvPr>
            <p:cNvCxnSpPr/>
            <p:nvPr/>
          </p:nvCxnSpPr>
          <p:spPr bwMode="auto">
            <a:xfrm flipH="1">
              <a:off x="2241733" y="2521112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B531FE8-8217-4994-8C44-9600FE5CC7E9}"/>
                </a:ext>
              </a:extLst>
            </p:cNvPr>
            <p:cNvCxnSpPr/>
            <p:nvPr/>
          </p:nvCxnSpPr>
          <p:spPr bwMode="auto">
            <a:xfrm flipH="1">
              <a:off x="2391046" y="2521112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30ACE54-B179-4730-B339-EB477134333A}"/>
                </a:ext>
              </a:extLst>
            </p:cNvPr>
            <p:cNvCxnSpPr/>
            <p:nvPr/>
          </p:nvCxnSpPr>
          <p:spPr bwMode="auto">
            <a:xfrm flipH="1">
              <a:off x="2534081" y="2529578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17885BA-1F14-4E42-B275-F86AC1FE993E}"/>
                </a:ext>
              </a:extLst>
            </p:cNvPr>
            <p:cNvCxnSpPr/>
            <p:nvPr/>
          </p:nvCxnSpPr>
          <p:spPr bwMode="auto">
            <a:xfrm flipH="1">
              <a:off x="2691190" y="2525345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4E5122-46CA-498D-B122-F46DC6A86976}"/>
                </a:ext>
              </a:extLst>
            </p:cNvPr>
            <p:cNvSpPr txBox="1"/>
            <p:nvPr/>
          </p:nvSpPr>
          <p:spPr>
            <a:xfrm>
              <a:off x="1522414" y="2262963"/>
              <a:ext cx="364202" cy="41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4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D9248-0D83-4675-AE05-10ECD737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distribution inside micropillar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2E308-7572-4AFA-868F-2EB33A0E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4" name="内容占位符 33">
            <a:extLst>
              <a:ext uri="{FF2B5EF4-FFF2-40B4-BE49-F238E27FC236}">
                <a16:creationId xmlns:a16="http://schemas.microsoft.com/office/drawing/2014/main" id="{226457B7-9225-4360-AA7C-C82C0500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36" y="3532247"/>
            <a:ext cx="682811" cy="46333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1C982418-6950-43EA-BAD1-142E09CE957B}"/>
              </a:ext>
            </a:extLst>
          </p:cNvPr>
          <p:cNvGrpSpPr/>
          <p:nvPr/>
        </p:nvGrpSpPr>
        <p:grpSpPr>
          <a:xfrm>
            <a:off x="478997" y="2033451"/>
            <a:ext cx="1307203" cy="3095897"/>
            <a:chOff x="1419523" y="1920240"/>
            <a:chExt cx="1307203" cy="309589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61D753-FD36-4ADC-92BD-B3B516D21746}"/>
                </a:ext>
              </a:extLst>
            </p:cNvPr>
            <p:cNvSpPr/>
            <p:nvPr/>
          </p:nvSpPr>
          <p:spPr bwMode="auto">
            <a:xfrm rot="10800000">
              <a:off x="1419523" y="2979136"/>
              <a:ext cx="1307203" cy="141028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017E661-ABE5-4A1F-A540-7E3A2A7783C2}"/>
                </a:ext>
              </a:extLst>
            </p:cNvPr>
            <p:cNvCxnSpPr/>
            <p:nvPr/>
          </p:nvCxnSpPr>
          <p:spPr bwMode="auto">
            <a:xfrm>
              <a:off x="2063749" y="1920240"/>
              <a:ext cx="0" cy="30958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2CBD564-85C6-4265-8C15-7D4894F386FD}"/>
                </a:ext>
              </a:extLst>
            </p:cNvPr>
            <p:cNvCxnSpPr/>
            <p:nvPr/>
          </p:nvCxnSpPr>
          <p:spPr bwMode="auto">
            <a:xfrm flipH="1">
              <a:off x="2063749" y="2520826"/>
              <a:ext cx="6168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A89802-57B7-4462-BADD-A8A58BCFB9FB}"/>
                </a:ext>
              </a:extLst>
            </p:cNvPr>
            <p:cNvSpPr txBox="1"/>
            <p:nvPr/>
          </p:nvSpPr>
          <p:spPr>
            <a:xfrm>
              <a:off x="2188897" y="2133316"/>
              <a:ext cx="423153" cy="41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69A488-6DFD-4E3B-87FE-EDF5CE401FF0}"/>
              </a:ext>
            </a:extLst>
          </p:cNvPr>
          <p:cNvGrpSpPr/>
          <p:nvPr/>
        </p:nvGrpSpPr>
        <p:grpSpPr>
          <a:xfrm>
            <a:off x="725192" y="2735258"/>
            <a:ext cx="1185385" cy="1081533"/>
            <a:chOff x="1665718" y="2622047"/>
            <a:chExt cx="1185385" cy="10815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98FD836-C397-441D-A166-BF3368D02F0D}"/>
                </a:ext>
              </a:extLst>
            </p:cNvPr>
            <p:cNvGrpSpPr/>
            <p:nvPr/>
          </p:nvGrpSpPr>
          <p:grpSpPr>
            <a:xfrm>
              <a:off x="1665718" y="2933603"/>
              <a:ext cx="1185385" cy="769977"/>
              <a:chOff x="267382" y="1650811"/>
              <a:chExt cx="1185385" cy="769977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11ED3B1-12E4-4A11-BC95-BBBD742C4D6B}"/>
                  </a:ext>
                </a:extLst>
              </p:cNvPr>
              <p:cNvCxnSpPr/>
              <p:nvPr/>
            </p:nvCxnSpPr>
            <p:spPr bwMode="auto">
              <a:xfrm>
                <a:off x="667478" y="1710805"/>
                <a:ext cx="0" cy="7099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08A482A7-8D1E-41FD-9A44-0FA2FD2C23DC}"/>
                  </a:ext>
                </a:extLst>
              </p:cNvPr>
              <p:cNvCxnSpPr/>
              <p:nvPr/>
            </p:nvCxnSpPr>
            <p:spPr bwMode="auto">
              <a:xfrm flipV="1">
                <a:off x="674789" y="1705408"/>
                <a:ext cx="607437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8DE572C-5715-40C2-B142-2E78A5DF6950}"/>
                  </a:ext>
                </a:extLst>
              </p:cNvPr>
              <p:cNvSpPr txBox="1"/>
              <p:nvPr/>
            </p:nvSpPr>
            <p:spPr>
              <a:xfrm>
                <a:off x="1029614" y="1650811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4AB9B-6067-462E-9C08-E4B90FA8E6E1}"/>
                  </a:ext>
                </a:extLst>
              </p:cNvPr>
              <p:cNvSpPr txBox="1"/>
              <p:nvPr/>
            </p:nvSpPr>
            <p:spPr>
              <a:xfrm>
                <a:off x="267382" y="1705409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z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ACE3379-5408-4C9F-A5BE-DBD7155E278B}"/>
                </a:ext>
              </a:extLst>
            </p:cNvPr>
            <p:cNvSpPr txBox="1"/>
            <p:nvPr/>
          </p:nvSpPr>
          <p:spPr>
            <a:xfrm>
              <a:off x="1788385" y="2622047"/>
              <a:ext cx="364202" cy="41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906AC099-7DC1-4885-BEEB-CE03B267AB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93357" y="838199"/>
                <a:ext cx="8370323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1" fontAlgn="base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Char char="¿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5000"/>
                  <a:buFont typeface="Wingdings 2" pitchFamily="18" charset="2"/>
                  <a:buChar char="¯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304925" indent="-395288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 2" pitchFamily="18" charset="2"/>
                  <a:buChar char="¿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93863" indent="-387350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 2" pitchFamily="18" charset="2"/>
                  <a:buChar char="¯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939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511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30083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655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9227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Heat transfer Laplace equation is: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  <m: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It can be written in cylindrical coordinates with two variables:</a:t>
                </a:r>
                <a:endPara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0" lang="zh-CN" alt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With solution of form: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内容占位符 2">
                <a:extLst>
                  <a:ext uri="{FF2B5EF4-FFF2-40B4-BE49-F238E27FC236}">
                    <a16:creationId xmlns:a16="http://schemas.microsoft.com/office/drawing/2014/main" id="{906AC099-7DC1-4885-BEEB-CE03B267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3357" y="838199"/>
                <a:ext cx="8370323" cy="5486400"/>
              </a:xfrm>
              <a:prstGeom prst="rect">
                <a:avLst/>
              </a:prstGeom>
              <a:blipFill>
                <a:blip r:embed="rId3"/>
                <a:stretch>
                  <a:fillRect l="-14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D9248-0D83-4675-AE05-10ECD737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distribution inside micropillar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2E308-7572-4AFA-868F-2EB33A0E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4" name="内容占位符 33">
            <a:extLst>
              <a:ext uri="{FF2B5EF4-FFF2-40B4-BE49-F238E27FC236}">
                <a16:creationId xmlns:a16="http://schemas.microsoft.com/office/drawing/2014/main" id="{226457B7-9225-4360-AA7C-C82C0500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36" y="3532247"/>
            <a:ext cx="682811" cy="463336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1C982418-6950-43EA-BAD1-142E09CE957B}"/>
              </a:ext>
            </a:extLst>
          </p:cNvPr>
          <p:cNvGrpSpPr/>
          <p:nvPr/>
        </p:nvGrpSpPr>
        <p:grpSpPr>
          <a:xfrm>
            <a:off x="478997" y="2033451"/>
            <a:ext cx="1307203" cy="3095897"/>
            <a:chOff x="1419523" y="1920240"/>
            <a:chExt cx="1307203" cy="309589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61D753-FD36-4ADC-92BD-B3B516D21746}"/>
                </a:ext>
              </a:extLst>
            </p:cNvPr>
            <p:cNvSpPr/>
            <p:nvPr/>
          </p:nvSpPr>
          <p:spPr bwMode="auto">
            <a:xfrm rot="10800000">
              <a:off x="1419523" y="2979136"/>
              <a:ext cx="1307203" cy="141028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017E661-ABE5-4A1F-A540-7E3A2A7783C2}"/>
                </a:ext>
              </a:extLst>
            </p:cNvPr>
            <p:cNvCxnSpPr/>
            <p:nvPr/>
          </p:nvCxnSpPr>
          <p:spPr bwMode="auto">
            <a:xfrm>
              <a:off x="2063749" y="1920240"/>
              <a:ext cx="0" cy="30958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2CBD564-85C6-4265-8C15-7D4894F386FD}"/>
                </a:ext>
              </a:extLst>
            </p:cNvPr>
            <p:cNvCxnSpPr/>
            <p:nvPr/>
          </p:nvCxnSpPr>
          <p:spPr bwMode="auto">
            <a:xfrm flipH="1">
              <a:off x="2063749" y="2520826"/>
              <a:ext cx="6168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A89802-57B7-4462-BADD-A8A58BCFB9FB}"/>
                </a:ext>
              </a:extLst>
            </p:cNvPr>
            <p:cNvSpPr txBox="1"/>
            <p:nvPr/>
          </p:nvSpPr>
          <p:spPr>
            <a:xfrm>
              <a:off x="2188897" y="2133316"/>
              <a:ext cx="423153" cy="41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69A488-6DFD-4E3B-87FE-EDF5CE401FF0}"/>
              </a:ext>
            </a:extLst>
          </p:cNvPr>
          <p:cNvGrpSpPr/>
          <p:nvPr/>
        </p:nvGrpSpPr>
        <p:grpSpPr>
          <a:xfrm>
            <a:off x="725192" y="2735258"/>
            <a:ext cx="1185385" cy="1081533"/>
            <a:chOff x="1665718" y="2622047"/>
            <a:chExt cx="1185385" cy="10815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98FD836-C397-441D-A166-BF3368D02F0D}"/>
                </a:ext>
              </a:extLst>
            </p:cNvPr>
            <p:cNvGrpSpPr/>
            <p:nvPr/>
          </p:nvGrpSpPr>
          <p:grpSpPr>
            <a:xfrm>
              <a:off x="1665718" y="2933603"/>
              <a:ext cx="1185385" cy="769977"/>
              <a:chOff x="267382" y="1650811"/>
              <a:chExt cx="1185385" cy="769977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11ED3B1-12E4-4A11-BC95-BBBD742C4D6B}"/>
                  </a:ext>
                </a:extLst>
              </p:cNvPr>
              <p:cNvCxnSpPr/>
              <p:nvPr/>
            </p:nvCxnSpPr>
            <p:spPr bwMode="auto">
              <a:xfrm>
                <a:off x="667478" y="1710805"/>
                <a:ext cx="0" cy="7099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08A482A7-8D1E-41FD-9A44-0FA2FD2C23DC}"/>
                  </a:ext>
                </a:extLst>
              </p:cNvPr>
              <p:cNvCxnSpPr/>
              <p:nvPr/>
            </p:nvCxnSpPr>
            <p:spPr bwMode="auto">
              <a:xfrm flipV="1">
                <a:off x="674789" y="1705408"/>
                <a:ext cx="607437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8DE572C-5715-40C2-B142-2E78A5DF6950}"/>
                  </a:ext>
                </a:extLst>
              </p:cNvPr>
              <p:cNvSpPr txBox="1"/>
              <p:nvPr/>
            </p:nvSpPr>
            <p:spPr>
              <a:xfrm>
                <a:off x="1029614" y="1650811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4AB9B-6067-462E-9C08-E4B90FA8E6E1}"/>
                  </a:ext>
                </a:extLst>
              </p:cNvPr>
              <p:cNvSpPr txBox="1"/>
              <p:nvPr/>
            </p:nvSpPr>
            <p:spPr>
              <a:xfrm>
                <a:off x="267382" y="1705409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z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ACE3379-5408-4C9F-A5BE-DBD7155E278B}"/>
                </a:ext>
              </a:extLst>
            </p:cNvPr>
            <p:cNvSpPr txBox="1"/>
            <p:nvPr/>
          </p:nvSpPr>
          <p:spPr>
            <a:xfrm>
              <a:off x="1788385" y="2622047"/>
              <a:ext cx="364202" cy="41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F2376D17-E3BA-4FB1-BFFE-CEC472B17FD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82868" y="931405"/>
                <a:ext cx="8478238" cy="5265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1" fontAlgn="base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Char char="¿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5000"/>
                  <a:buFont typeface="Wingdings 2" pitchFamily="18" charset="2"/>
                  <a:buChar char="¯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304925" indent="-395288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 2" pitchFamily="18" charset="2"/>
                  <a:buChar char="¿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93863" indent="-387350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 2" pitchFamily="18" charset="2"/>
                  <a:buChar char="¯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939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511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30083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655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9227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 It should be adiabatic on the side surface of the cylindrical conductor: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0" lang="zh-CN" alt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              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;    0&lt;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 Temperature on the top of the cylindrical conductor is: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;0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𝐴𝑟</m:t>
                          </m:r>
                        </m:e>
                        <m:sup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</m:t>
                      </m:r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0&lt;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</m:oMath>
                  </m:oMathPara>
                </a14:m>
                <a:endPara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</m:t>
                      </m:r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0&lt;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</m:oMath>
                  </m:oMathPara>
                </a14:m>
                <a:endPara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On the bottom of the cylindrical conductor heat flux is uniform: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</m:t>
                      </m:r>
                      <m:r>
                        <a:rPr kumimoji="0" lang="en-US" altLang="zh-CN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0&lt;</m:t>
                      </m:r>
                      <m:r>
                        <a:rPr kumimoji="0" lang="en-US" altLang="zh-CN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z</m:t>
                      </m:r>
                      <m: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</m:t>
                      </m:r>
                    </m:oMath>
                  </m:oMathPara>
                </a14:m>
                <a:endPara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  </a:t>
                </a:r>
              </a:p>
            </p:txBody>
          </p:sp>
        </mc:Choice>
        <mc:Fallback xmlns="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F2376D17-E3BA-4FB1-BFFE-CEC472B17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2868" y="931405"/>
                <a:ext cx="8478238" cy="5265413"/>
              </a:xfrm>
              <a:prstGeom prst="rect">
                <a:avLst/>
              </a:prstGeom>
              <a:blipFill>
                <a:blip r:embed="rId3"/>
                <a:stretch>
                  <a:fillRect l="-1511" t="-1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12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F899E-C997-4BA7-A9FE-9CFDBC15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2CFEF-E953-4750-B72D-E833170B0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3" y="838200"/>
                <a:ext cx="11782697" cy="5486400"/>
              </a:xfrm>
            </p:spPr>
            <p:txBody>
              <a:bodyPr/>
              <a:lstStyle/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8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8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0" lang="en-US" altLang="zh-CN" sz="2800" b="0" i="1" u="none" strike="noStrike" kern="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800" b="0" i="1" u="none" strike="noStrike" kern="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1" u="none" strike="noStrike" kern="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kumimoji="0" lang="en-US" altLang="zh-CN" sz="28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8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kumimoji="0" lang="en-US" altLang="zh-CN" sz="28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den>
                      </m:f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/>
                  </a:rPr>
                  <a:t>For the second boundary condition:</a:t>
                </a: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𝐴𝑟</m:t>
                          </m:r>
                        </m:e>
                        <m:sup>
                          <m: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kern="0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zh-CN" i="1" kern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kern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b="0" i="0" kern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altLang="zh-CN" i="1" kern="0" dirty="0"/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den>
                          </m:f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𝐴𝑟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:endParaRPr kumimoji="0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𝐴𝑟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indent="0">
                  <a:buNone/>
                  <a:defRPr/>
                </a:pPr>
                <a:endParaRPr lang="en-US" altLang="zh-CN" i="1" kern="0" dirty="0"/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2CFEF-E953-4750-B72D-E833170B0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3" y="838200"/>
                <a:ext cx="11782697" cy="5486400"/>
              </a:xfrm>
              <a:blipFill>
                <a:blip r:embed="rId2"/>
                <a:stretch>
                  <a:fillRect l="-1035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9C1DAA-C323-489A-8F42-03FD6A11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82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4C83E-FBBE-4B4A-81C4-D497A3EA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Solve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054667-5006-41F2-AE2E-6195161A0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For Bessel function, we have: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altLang="zh-CN" sz="20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0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kern="1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𝑑𝑟</m:t>
                          </m:r>
                        </m:e>
                      </m:nary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054667-5006-41F2-AE2E-6195161A0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24106-A663-4019-99B0-8E694F0A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388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00D6-AD76-4560-A78D-28F9AF5F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Solve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769112-0AA9-46F6-B703-BCFEC82DF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𝐴𝑟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  <m:r>
                                <a:rPr kumimoji="0" lang="en-US" altLang="zh-CN" sz="20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kumimoji="0" lang="en-US" altLang="zh-CN" sz="2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𝑑𝑟</m:t>
                      </m:r>
                    </m:oMath>
                  </m:oMathPara>
                </a14:m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𝐴𝑟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𝐴𝑟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en-US" altLang="zh-CN" sz="20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Finally we obtain:</a:t>
                </a: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769112-0AA9-46F6-B703-BCFEC82DF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449E0-ACFD-4677-A5F3-DE818D34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6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91D84-486F-4C92-A6F5-0FCC59EE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93C39F-F774-49B5-A5A3-911B1249D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For the third boundary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altLang="zh-CN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</m:t>
                      </m:r>
                      <m:r>
                        <a:rPr kumimoji="0" lang="en-US" altLang="zh-C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0&lt;</m:t>
                      </m:r>
                      <m:r>
                        <a:rPr kumimoji="0" lang="en-US" altLang="zh-CN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  <m:r>
                        <a:rPr kumimoji="0" lang="en-US" altLang="zh-CN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z</m:t>
                      </m:r>
                      <m:r>
                        <a:rPr kumimoji="0" lang="en-US" altLang="zh-CN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</m:t>
                      </m:r>
                    </m:oMath>
                  </m:oMathPara>
                </a14:m>
                <a:endPara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)−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93C39F-F774-49B5-A5A3-911B1249D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8673B-7539-4415-8CA0-FC820F49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30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内容占位符 26">
            <a:extLst>
              <a:ext uri="{FF2B5EF4-FFF2-40B4-BE49-F238E27FC236}">
                <a16:creationId xmlns:a16="http://schemas.microsoft.com/office/drawing/2014/main" id="{6A1BFB15-218F-4CA6-B464-347B33403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610" y="1402866"/>
            <a:ext cx="4876800" cy="380047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7E8BAB-B6BF-45BA-8839-41559E35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AF172-389F-4FAF-AED5-0FD13BF5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D825AA-2D18-4FD4-A678-3D1DCBC97A78}"/>
              </a:ext>
            </a:extLst>
          </p:cNvPr>
          <p:cNvGrpSpPr/>
          <p:nvPr/>
        </p:nvGrpSpPr>
        <p:grpSpPr>
          <a:xfrm>
            <a:off x="1233005" y="1620077"/>
            <a:ext cx="4386469" cy="4399723"/>
            <a:chOff x="1815548" y="1364973"/>
            <a:chExt cx="4386469" cy="43997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6AB68E-A1B3-411B-8C75-6C2D6EF0ED7E}"/>
                </a:ext>
              </a:extLst>
            </p:cNvPr>
            <p:cNvSpPr/>
            <p:nvPr/>
          </p:nvSpPr>
          <p:spPr bwMode="auto">
            <a:xfrm>
              <a:off x="1815548" y="3048000"/>
              <a:ext cx="2279374" cy="2716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BB4221-C269-466A-8937-F830FCE05AAE}"/>
                </a:ext>
              </a:extLst>
            </p:cNvPr>
            <p:cNvSpPr/>
            <p:nvPr/>
          </p:nvSpPr>
          <p:spPr bwMode="auto">
            <a:xfrm>
              <a:off x="2584174" y="2213113"/>
              <a:ext cx="755374" cy="8348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BAA8EAC-C5CE-4E34-B5C2-2E62951D29D3}"/>
                </a:ext>
              </a:extLst>
            </p:cNvPr>
            <p:cNvSpPr/>
            <p:nvPr/>
          </p:nvSpPr>
          <p:spPr bwMode="auto">
            <a:xfrm>
              <a:off x="1815548" y="1364974"/>
              <a:ext cx="2279374" cy="83488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63B1A84-A57B-43C0-9700-50916453AD4C}"/>
                </a:ext>
              </a:extLst>
            </p:cNvPr>
            <p:cNvCxnSpPr/>
            <p:nvPr/>
          </p:nvCxnSpPr>
          <p:spPr bwMode="auto">
            <a:xfrm>
              <a:off x="2014330" y="5764696"/>
              <a:ext cx="418768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0C2F2BA-2EEA-4990-8929-F24C52A7547D}"/>
                </a:ext>
              </a:extLst>
            </p:cNvPr>
            <p:cNvCxnSpPr/>
            <p:nvPr/>
          </p:nvCxnSpPr>
          <p:spPr bwMode="auto">
            <a:xfrm flipV="1">
              <a:off x="2584174" y="1364973"/>
              <a:ext cx="3332968" cy="149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C619D5-D38D-43D9-A83F-521DF5782787}"/>
                  </a:ext>
                </a:extLst>
              </p:cNvPr>
              <p:cNvSpPr txBox="1"/>
              <p:nvPr/>
            </p:nvSpPr>
            <p:spPr>
              <a:xfrm>
                <a:off x="4865756" y="5539669"/>
                <a:ext cx="1507436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h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C619D5-D38D-43D9-A83F-521DF5782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56" y="5539669"/>
                <a:ext cx="1507436" cy="480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6640E4-DD1B-408F-9D6C-249AFA04F6F1}"/>
                  </a:ext>
                </a:extLst>
              </p:cNvPr>
              <p:cNvSpPr txBox="1"/>
              <p:nvPr/>
            </p:nvSpPr>
            <p:spPr>
              <a:xfrm>
                <a:off x="4479787" y="1419693"/>
                <a:ext cx="2279374" cy="480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w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6640E4-DD1B-408F-9D6C-249AFA04F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87" y="1419693"/>
                <a:ext cx="2279374" cy="480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76AB1B4-F102-4185-95B5-ED981486D771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2379318" y="2003597"/>
            <a:ext cx="5831338" cy="464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2F9B05-677A-403C-92C2-97DB9C259202}"/>
              </a:ext>
            </a:extLst>
          </p:cNvPr>
          <p:cNvCxnSpPr>
            <a:stCxn id="7" idx="2"/>
          </p:cNvCxnSpPr>
          <p:nvPr/>
        </p:nvCxnSpPr>
        <p:spPr bwMode="auto">
          <a:xfrm>
            <a:off x="2379318" y="3303104"/>
            <a:ext cx="2637182" cy="237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82A5317-5853-4C56-9BDA-88725E83EFF0}"/>
                  </a:ext>
                </a:extLst>
              </p:cNvPr>
              <p:cNvSpPr txBox="1"/>
              <p:nvPr/>
            </p:nvSpPr>
            <p:spPr>
              <a:xfrm>
                <a:off x="777289" y="1806688"/>
                <a:ext cx="4557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82A5317-5853-4C56-9BDA-88725E8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9" y="1806688"/>
                <a:ext cx="455716" cy="461665"/>
              </a:xfrm>
              <a:prstGeom prst="rect">
                <a:avLst/>
              </a:prstGeom>
              <a:blipFill>
                <a:blip r:embed="rId5"/>
                <a:stretch>
                  <a:fillRect l="-4054" r="-2703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FB646E-A31A-4A4B-852E-860A352224EF}"/>
                  </a:ext>
                </a:extLst>
              </p:cNvPr>
              <p:cNvSpPr txBox="1"/>
              <p:nvPr/>
            </p:nvSpPr>
            <p:spPr>
              <a:xfrm>
                <a:off x="3525630" y="4429044"/>
                <a:ext cx="4557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FB646E-A31A-4A4B-852E-860A35222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30" y="4429044"/>
                <a:ext cx="455716" cy="461665"/>
              </a:xfrm>
              <a:prstGeom prst="rect">
                <a:avLst/>
              </a:prstGeom>
              <a:blipFill>
                <a:blip r:embed="rId6"/>
                <a:stretch>
                  <a:fillRect l="-4000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2DDA4CD-158F-45E5-9B70-AD094096FE88}"/>
                  </a:ext>
                </a:extLst>
              </p:cNvPr>
              <p:cNvSpPr txBox="1"/>
              <p:nvPr/>
            </p:nvSpPr>
            <p:spPr>
              <a:xfrm>
                <a:off x="2676467" y="2648763"/>
                <a:ext cx="6858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2DDA4CD-158F-45E5-9B70-AD094096F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467" y="2648763"/>
                <a:ext cx="6858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7C624BF-B1AE-48E9-BBBB-EB99EB4D27F9}"/>
              </a:ext>
            </a:extLst>
          </p:cNvPr>
          <p:cNvCxnSpPr/>
          <p:nvPr/>
        </p:nvCxnSpPr>
        <p:spPr bwMode="auto">
          <a:xfrm>
            <a:off x="3438733" y="2268354"/>
            <a:ext cx="4835938" cy="755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4790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7AEAC-08F4-439F-A663-C5381F53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distribution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DB9C4E0-5BAC-439A-AC55-F3170B5EA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76" y="1205344"/>
            <a:ext cx="5344824" cy="475095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83EFC-5CEC-4CE7-9EDA-0C223D1A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2C2881-2B63-4276-B16F-5971604E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1336675"/>
            <a:ext cx="51435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7FCAE-F851-4074-AB2C-079D515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distribution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D6827-10E2-40F7-A98C-2A13FBD6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7A7922C5-D4F3-4C5D-921B-918E925A3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762" y="1479550"/>
            <a:ext cx="5210175" cy="4610100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811045-29CF-4288-B9B2-523F631D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41" y="1479550"/>
            <a:ext cx="5229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C3B46-B1D3-4D30-A53C-F70DD0CB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distribution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81F2E62-0A52-4694-8B4E-14F887B4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247775"/>
            <a:ext cx="5229225" cy="466725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35579-FD10-4E85-BF98-61C4102D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0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845EF-461E-4F04-8F0B-CEA0BA29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Boundary conditions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B3748B-7E7F-4830-81E5-B333DC56A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2868" y="931405"/>
                <a:ext cx="8478238" cy="5265413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  It should be adiabatic on the side surface of the cylindrical conductor: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    0&lt;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  Temperature on the bottom of the cylindrical conductor is constant: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              0&lt;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   Heat can only flow from the small section and we assume it’s uniform: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B3748B-7E7F-4830-81E5-B333DC56A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2868" y="931405"/>
                <a:ext cx="8478238" cy="5265413"/>
              </a:xfrm>
              <a:blipFill>
                <a:blip r:embed="rId2"/>
                <a:stretch>
                  <a:fillRect l="-1511" t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335133-5188-4881-9249-B1D2BC8B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880F273-BE5D-4CC3-A317-FAA50809C041}"/>
              </a:ext>
            </a:extLst>
          </p:cNvPr>
          <p:cNvGrpSpPr/>
          <p:nvPr/>
        </p:nvGrpSpPr>
        <p:grpSpPr>
          <a:xfrm>
            <a:off x="502378" y="1166446"/>
            <a:ext cx="2425700" cy="4356100"/>
            <a:chOff x="502378" y="1166446"/>
            <a:chExt cx="2425700" cy="43561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D91FD0A-14F6-4CE5-9EB0-F5162D73F770}"/>
                </a:ext>
              </a:extLst>
            </p:cNvPr>
            <p:cNvGrpSpPr/>
            <p:nvPr/>
          </p:nvGrpSpPr>
          <p:grpSpPr>
            <a:xfrm rot="10800000">
              <a:off x="502378" y="1166446"/>
              <a:ext cx="2425700" cy="4356100"/>
              <a:chOff x="1295400" y="1397000"/>
              <a:chExt cx="2425700" cy="43561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AF1FDD7-A576-4EEA-A214-6E9256E23EA0}"/>
                  </a:ext>
                </a:extLst>
              </p:cNvPr>
              <p:cNvSpPr/>
              <p:nvPr/>
            </p:nvSpPr>
            <p:spPr bwMode="auto">
              <a:xfrm>
                <a:off x="1295400" y="1778000"/>
                <a:ext cx="2260600" cy="2514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F88F6F7-17FF-4123-8F76-E9D15C7B4C56}"/>
                  </a:ext>
                </a:extLst>
              </p:cNvPr>
              <p:cNvSpPr/>
              <p:nvPr/>
            </p:nvSpPr>
            <p:spPr bwMode="auto">
              <a:xfrm>
                <a:off x="2057158" y="4287091"/>
                <a:ext cx="723900" cy="9271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2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9C2C7255-0B5A-462C-BA94-D4E3AC673E83}"/>
                  </a:ext>
                </a:extLst>
              </p:cNvPr>
              <p:cNvCxnSpPr/>
              <p:nvPr/>
            </p:nvCxnSpPr>
            <p:spPr bwMode="auto">
              <a:xfrm flipV="1">
                <a:off x="2425700" y="1397000"/>
                <a:ext cx="0" cy="43561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212FE82-E467-4AE1-9C21-A1B6EF2D47EE}"/>
                  </a:ext>
                </a:extLst>
              </p:cNvPr>
              <p:cNvCxnSpPr/>
              <p:nvPr/>
            </p:nvCxnSpPr>
            <p:spPr bwMode="auto">
              <a:xfrm>
                <a:off x="1308371" y="3014192"/>
                <a:ext cx="11303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796A358A-31A7-4DCA-ABF0-7BA2A4164553}"/>
                  </a:ext>
                </a:extLst>
              </p:cNvPr>
              <p:cNvCxnSpPr/>
              <p:nvPr/>
            </p:nvCxnSpPr>
            <p:spPr bwMode="auto">
              <a:xfrm>
                <a:off x="2063750" y="4757804"/>
                <a:ext cx="36195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38CFCB14-34C3-4FCC-886A-6DF382B6C3E2}"/>
                  </a:ext>
                </a:extLst>
              </p:cNvPr>
              <p:cNvCxnSpPr/>
              <p:nvPr/>
            </p:nvCxnSpPr>
            <p:spPr bwMode="auto">
              <a:xfrm flipV="1">
                <a:off x="3721100" y="1778000"/>
                <a:ext cx="0" cy="2514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EDF92B-915F-4269-A9AD-07FB11728246}"/>
                  </a:ext>
                </a:extLst>
              </p:cNvPr>
              <p:cNvSpPr txBox="1"/>
              <p:nvPr/>
            </p:nvSpPr>
            <p:spPr>
              <a:xfrm rot="10800000">
                <a:off x="1989365" y="4768850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0EB905D-2D03-4A5A-B2E2-BF1F094E21B8}"/>
                  </a:ext>
                </a:extLst>
              </p:cNvPr>
              <p:cNvSpPr txBox="1"/>
              <p:nvPr/>
            </p:nvSpPr>
            <p:spPr>
              <a:xfrm rot="10800000">
                <a:off x="1655459" y="3039787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8FE39B9-10E9-4B4C-9D75-21BACCFF5600}"/>
                  </a:ext>
                </a:extLst>
              </p:cNvPr>
              <p:cNvSpPr txBox="1"/>
              <p:nvPr/>
            </p:nvSpPr>
            <p:spPr>
              <a:xfrm rot="10800000">
                <a:off x="3182192" y="2840092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73A851E-7A16-4A7E-B82F-463BCF486657}"/>
                </a:ext>
              </a:extLst>
            </p:cNvPr>
            <p:cNvGrpSpPr/>
            <p:nvPr/>
          </p:nvGrpSpPr>
          <p:grpSpPr>
            <a:xfrm>
              <a:off x="1399747" y="2124212"/>
              <a:ext cx="1014844" cy="1211220"/>
              <a:chOff x="267382" y="1209568"/>
              <a:chExt cx="1014844" cy="1211220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8F730E03-17AF-40CD-8339-0E492F89D701}"/>
                  </a:ext>
                </a:extLst>
              </p:cNvPr>
              <p:cNvCxnSpPr/>
              <p:nvPr/>
            </p:nvCxnSpPr>
            <p:spPr bwMode="auto">
              <a:xfrm>
                <a:off x="667478" y="1710805"/>
                <a:ext cx="0" cy="7099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2EF65612-F328-45F3-B93D-E2EE55280550}"/>
                  </a:ext>
                </a:extLst>
              </p:cNvPr>
              <p:cNvCxnSpPr/>
              <p:nvPr/>
            </p:nvCxnSpPr>
            <p:spPr bwMode="auto">
              <a:xfrm flipV="1">
                <a:off x="674789" y="1705408"/>
                <a:ext cx="607437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4E9D9C-6B50-40AB-91DB-FB3C27A31C50}"/>
                  </a:ext>
                </a:extLst>
              </p:cNvPr>
              <p:cNvSpPr txBox="1"/>
              <p:nvPr/>
            </p:nvSpPr>
            <p:spPr>
              <a:xfrm>
                <a:off x="840973" y="1209568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6A5531A-7E07-4CEB-87C9-0FEC8A2F17FC}"/>
                  </a:ext>
                </a:extLst>
              </p:cNvPr>
              <p:cNvSpPr txBox="1"/>
              <p:nvPr/>
            </p:nvSpPr>
            <p:spPr>
              <a:xfrm>
                <a:off x="267382" y="1705409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z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3DDE751-06DF-44DD-B0C1-D2150336FF44}"/>
                </a:ext>
              </a:extLst>
            </p:cNvPr>
            <p:cNvCxnSpPr/>
            <p:nvPr/>
          </p:nvCxnSpPr>
          <p:spPr bwMode="auto">
            <a:xfrm flipH="1">
              <a:off x="723575" y="2529579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078338C-8D5F-43C0-AC0B-80212112D7F7}"/>
                </a:ext>
              </a:extLst>
            </p:cNvPr>
            <p:cNvCxnSpPr/>
            <p:nvPr/>
          </p:nvCxnSpPr>
          <p:spPr bwMode="auto">
            <a:xfrm flipH="1">
              <a:off x="876756" y="2529579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8A26652-0A4E-4AD9-ACBB-286150DB1CED}"/>
                </a:ext>
              </a:extLst>
            </p:cNvPr>
            <p:cNvCxnSpPr/>
            <p:nvPr/>
          </p:nvCxnSpPr>
          <p:spPr bwMode="auto">
            <a:xfrm flipH="1">
              <a:off x="1036949" y="2529578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0358374-611D-4B00-AA5D-F91E68A0A542}"/>
                </a:ext>
              </a:extLst>
            </p:cNvPr>
            <p:cNvCxnSpPr/>
            <p:nvPr/>
          </p:nvCxnSpPr>
          <p:spPr bwMode="auto">
            <a:xfrm flipH="1">
              <a:off x="1192054" y="2529578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4644E42-5C69-42C9-9746-EAB7C998EBA6}"/>
                </a:ext>
              </a:extLst>
            </p:cNvPr>
            <p:cNvCxnSpPr/>
            <p:nvPr/>
          </p:nvCxnSpPr>
          <p:spPr bwMode="auto">
            <a:xfrm flipH="1">
              <a:off x="2241733" y="2521112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4589EF1-E243-49EE-A198-7A228BACB315}"/>
                </a:ext>
              </a:extLst>
            </p:cNvPr>
            <p:cNvCxnSpPr/>
            <p:nvPr/>
          </p:nvCxnSpPr>
          <p:spPr bwMode="auto">
            <a:xfrm flipH="1">
              <a:off x="2391046" y="2521112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CC29B6D-EADC-4D16-B6FD-A690EE718AD1}"/>
                </a:ext>
              </a:extLst>
            </p:cNvPr>
            <p:cNvCxnSpPr/>
            <p:nvPr/>
          </p:nvCxnSpPr>
          <p:spPr bwMode="auto">
            <a:xfrm flipH="1">
              <a:off x="2534081" y="2529578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AEF1F61-9DD4-46EB-891F-06DB61820620}"/>
                </a:ext>
              </a:extLst>
            </p:cNvPr>
            <p:cNvCxnSpPr/>
            <p:nvPr/>
          </p:nvCxnSpPr>
          <p:spPr bwMode="auto">
            <a:xfrm flipH="1">
              <a:off x="2691190" y="2525345"/>
              <a:ext cx="117398" cy="973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BE7368B-E8C7-4634-BC9A-0AF5583A285A}"/>
                </a:ext>
              </a:extLst>
            </p:cNvPr>
            <p:cNvSpPr txBox="1"/>
            <p:nvPr/>
          </p:nvSpPr>
          <p:spPr>
            <a:xfrm>
              <a:off x="1522414" y="2262963"/>
              <a:ext cx="364202" cy="41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278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F0419-2BEF-411F-A17F-C715D53E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Convection heat transfer boundary condition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33FBD-5CDB-46BD-9A93-A106E480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FABA6A-D4CE-49C2-BECA-501D1F6E35D9}"/>
              </a:ext>
            </a:extLst>
          </p:cNvPr>
          <p:cNvGrpSpPr/>
          <p:nvPr/>
        </p:nvGrpSpPr>
        <p:grpSpPr>
          <a:xfrm>
            <a:off x="519683" y="1613751"/>
            <a:ext cx="3770982" cy="2440868"/>
            <a:chOff x="1815548" y="1364974"/>
            <a:chExt cx="2279374" cy="166977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C64AE6-0BC8-4BA3-831D-8260CDC04946}"/>
                </a:ext>
              </a:extLst>
            </p:cNvPr>
            <p:cNvSpPr/>
            <p:nvPr/>
          </p:nvSpPr>
          <p:spPr bwMode="auto">
            <a:xfrm>
              <a:off x="2577548" y="2199861"/>
              <a:ext cx="755374" cy="8348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65B611-8366-4B13-BD3D-12F321FB2B87}"/>
                </a:ext>
              </a:extLst>
            </p:cNvPr>
            <p:cNvSpPr/>
            <p:nvPr/>
          </p:nvSpPr>
          <p:spPr bwMode="auto">
            <a:xfrm>
              <a:off x="1815548" y="1364974"/>
              <a:ext cx="2279374" cy="83488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1035E30-3D5C-4FFA-9D30-51D518223B00}"/>
              </a:ext>
            </a:extLst>
          </p:cNvPr>
          <p:cNvGrpSpPr/>
          <p:nvPr/>
        </p:nvGrpSpPr>
        <p:grpSpPr>
          <a:xfrm rot="10800000">
            <a:off x="2162297" y="1250100"/>
            <a:ext cx="1256327" cy="1521281"/>
            <a:chOff x="1176853" y="1982416"/>
            <a:chExt cx="1167780" cy="141893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8CC7174-DD8C-40B5-854D-DAC0F96698CC}"/>
                </a:ext>
              </a:extLst>
            </p:cNvPr>
            <p:cNvGrpSpPr/>
            <p:nvPr/>
          </p:nvGrpSpPr>
          <p:grpSpPr>
            <a:xfrm>
              <a:off x="1176853" y="1982416"/>
              <a:ext cx="912715" cy="1366004"/>
              <a:chOff x="-221483" y="699624"/>
              <a:chExt cx="912715" cy="1366004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69825583-A76A-4052-B5FE-9B404FD50EE4}"/>
                  </a:ext>
                </a:extLst>
              </p:cNvPr>
              <p:cNvCxnSpPr/>
              <p:nvPr/>
            </p:nvCxnSpPr>
            <p:spPr bwMode="auto">
              <a:xfrm flipV="1">
                <a:off x="667478" y="739055"/>
                <a:ext cx="0" cy="97175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9ACD8EBB-E666-40B4-A692-69036894259B}"/>
                  </a:ext>
                </a:extLst>
              </p:cNvPr>
              <p:cNvCxnSpPr/>
              <p:nvPr/>
            </p:nvCxnSpPr>
            <p:spPr bwMode="auto">
              <a:xfrm rot="10800000" flipV="1">
                <a:off x="-69087" y="1705409"/>
                <a:ext cx="743877" cy="539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458C3C8-3B5F-4901-AF31-F43DD0A89EF6}"/>
                  </a:ext>
                </a:extLst>
              </p:cNvPr>
              <p:cNvSpPr txBox="1"/>
              <p:nvPr/>
            </p:nvSpPr>
            <p:spPr>
              <a:xfrm rot="10800000">
                <a:off x="-221483" y="1650643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08A27A-C7A5-469A-B25C-59490A1F0713}"/>
                  </a:ext>
                </a:extLst>
              </p:cNvPr>
              <p:cNvSpPr txBox="1"/>
              <p:nvPr/>
            </p:nvSpPr>
            <p:spPr>
              <a:xfrm>
                <a:off x="268079" y="699624"/>
                <a:ext cx="423153" cy="41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z</a:t>
                </a:r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EF5B73-B968-4210-AA22-7852AA5891C3}"/>
                </a:ext>
              </a:extLst>
            </p:cNvPr>
            <p:cNvSpPr txBox="1"/>
            <p:nvPr/>
          </p:nvSpPr>
          <p:spPr>
            <a:xfrm>
              <a:off x="1980431" y="2986366"/>
              <a:ext cx="364202" cy="41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AD45192-B42E-46F3-8707-D6ED960B5718}"/>
              </a:ext>
            </a:extLst>
          </p:cNvPr>
          <p:cNvCxnSpPr/>
          <p:nvPr/>
        </p:nvCxnSpPr>
        <p:spPr bwMode="auto">
          <a:xfrm>
            <a:off x="2473891" y="1011382"/>
            <a:ext cx="0" cy="33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1560B6-39CF-44FD-AAA4-4E66B00BE269}"/>
              </a:ext>
            </a:extLst>
          </p:cNvPr>
          <p:cNvCxnSpPr/>
          <p:nvPr/>
        </p:nvCxnSpPr>
        <p:spPr bwMode="auto">
          <a:xfrm>
            <a:off x="4386851" y="1613751"/>
            <a:ext cx="0" cy="1219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B365F42-0C51-4AD5-B57E-8487550F27F2}"/>
              </a:ext>
            </a:extLst>
          </p:cNvPr>
          <p:cNvSpPr txBox="1"/>
          <p:nvPr/>
        </p:nvSpPr>
        <p:spPr>
          <a:xfrm>
            <a:off x="4423708" y="2000825"/>
            <a:ext cx="267650" cy="444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A1D3D0-CB5F-4757-8990-348E35467079}"/>
                  </a:ext>
                </a:extLst>
              </p:cNvPr>
              <p:cNvSpPr txBox="1"/>
              <p:nvPr/>
            </p:nvSpPr>
            <p:spPr>
              <a:xfrm>
                <a:off x="1838457" y="1023938"/>
                <a:ext cx="2452208" cy="514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w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A1D3D0-CB5F-4757-8990-348E3546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57" y="1023938"/>
                <a:ext cx="2452208" cy="514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BF78389-8802-45BD-8735-F8FFDDF15543}"/>
                  </a:ext>
                </a:extLst>
              </p:cNvPr>
              <p:cNvSpPr txBox="1"/>
              <p:nvPr/>
            </p:nvSpPr>
            <p:spPr>
              <a:xfrm>
                <a:off x="5309587" y="1023938"/>
                <a:ext cx="6473129" cy="4536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It should be adiabatic on the side surface of the cylindrical conductor: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0" lang="zh-CN" alt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              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;    0&lt;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 Temperature on the bottom of the cylindrical conductor is constant:</a:t>
                </a:r>
              </a:p>
              <a:p>
                <a:pPr lvl="0" fontAlgn="base">
                  <a:spcAft>
                    <a:spcPct val="0"/>
                  </a:spcAft>
                  <a:buClr>
                    <a:srgbClr val="A50021"/>
                  </a:buClr>
                  <a:buSzPct val="9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zh-CN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h𝑇</m:t>
                      </m:r>
                      <m: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0&lt;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;     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  Heat can only flow from the small section and we assume it’s uniform: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0" lang="zh-CN" altLang="en-US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n-US" altLang="zh-CN" sz="2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</m:t>
                              </m:r>
                              <m:r>
                                <a:rPr kumimoji="0" lang="en-US" altLang="zh-CN" sz="2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0&lt;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en-US" altLang="zh-CN" sz="2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    </m:t>
                              </m:r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e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0    </m:t>
                              </m:r>
                              <m:r>
                                <a:rPr kumimoji="0" lang="en-US" altLang="zh-CN" sz="2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  <m:r>
                                <a:rPr kumimoji="0" lang="en-US" altLang="zh-CN" sz="2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en-US" altLang="zh-CN" sz="2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    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BF78389-8802-45BD-8735-F8FFDDF1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87" y="1023938"/>
                <a:ext cx="6473129" cy="4536627"/>
              </a:xfrm>
              <a:prstGeom prst="rect">
                <a:avLst/>
              </a:prstGeom>
              <a:blipFill>
                <a:blip r:embed="rId3"/>
                <a:stretch>
                  <a:fillRect l="-1507" t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78C6F0-186F-4223-B9DE-5889C4DD1E30}"/>
                  </a:ext>
                </a:extLst>
              </p:cNvPr>
              <p:cNvSpPr txBox="1"/>
              <p:nvPr/>
            </p:nvSpPr>
            <p:spPr>
              <a:xfrm>
                <a:off x="260316" y="4330582"/>
                <a:ext cx="489515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Heat transfer Laplace equation is: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78C6F0-186F-4223-B9DE-5889C4DD1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6" y="4330582"/>
                <a:ext cx="4895151" cy="1200329"/>
              </a:xfrm>
              <a:prstGeom prst="rect">
                <a:avLst/>
              </a:prstGeom>
              <a:blipFill>
                <a:blip r:embed="rId4"/>
                <a:stretch>
                  <a:fillRect l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94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6F4B7-B10C-40F4-9DA5-F4754610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67E51B-CC9E-4F21-9C13-D91B4BC7A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983" y="838200"/>
                <a:ext cx="11888457" cy="5486400"/>
              </a:xfrm>
            </p:spPr>
            <p:txBody>
              <a:bodyPr/>
              <a:lstStyle/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/>
                  </a:rPr>
                  <a:t>Check the solution: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num>
                      <m:den>
                        <m:r>
                          <a:rPr kumimoji="0" lang="zh-CN" alt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den>
                    </m:f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              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;    0&lt;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the Bessel function part make sure it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is true independent  of</a:t>
                </a:r>
                <a:r>
                  <a:rPr kumimoji="0" lang="en-US" altLang="zh-CN" sz="2000" b="0" i="1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t.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f>
                      <m:fPr>
                        <m:ctrlPr>
                          <a:rPr kumimoji="0" lang="en-US" altLang="zh-CN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num>
                      <m:den>
                        <m:r>
                          <a:rPr kumimoji="0" lang="zh-CN" alt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den>
                    </m:f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  <m:r>
                              <a:rPr kumimoji="0" lang="en-US" altLang="zh-CN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            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0&lt;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&lt;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;    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e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0    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        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a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&lt;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&lt;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;    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endParaRPr kumimoji="0" lang="en-US" altLang="zh-CN" sz="2000" b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0" lang="zh-CN" altLang="en-US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zh-CN" sz="2000" b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b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1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67E51B-CC9E-4F21-9C13-D91B4BC7A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983" y="838200"/>
                <a:ext cx="11888457" cy="5486400"/>
              </a:xfrm>
              <a:blipFill>
                <a:blip r:embed="rId2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E00D56-30D7-43C7-862A-9CB93FE2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30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6F493-9926-4E9A-ACF5-12A75EB5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0ACB9E-3170-423C-944A-0A9D00418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12252960" cy="5486400"/>
              </a:xfrm>
            </p:spPr>
            <p:txBody>
              <a:bodyPr/>
              <a:lstStyle/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cos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in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altLang="zh-CN" sz="2000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r>
                  <a:rPr kumimoji="0" lang="en-US" altLang="zh-CN" sz="2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 the boundary condition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f>
                      <m:fPr>
                        <m:ctrlPr>
                          <a:rPr kumimoji="0" lang="en-US" altLang="zh-CN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num>
                      <m:den>
                        <m:r>
                          <a:rPr kumimoji="0" lang="zh-CN" alt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den>
                    </m:f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  <m:r>
                              <a:rPr kumimoji="0" lang="en-US" altLang="zh-CN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            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0&lt;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&lt;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;    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e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0    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        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a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&lt;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CN" sz="20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&lt;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;    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  <m:r>
                              <a:rPr kumimoji="0" lang="en-US" altLang="zh-CN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CN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US" altLang="zh-CN" sz="2000" b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is true and is independent of</a:t>
                </a:r>
                <a:r>
                  <a:rPr kumimoji="0" lang="en-US" altLang="zh-CN" sz="2000" b="0" i="1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t.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0ACB9E-3170-423C-944A-0A9D00418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12252960" cy="5486400"/>
              </a:xfr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45B6F-A3CC-4322-B875-9FCF08D3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15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5F7D-B88C-4F46-BECB-B5ED42BD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equation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1DE1C-26E6-4404-AFA4-8D56E28BB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727" y="838200"/>
                <a:ext cx="11568546" cy="5486400"/>
              </a:xfrm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Tx/>
                  <a:buNone/>
                  <a:tabLst/>
                  <a:defRPr/>
                </a:pPr>
                <a:r>
                  <a:rPr kumimoji="0" lang="en-US" altLang="zh-CN" sz="2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3.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f>
                      <m:fPr>
                        <m:ctrlPr>
                          <a:rPr kumimoji="0" lang="en-US" altLang="zh-CN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CN" alt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num>
                      <m:den>
                        <m:r>
                          <a:rPr kumimoji="0" lang="zh-CN" altLang="en-US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den>
                    </m:f>
                    <m:r>
                      <a:rPr kumimoji="0" lang="en-US" altLang="zh-CN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h𝑇</m:t>
                    </m:r>
                    <m:r>
                      <a:rPr kumimoji="0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        0&lt;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;     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</m:t>
                    </m:r>
                  </m:oMath>
                </a14:m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num>
                            <m:den>
                              <m:r>
                                <a:rPr kumimoji="0" lang="zh-CN" alt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den>
                          </m:f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</m:sSub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altLang="zh-CN" sz="2000" i="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/>
                  </a:rPr>
                  <a:t>Now we know that the solution is true even if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1DE1C-26E6-4404-AFA4-8D56E28BB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727" y="838200"/>
                <a:ext cx="11568546" cy="5486400"/>
              </a:xfrm>
              <a:blipFill>
                <a:blip r:embed="rId2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DB072-FC2D-42C2-8D43-0CAABB36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235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BDB2D-F2A0-4169-8D6D-79C50670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Spreading resistance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8DCC47-0C28-4AAB-8EBE-B2D60E833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814" y="838200"/>
                <a:ext cx="11901054" cy="5486400"/>
              </a:xfrm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;0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;0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fName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cosh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zh-CN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20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sz="20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000" i="1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r>
                                                        <a:rPr lang="en-US" altLang="zh-CN" sz="20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0" lang="en-US" altLang="zh-CN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8DCC47-0C28-4AAB-8EBE-B2D60E833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814" y="838200"/>
                <a:ext cx="11901054" cy="5486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1FD8-C31E-49FE-BB8F-BD9F13FE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83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97CCC-5A5A-4478-BB7D-C0AA720E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9CD27E-BF06-499E-8972-072C775A3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kumimoji="0" lang="en-US" altLang="zh-CN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h𝑏</m:t>
                                      </m:r>
                                    </m:den>
                                  </m:f>
                                  <m:r>
                                    <a:rPr kumimoji="0" lang="en-US" altLang="zh-CN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0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0" lang="en-US" altLang="zh-CN" sz="20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zh-CN" altLang="en-US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altLang="zh-CN" sz="2000" b="0" i="1" u="none" strike="noStrike" kern="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kumimoji="0" lang="en-US" altLang="zh-CN" sz="20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en-US" altLang="zh-CN" sz="2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9CD27E-BF06-499E-8972-072C775A3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37A54-B173-4D6C-A933-E4B3A216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82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FF3FB-D77F-4AB0-842F-8AA08621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 solving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5A2AF5-16C1-487E-BC0F-B9BC1C018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838200"/>
                <a:ext cx="10668000" cy="532813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With separating variables we get: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And we can get the solutions: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:r>
                  <a:rPr lang="en-US" altLang="zh-CN" i="1" dirty="0"/>
                  <a:t>C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C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 are constants and </a:t>
                </a:r>
                <a:r>
                  <a:rPr lang="en-US" altLang="zh-CN" i="1" dirty="0"/>
                  <a:t>J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is the Bessel function of zero order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5A2AF5-16C1-487E-BC0F-B9BC1C018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838200"/>
                <a:ext cx="10668000" cy="5328138"/>
              </a:xfrm>
              <a:blipFill>
                <a:blip r:embed="rId2"/>
                <a:stretch>
                  <a:fillRect l="-1200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B788E6-4A73-4456-9FCB-8622BC2F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281E1-2544-44F4-81EA-A6F03AE9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 solving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2CBDAB-80EF-45C4-ABA7-96E70C108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Based on the first boundary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    0&lt;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we know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according to the properties of Bessel functions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let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=0 we have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2CBDAB-80EF-45C4-ABA7-96E70C108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4B31A-09B3-40FD-8776-E2A7154D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3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44B45-5130-4A53-ACCE-1A6C14DD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Bessel functions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DA6A23-6F79-4E99-9E2E-4154BBC4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27" y="1719995"/>
            <a:ext cx="4572000" cy="271462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C1FABA-5C6E-4E8B-9AEE-40179C92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387169-4372-4032-B20D-CF4497531A79}"/>
                  </a:ext>
                </a:extLst>
              </p:cNvPr>
              <p:cNvSpPr txBox="1"/>
              <p:nvPr/>
            </p:nvSpPr>
            <p:spPr>
              <a:xfrm>
                <a:off x="2099109" y="4723651"/>
                <a:ext cx="1556836" cy="5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387169-4372-4032-B20D-CF449753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09" y="4723651"/>
                <a:ext cx="1556836" cy="5601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形 8">
            <a:extLst>
              <a:ext uri="{FF2B5EF4-FFF2-40B4-BE49-F238E27FC236}">
                <a16:creationId xmlns:a16="http://schemas.microsoft.com/office/drawing/2014/main" id="{C66375C8-EEFB-40D6-B7D8-DF238BF94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523" y="2009026"/>
            <a:ext cx="4572000" cy="2714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4238D-61A3-46C6-B714-5757C7708B37}"/>
                  </a:ext>
                </a:extLst>
              </p:cNvPr>
              <p:cNvSpPr txBox="1"/>
              <p:nvPr/>
            </p:nvSpPr>
            <p:spPr>
              <a:xfrm>
                <a:off x="8281307" y="4723650"/>
                <a:ext cx="1548565" cy="5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4238D-61A3-46C6-B714-5757C770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07" y="4723650"/>
                <a:ext cx="1548565" cy="5601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5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497B9-46CD-4651-8DEB-C7241D26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 solving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A71F89-5BF2-424F-B154-E75A22EB9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560" y="838200"/>
                <a:ext cx="1186688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now have the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=0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Based on the second boundary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              0&lt;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/>
                  <a:t>We need to have: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   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=−1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assuming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A71F89-5BF2-424F-B154-E75A22EB9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560" y="838200"/>
                <a:ext cx="11866880" cy="5486400"/>
              </a:xfrm>
              <a:blipFill>
                <a:blip r:embed="rId2"/>
                <a:stretch>
                  <a:fillRect l="-1079" t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FEA90-630C-4BCA-8E3D-E7BA1E50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640348B-03B6-41BD-9524-D54C0CB3C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3472" y="4141295"/>
            <a:ext cx="3035968" cy="18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D8674-12D9-4D8E-876E-94FC252E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Equation solving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68C91-00D2-45A8-9841-E5FDC9673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061" y="838200"/>
                <a:ext cx="11300559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Now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sz="2800" dirty="0"/>
                  <a:t>For the third boundary condition: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0" lang="zh-CN" alt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n-US" altLang="zh-CN" sz="2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</m:t>
                              </m:r>
                              <m:r>
                                <a:rPr kumimoji="0" lang="en-US" altLang="zh-CN" sz="2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0&lt;</m:t>
                              </m:r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en-US" altLang="zh-CN" sz="2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    </m:t>
                              </m:r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0    </m:t>
                              </m:r>
                              <m:r>
                                <a:rPr kumimoji="0" lang="en-US" altLang="zh-CN" sz="2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  <m:r>
                                <a:rPr kumimoji="0" lang="en-US" altLang="zh-CN" sz="2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kumimoji="0" lang="en-US" altLang="zh-CN" sz="2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    </m:t>
                              </m:r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  <m:r>
                                <a:rPr kumimoji="0" lang="en-US" altLang="zh-CN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68C91-00D2-45A8-9841-E5FDC9673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061" y="838200"/>
                <a:ext cx="11300559" cy="5486400"/>
              </a:xfrm>
              <a:blipFill>
                <a:blip r:embed="rId2"/>
                <a:stretch>
                  <a:fillRect l="-1079" t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033D3-73B5-495E-970A-EE10C619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03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F1870-6BE7-475F-AF5F-F58EC7CC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Bessel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2EA00-DF3B-4833-8CB7-4F3F31242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284" y="685800"/>
                <a:ext cx="11799432" cy="5564688"/>
              </a:xfrm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kumimoji="0" lang="en-US" altLang="zh-CN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ccording</a:t>
                </a: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to the properties of Bessel functions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Let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=1 we have: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Then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can be rewritten by times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 to both sides: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2EA00-DF3B-4833-8CB7-4F3F31242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284" y="685800"/>
                <a:ext cx="11799432" cy="5564688"/>
              </a:xfrm>
              <a:blipFill>
                <a:blip r:embed="rId2"/>
                <a:stretch>
                  <a:fillRect l="-1033" t="-1206" r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B4498-D9E1-4E6D-8E70-B3961203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579762"/>
      </p:ext>
    </p:extLst>
  </p:cSld>
  <p:clrMapOvr>
    <a:masterClrMapping/>
  </p:clrMapOvr>
</p:sld>
</file>

<file path=ppt/theme/theme1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1470</Words>
  <Application>Microsoft Office PowerPoint</Application>
  <PresentationFormat>Widescreen</PresentationFormat>
  <Paragraphs>292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Unicode MS</vt:lpstr>
      <vt:lpstr>Arial</vt:lpstr>
      <vt:lpstr>Calisto MT</vt:lpstr>
      <vt:lpstr>Cambria Math</vt:lpstr>
      <vt:lpstr>Times New Roman</vt:lpstr>
      <vt:lpstr>Verdana</vt:lpstr>
      <vt:lpstr>Wingdings</vt:lpstr>
      <vt:lpstr>Wingdings 2</vt:lpstr>
      <vt:lpstr>VT_conferences_CREST</vt:lpstr>
      <vt:lpstr> </vt:lpstr>
      <vt:lpstr>Thermal spreading/constriction resistance</vt:lpstr>
      <vt:lpstr>Boundary conditions </vt:lpstr>
      <vt:lpstr>Equation solving</vt:lpstr>
      <vt:lpstr>Equation solving</vt:lpstr>
      <vt:lpstr>Bessel functions</vt:lpstr>
      <vt:lpstr>Equation solving</vt:lpstr>
      <vt:lpstr>Equation solving</vt:lpstr>
      <vt:lpstr>Bessel functions</vt:lpstr>
      <vt:lpstr>Bessel functions</vt:lpstr>
      <vt:lpstr>Bessel functions</vt:lpstr>
      <vt:lpstr>Bessel functions</vt:lpstr>
      <vt:lpstr>Bessel functions</vt:lpstr>
      <vt:lpstr>Surface temperature</vt:lpstr>
      <vt:lpstr>Thermal resistance</vt:lpstr>
      <vt:lpstr>Temperature distribution</vt:lpstr>
      <vt:lpstr>Temperature at micropillar surface</vt:lpstr>
      <vt:lpstr>Area average temperature</vt:lpstr>
      <vt:lpstr>Relation between temperature difference and heat flux</vt:lpstr>
      <vt:lpstr>Temperature distribution inside micropillar</vt:lpstr>
      <vt:lpstr>Temperature distribution inside micropillar</vt:lpstr>
      <vt:lpstr>Solve equation</vt:lpstr>
      <vt:lpstr>Solve equation</vt:lpstr>
      <vt:lpstr>Solve equation</vt:lpstr>
      <vt:lpstr>Solve equation</vt:lpstr>
      <vt:lpstr>PowerPoint Presentation</vt:lpstr>
      <vt:lpstr>Temperature distribution</vt:lpstr>
      <vt:lpstr>Temperature distribution</vt:lpstr>
      <vt:lpstr>Temperature distribution</vt:lpstr>
      <vt:lpstr>Convection heat transfer boundary condition</vt:lpstr>
      <vt:lpstr>Solve equation</vt:lpstr>
      <vt:lpstr>Solve equation</vt:lpstr>
      <vt:lpstr>Solve equation</vt:lpstr>
      <vt:lpstr>Spreading resistance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黄 文格</dc:creator>
  <cp:lastModifiedBy>Huang Wenge</cp:lastModifiedBy>
  <cp:revision>31</cp:revision>
  <dcterms:created xsi:type="dcterms:W3CDTF">2021-02-17T03:13:27Z</dcterms:created>
  <dcterms:modified xsi:type="dcterms:W3CDTF">2021-07-21T02:24:19Z</dcterms:modified>
</cp:coreProperties>
</file>