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309" r:id="rId4"/>
    <p:sldId id="313" r:id="rId5"/>
    <p:sldId id="314" r:id="rId6"/>
    <p:sldId id="31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15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/>
    <p:restoredTop sz="94561"/>
  </p:normalViewPr>
  <p:slideViewPr>
    <p:cSldViewPr snapToGrid="0" snapToObjects="1">
      <p:cViewPr varScale="1">
        <p:scale>
          <a:sx n="118" d="100"/>
          <a:sy n="118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OS/360 became heavy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52B-7345-8144-8F9A-ABB79F1851F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CCE-2F91-7C41-86D6-AC9BED4671B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573D-20C5-184D-9B03-E5525C0E7E32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05CB-9CD5-1641-8EE4-7B0D389DF2E1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479-481C-0642-A01B-8E9ECFB0A50B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E0B-156A-1244-BB26-BBA0825504CD}" type="datetime1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B35-BB65-EB4D-8E44-86A13F297D4C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2F3-A628-D24C-9172-815518AABAE1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9B-833B-E84D-8BED-7A5123F06213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55B-A5EC-DF45-BCFD-65C03B6585E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Generations:</a:t>
            </a:r>
          </a:p>
          <a:p>
            <a:endParaRPr lang="en-US" dirty="0"/>
          </a:p>
          <a:p>
            <a:r>
              <a:rPr lang="en-US" dirty="0"/>
              <a:t>(1945–55) Vacuum Tubes</a:t>
            </a:r>
          </a:p>
          <a:p>
            <a:r>
              <a:rPr lang="en-US" dirty="0"/>
              <a:t>(1955–65) Transistors and Batch Systems</a:t>
            </a:r>
          </a:p>
          <a:p>
            <a:r>
              <a:rPr lang="en-US" dirty="0"/>
              <a:t>(1965–1980) ICs and Multiprogramming</a:t>
            </a:r>
          </a:p>
          <a:p>
            <a:r>
              <a:rPr lang="en-US" dirty="0"/>
              <a:t>(1980–Present) Personal Computers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</a:t>
            </a:r>
            <a:r>
              <a:rPr lang="en-US" dirty="0" smtClean="0"/>
              <a:t>Systems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9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computers were largely tried during WWII</a:t>
            </a:r>
          </a:p>
          <a:p>
            <a:r>
              <a:rPr lang="en-US" dirty="0" smtClean="0"/>
              <a:t>Operating system doesn’t really exist yet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usual mode of </a:t>
            </a:r>
            <a:r>
              <a:rPr lang="en-US" dirty="0" smtClean="0"/>
              <a:t>operation was: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programmer </a:t>
            </a:r>
            <a:r>
              <a:rPr lang="en-US" dirty="0" smtClean="0"/>
              <a:t>sign </a:t>
            </a:r>
            <a:r>
              <a:rPr lang="en-US" dirty="0"/>
              <a:t>up for a block of time using the signup </a:t>
            </a:r>
            <a:r>
              <a:rPr lang="en-US" dirty="0" smtClean="0"/>
              <a:t>sheet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</a:t>
            </a:r>
            <a:r>
              <a:rPr lang="en-US" dirty="0" smtClean="0"/>
              <a:t>ome </a:t>
            </a:r>
            <a:r>
              <a:rPr lang="en-US" dirty="0"/>
              <a:t>down to the machine room, insert his or her </a:t>
            </a:r>
            <a:r>
              <a:rPr lang="en-US" dirty="0" err="1"/>
              <a:t>plugboard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the next few hours hoping that none of the 20,000 or </a:t>
            </a:r>
            <a:r>
              <a:rPr lang="en-US" dirty="0" smtClean="0"/>
              <a:t>so vacuum </a:t>
            </a:r>
            <a:r>
              <a:rPr lang="en-US" dirty="0"/>
              <a:t>tubes would burn out during the </a:t>
            </a:r>
            <a:r>
              <a:rPr lang="en-US" dirty="0" smtClean="0"/>
              <a:t>run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Seconds spent even for the simplest calculation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</a:t>
            </a:r>
            <a:r>
              <a:rPr lang="en-US" dirty="0" smtClean="0"/>
              <a:t>Tubes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0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0164"/>
            <a:ext cx="8229600" cy="4838010"/>
          </a:xfrm>
        </p:spPr>
        <p:txBody>
          <a:bodyPr/>
          <a:lstStyle/>
          <a:p>
            <a:r>
              <a:rPr lang="en-US" dirty="0" smtClean="0"/>
              <a:t>“Mainframes”</a:t>
            </a:r>
          </a:p>
          <a:p>
            <a:r>
              <a:rPr lang="en-US" dirty="0" smtClean="0"/>
              <a:t>Mostly used for scientific/engineering calculations, e.g. solving partial differential equations (Fortran/assembly)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and Batch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1" y="5141189"/>
            <a:ext cx="8865041" cy="16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Figure 1-3. An early batch system. 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(a) Programmers bring cards to 1401.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b)1401 reads batch of jobs onto tape</a:t>
            </a:r>
            <a:r>
              <a:rPr lang="en-US" sz="2000" dirty="0" smtClean="0">
                <a:latin typeface="Arial" charset="0"/>
              </a:rPr>
              <a:t>. (</a:t>
            </a:r>
            <a:r>
              <a:rPr lang="en-US" sz="2000" dirty="0">
                <a:latin typeface="Arial" charset="0"/>
              </a:rPr>
              <a:t>c) Operator carries input tape to 7094.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d) 7094 does computing. (e) Operator carries output tape to 1401. (f) 1401 prints output. </a:t>
            </a:r>
          </a:p>
          <a:p>
            <a:pPr marL="609600" indent="-609600"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  <p:pic>
        <p:nvPicPr>
          <p:cNvPr id="8" name="Picture 5" descr="D:\b\b4\IBM\01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847052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670652" cy="4907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early 1960s, two product lines of word-oriented scientific computers and character-oriented commercial ones</a:t>
            </a:r>
          </a:p>
          <a:p>
            <a:r>
              <a:rPr lang="en-US" dirty="0" smtClean="0"/>
              <a:t>IBM System/360, OS/360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major computer line using ICs</a:t>
            </a:r>
          </a:p>
          <a:p>
            <a:pPr lvl="1"/>
            <a:r>
              <a:rPr lang="en-US" dirty="0" smtClean="0"/>
              <a:t>“one family” idea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Multiprogramming idea</a:t>
            </a:r>
          </a:p>
          <a:p>
            <a:r>
              <a:rPr lang="en-US" dirty="0" smtClean="0"/>
              <a:t>CTSS/MULTICS: </a:t>
            </a:r>
            <a:r>
              <a:rPr lang="en-US" dirty="0" smtClean="0">
                <a:solidFill>
                  <a:srgbClr val="0000FF"/>
                </a:solidFill>
              </a:rPr>
              <a:t>timesharing</a:t>
            </a:r>
          </a:p>
          <a:p>
            <a:pPr lvl="1"/>
            <a:r>
              <a:rPr lang="en-US" dirty="0"/>
              <a:t>Compatible Time Sharing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Multiplexed Information &amp; Computing Serv.</a:t>
            </a:r>
          </a:p>
          <a:p>
            <a:pPr lvl="1"/>
            <a:r>
              <a:rPr lang="en-US" dirty="0" smtClean="0"/>
              <a:t>Multiuser</a:t>
            </a:r>
            <a:r>
              <a:rPr lang="en-US" dirty="0"/>
              <a:t>/computer utility</a:t>
            </a:r>
            <a:endParaRPr lang="en-US" dirty="0" smtClean="0"/>
          </a:p>
          <a:p>
            <a:r>
              <a:rPr lang="en-US" dirty="0" smtClean="0"/>
              <a:t>Minicomputers DEC PDP series</a:t>
            </a:r>
          </a:p>
          <a:p>
            <a:pPr lvl="1"/>
            <a:r>
              <a:rPr lang="en-US" dirty="0" smtClean="0"/>
              <a:t>Lead to Unix from PDP-7 Ken Thompson/Dennis Ritchie, 1969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ICs </a:t>
            </a:r>
            <a:r>
              <a:rPr lang="en-US" dirty="0"/>
              <a:t>and Multiprogramming</a:t>
            </a:r>
          </a:p>
        </p:txBody>
      </p:sp>
      <p:pic>
        <p:nvPicPr>
          <p:cNvPr id="8" name="Picture 5" descr="D:\b\b4\IBM\01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451885"/>
            <a:ext cx="3152775" cy="2324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7316" y="4956254"/>
            <a:ext cx="331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1-5. A multiprogramming system </a:t>
            </a:r>
            <a:r>
              <a:rPr lang="en-US" dirty="0" smtClean="0"/>
              <a:t>with </a:t>
            </a:r>
            <a:r>
              <a:rPr lang="en-US" dirty="0"/>
              <a:t>three jobs in memory.</a:t>
            </a:r>
          </a:p>
        </p:txBody>
      </p:sp>
    </p:spTree>
    <p:extLst>
      <p:ext uri="{BB962C8B-B14F-4D97-AF65-F5344CB8AC3E}">
        <p14:creationId xmlns:p14="http://schemas.microsoft.com/office/powerpoint/2010/main" val="5144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scale integration circuits lead to </a:t>
            </a:r>
            <a:r>
              <a:rPr lang="en-US" smtClean="0"/>
              <a:t>radical changes</a:t>
            </a:r>
            <a:endParaRPr lang="en-US" dirty="0" smtClean="0"/>
          </a:p>
          <a:p>
            <a:pPr lvl="1"/>
            <a:r>
              <a:rPr lang="en-US" dirty="0" smtClean="0"/>
              <a:t>Personal computers/microcomputers</a:t>
            </a:r>
          </a:p>
          <a:p>
            <a:r>
              <a:rPr lang="en-US" dirty="0" smtClean="0"/>
              <a:t>Intel 8080 first general-purpose 8-bit CPU in 1974</a:t>
            </a:r>
          </a:p>
          <a:p>
            <a:pPr lvl="1"/>
            <a:r>
              <a:rPr lang="en-US" dirty="0" smtClean="0"/>
              <a:t>A disk-based OS CP/M (control program for microcomputers) </a:t>
            </a:r>
          </a:p>
          <a:p>
            <a:r>
              <a:rPr lang="en-US" dirty="0" smtClean="0"/>
              <a:t>IBM PC debuted early 1980s</a:t>
            </a:r>
          </a:p>
          <a:p>
            <a:pPr lvl="1"/>
            <a:r>
              <a:rPr lang="en-US" dirty="0" smtClean="0"/>
              <a:t>DOS (Disk Operating System) /MS-DOS</a:t>
            </a:r>
          </a:p>
          <a:p>
            <a:r>
              <a:rPr lang="en-US" dirty="0" smtClean="0"/>
              <a:t>Apple Macintosh with GUI</a:t>
            </a:r>
          </a:p>
          <a:p>
            <a:pPr lvl="1"/>
            <a:r>
              <a:rPr lang="en-US" dirty="0" smtClean="0"/>
              <a:t>Originated from Xerox PARC machines and Stanford Research Inst.</a:t>
            </a:r>
          </a:p>
          <a:p>
            <a:r>
              <a:rPr lang="en-US" dirty="0" smtClean="0"/>
              <a:t>Windows (based on MS-DOS), 95/98/NT/2000/XP/Vista/7/8</a:t>
            </a:r>
          </a:p>
          <a:p>
            <a:r>
              <a:rPr lang="en-US" dirty="0" smtClean="0"/>
              <a:t>Unix (System V/BSD/Solaris), Linux, X Window GUI (X11)</a:t>
            </a:r>
          </a:p>
          <a:p>
            <a:r>
              <a:rPr lang="en-US" dirty="0" smtClean="0"/>
              <a:t>Network Operating Systems/Distributed Operating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1.1</a:t>
            </a:r>
          </a:p>
          <a:p>
            <a:r>
              <a:rPr lang="en-US" dirty="0"/>
              <a:t>Section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0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What Is An Operating System (1)</a:t>
            </a:r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673625" y="1874006"/>
            <a:ext cx="8347075" cy="467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600" dirty="0"/>
              <a:t>A modern computer consists of</a:t>
            </a:r>
            <a:r>
              <a:rPr lang="en-US" sz="2600" dirty="0" smtClean="0"/>
              <a:t>:</a:t>
            </a:r>
            <a:endParaRPr lang="en-US" sz="2600" dirty="0"/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One or more processors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Main memory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Disks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Printers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Various input/output devices</a:t>
            </a:r>
          </a:p>
          <a:p>
            <a:pPr marL="609600" indent="-609600" algn="l">
              <a:spcBef>
                <a:spcPct val="20000"/>
              </a:spcBef>
            </a:pPr>
            <a:endParaRPr lang="en-US" sz="2400" dirty="0"/>
          </a:p>
          <a:p>
            <a:pPr marL="609600" indent="-609600" algn="l">
              <a:spcBef>
                <a:spcPct val="20000"/>
              </a:spcBef>
            </a:pPr>
            <a:r>
              <a:rPr lang="en-US" sz="2600" dirty="0" smtClean="0"/>
              <a:t>Managing </a:t>
            </a:r>
            <a:r>
              <a:rPr lang="en-US" sz="2600" dirty="0"/>
              <a:t>all these components requires a layer of software – the </a:t>
            </a:r>
            <a:r>
              <a:rPr lang="en-US" sz="2600" b="1" dirty="0"/>
              <a:t>operating </a:t>
            </a:r>
            <a:r>
              <a:rPr lang="en-US" sz="2600" b="1" dirty="0" smtClean="0"/>
              <a:t>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606-07C9-4377-8BCC-D1AA89865C97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71654" y="5511058"/>
            <a:ext cx="3164101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Not a shell/GUI (Graphical User Interface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68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What Is An Operating System (2)</a:t>
            </a:r>
          </a:p>
        </p:txBody>
      </p:sp>
      <p:sp>
        <p:nvSpPr>
          <p:cNvPr id="102403" name="Rectangle 1027"/>
          <p:cNvSpPr>
            <a:spLocks noChangeArrowheads="1"/>
          </p:cNvSpPr>
          <p:nvPr/>
        </p:nvSpPr>
        <p:spPr bwMode="auto">
          <a:xfrm>
            <a:off x="978795" y="5654567"/>
            <a:ext cx="786899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600" dirty="0"/>
              <a:t>Figure 1</a:t>
            </a:r>
            <a:r>
              <a:rPr lang="en-US" sz="2600" dirty="0" smtClean="0"/>
              <a:t>-1</a:t>
            </a:r>
            <a:r>
              <a:rPr lang="en-US" sz="2600" dirty="0"/>
              <a:t>. Where the operating system fits in.</a:t>
            </a:r>
          </a:p>
        </p:txBody>
      </p:sp>
      <p:pic>
        <p:nvPicPr>
          <p:cNvPr id="102405" name="Picture 1029" descr="D:\b\b4\IBM\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73142"/>
            <a:ext cx="6800850" cy="3781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516F-F2A2-47C5-9741-85CE8E25E4A5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two </a:t>
            </a:r>
            <a:r>
              <a:rPr lang="en-US" dirty="0" smtClean="0"/>
              <a:t>basic functions:</a:t>
            </a:r>
          </a:p>
          <a:p>
            <a:endParaRPr lang="en-US" dirty="0"/>
          </a:p>
          <a:p>
            <a:r>
              <a:rPr lang="en-US" dirty="0" smtClean="0"/>
              <a:t>Providing application </a:t>
            </a:r>
            <a:r>
              <a:rPr lang="en-US" dirty="0"/>
              <a:t>programmers </a:t>
            </a:r>
            <a:r>
              <a:rPr lang="en-US" dirty="0" smtClean="0"/>
              <a:t>a clean abstract </a:t>
            </a:r>
            <a:r>
              <a:rPr lang="en-US" dirty="0"/>
              <a:t>set of resources instead of the messy hardware </a:t>
            </a:r>
            <a:r>
              <a:rPr lang="en-US" dirty="0" smtClean="0"/>
              <a:t>ones (“</a:t>
            </a:r>
            <a:r>
              <a:rPr lang="en-US" dirty="0" smtClean="0">
                <a:solidFill>
                  <a:srgbClr val="0000FF"/>
                </a:solidFill>
              </a:rPr>
              <a:t>extended machine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smtClean="0"/>
              <a:t>Managing hardware resources (“</a:t>
            </a:r>
            <a:r>
              <a:rPr lang="en-US" dirty="0" smtClean="0">
                <a:solidFill>
                  <a:srgbClr val="0000FF"/>
                </a:solidFill>
              </a:rPr>
              <a:t>resource manager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An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1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architecture at </a:t>
            </a:r>
            <a:r>
              <a:rPr lang="en-US" dirty="0"/>
              <a:t>the machine language level is primitive and </a:t>
            </a:r>
            <a:r>
              <a:rPr lang="en-US" dirty="0" smtClean="0"/>
              <a:t>awkward to programmers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set</a:t>
            </a:r>
            <a:endParaRPr lang="en-US" dirty="0"/>
          </a:p>
          <a:p>
            <a:pPr lvl="1"/>
            <a:r>
              <a:rPr lang="en-US" dirty="0" smtClean="0"/>
              <a:t>Memory organization</a:t>
            </a:r>
            <a:endParaRPr lang="en-US" dirty="0"/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Bus structure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simple, high-level abstraction desired</a:t>
            </a:r>
          </a:p>
          <a:p>
            <a:pPr lvl="1"/>
            <a:r>
              <a:rPr lang="en-US" dirty="0" smtClean="0"/>
              <a:t>E.g. a collection of named </a:t>
            </a:r>
            <a:r>
              <a:rPr lang="en-US" dirty="0" smtClean="0">
                <a:solidFill>
                  <a:srgbClr val="0000FF"/>
                </a:solidFill>
              </a:rPr>
              <a:t>files</a:t>
            </a:r>
            <a:r>
              <a:rPr lang="en-US" dirty="0" smtClean="0"/>
              <a:t> for read/write/close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 as an Extended </a:t>
            </a:r>
            <a:r>
              <a:rPr lang="en-US" dirty="0" smtClean="0"/>
              <a:t>Machine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2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91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 smtClean="0"/>
              <a:t>Operating System as an Extended Machine (2)</a:t>
            </a:r>
            <a:endParaRPr lang="en-US" sz="3200" u="sng" dirty="0"/>
          </a:p>
        </p:txBody>
      </p:sp>
      <p:sp>
        <p:nvSpPr>
          <p:cNvPr id="104451" name="Rectangle 1027"/>
          <p:cNvSpPr>
            <a:spLocks noChangeArrowheads="1"/>
          </p:cNvSpPr>
          <p:nvPr/>
        </p:nvSpPr>
        <p:spPr bwMode="auto">
          <a:xfrm>
            <a:off x="0" y="558621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/>
              <a:t>Figure 1</a:t>
            </a:r>
            <a:r>
              <a:rPr lang="en-US" sz="2400" dirty="0" smtClean="0"/>
              <a:t>-</a:t>
            </a:r>
            <a:r>
              <a:rPr lang="en-US" sz="2400" dirty="0"/>
              <a:t>2. Operating systems turn ugly hardware into </a:t>
            </a:r>
            <a:r>
              <a:rPr lang="en-US" sz="2400" dirty="0" smtClean="0"/>
              <a:t>beautiful abstractions</a:t>
            </a:r>
            <a:r>
              <a:rPr lang="en-US" sz="2400" dirty="0"/>
              <a:t>.</a:t>
            </a:r>
          </a:p>
        </p:txBody>
      </p:sp>
      <p:pic>
        <p:nvPicPr>
          <p:cNvPr id="104453" name="Picture 1029" descr="D:\b\b4\IBM\0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906073"/>
            <a:ext cx="5981700" cy="357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7AEC-3571-4C6D-B5F9-4C7692607682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1" y="2630401"/>
            <a:ext cx="27178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Hide </a:t>
            </a:r>
            <a:r>
              <a:rPr lang="en-US" sz="2000" dirty="0"/>
              <a:t>the </a:t>
            </a:r>
            <a:r>
              <a:rPr lang="en-US" sz="2000" dirty="0" smtClean="0"/>
              <a:t>hardware ugly details </a:t>
            </a:r>
            <a:r>
              <a:rPr lang="en-US" sz="2000" dirty="0"/>
              <a:t>and present programs (and their programmers)</a:t>
            </a:r>
          </a:p>
          <a:p>
            <a:r>
              <a:rPr lang="en-US" sz="2000" dirty="0"/>
              <a:t>with nice, clean, elegant, </a:t>
            </a:r>
            <a:r>
              <a:rPr lang="en-US" sz="2000" dirty="0" smtClean="0"/>
              <a:t>and consistent </a:t>
            </a:r>
            <a:r>
              <a:rPr lang="en-US" sz="2000" dirty="0"/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428997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top-down </a:t>
            </a:r>
            <a:r>
              <a:rPr lang="en-US" dirty="0" smtClean="0"/>
              <a:t>view: OS </a:t>
            </a:r>
            <a:r>
              <a:rPr lang="en-US" dirty="0"/>
              <a:t>as </a:t>
            </a:r>
            <a:r>
              <a:rPr lang="en-US" dirty="0" smtClean="0"/>
              <a:t>providing abstractions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bottom</a:t>
            </a:r>
            <a:r>
              <a:rPr lang="en-US" dirty="0"/>
              <a:t>-</a:t>
            </a:r>
            <a:r>
              <a:rPr lang="en-US" dirty="0" smtClean="0"/>
              <a:t>up</a:t>
            </a:r>
            <a:r>
              <a:rPr lang="en-US" dirty="0"/>
              <a:t> </a:t>
            </a:r>
            <a:r>
              <a:rPr lang="en-US" dirty="0" smtClean="0"/>
              <a:t>view: OS manages </a:t>
            </a:r>
            <a:r>
              <a:rPr lang="en-US" dirty="0"/>
              <a:t>all the pieces of </a:t>
            </a:r>
            <a:r>
              <a:rPr lang="en-US" dirty="0" smtClean="0"/>
              <a:t>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Processors</a:t>
            </a:r>
            <a:r>
              <a:rPr lang="en-US" dirty="0"/>
              <a:t>, memories, timers, disks, </a:t>
            </a:r>
            <a:r>
              <a:rPr lang="en-US" dirty="0" smtClean="0"/>
              <a:t>networks, </a:t>
            </a:r>
            <a:r>
              <a:rPr lang="en-US" dirty="0"/>
              <a:t>printers, </a:t>
            </a:r>
            <a:r>
              <a:rPr lang="en-US" dirty="0" smtClean="0"/>
              <a:t>etc.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Provide an </a:t>
            </a:r>
            <a:r>
              <a:rPr lang="en-US" dirty="0">
                <a:solidFill>
                  <a:srgbClr val="0000FF"/>
                </a:solidFill>
              </a:rPr>
              <a:t>orderly and controlled </a:t>
            </a:r>
            <a:r>
              <a:rPr lang="en-US" dirty="0" smtClean="0">
                <a:solidFill>
                  <a:srgbClr val="0000FF"/>
                </a:solidFill>
              </a:rPr>
              <a:t>allocation for competing apps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a printer shared by multiple programs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memory and disks shared by multiple users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as a Resource Manager (1)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Managing and sharing (</a:t>
            </a:r>
            <a:r>
              <a:rPr lang="en-US" dirty="0" smtClean="0">
                <a:solidFill>
                  <a:srgbClr val="0000FF"/>
                </a:solidFill>
              </a:rPr>
              <a:t>multiplexing</a:t>
            </a:r>
            <a:r>
              <a:rPr lang="en-US" dirty="0" smtClean="0"/>
              <a:t>) resources </a:t>
            </a:r>
            <a:r>
              <a:rPr lang="en-US" dirty="0"/>
              <a:t>in two different </a:t>
            </a:r>
            <a:r>
              <a:rPr lang="en-US" dirty="0" smtClean="0"/>
              <a:t>ways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time – </a:t>
            </a:r>
            <a:r>
              <a:rPr lang="en-US" dirty="0" smtClean="0">
                <a:solidFill>
                  <a:srgbClr val="0000FF"/>
                </a:solidFill>
              </a:rPr>
              <a:t>time multiplexing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programs share a single CPU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space – </a:t>
            </a:r>
            <a:r>
              <a:rPr lang="en-US" dirty="0">
                <a:solidFill>
                  <a:srgbClr val="0000FF"/>
                </a:solidFill>
              </a:rPr>
              <a:t>space multiplexing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Main memory and hard disks shared by multiple programs/users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as a Resource Manager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2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Charles </a:t>
            </a:r>
            <a:r>
              <a:rPr lang="da-DK" dirty="0" err="1"/>
              <a:t>Babbage</a:t>
            </a:r>
            <a:r>
              <a:rPr lang="da-DK" dirty="0"/>
              <a:t> (1792-1871</a:t>
            </a:r>
            <a:r>
              <a:rPr lang="da-DK" dirty="0" smtClean="0"/>
              <a:t>) had </a:t>
            </a:r>
            <a:r>
              <a:rPr lang="da-DK" dirty="0" err="1" smtClean="0"/>
              <a:t>thought</a:t>
            </a:r>
            <a:r>
              <a:rPr lang="da-DK" dirty="0" smtClean="0"/>
              <a:t> of an </a:t>
            </a:r>
            <a:r>
              <a:rPr lang="en-US" dirty="0"/>
              <a:t>“</a:t>
            </a:r>
            <a:r>
              <a:rPr lang="da-DK" dirty="0" smtClean="0"/>
              <a:t>operating system software” for </a:t>
            </a:r>
            <a:r>
              <a:rPr lang="en-US" dirty="0"/>
              <a:t>his </a:t>
            </a:r>
            <a:r>
              <a:rPr lang="en-US" dirty="0" smtClean="0"/>
              <a:t>“analytical engine”, the first </a:t>
            </a:r>
            <a:r>
              <a:rPr lang="en-US" dirty="0"/>
              <a:t>true digital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r>
              <a:rPr lang="en-US" dirty="0" smtClean="0"/>
              <a:t>A young </a:t>
            </a:r>
            <a:r>
              <a:rPr lang="en-US" dirty="0"/>
              <a:t>woman named Ada </a:t>
            </a:r>
            <a:r>
              <a:rPr lang="en-US" dirty="0" smtClean="0"/>
              <a:t>Lovelace</a:t>
            </a:r>
            <a:r>
              <a:rPr lang="en-US" dirty="0"/>
              <a:t> </a:t>
            </a:r>
            <a:r>
              <a:rPr lang="en-US" dirty="0" smtClean="0"/>
              <a:t>was hired as </a:t>
            </a:r>
            <a:r>
              <a:rPr lang="en-US" dirty="0"/>
              <a:t>the world's </a:t>
            </a:r>
            <a:r>
              <a:rPr lang="en-US" dirty="0" smtClean="0"/>
              <a:t>first programmer for this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programming language Ada® is named after 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</a:t>
            </a:r>
            <a:r>
              <a:rPr lang="en-US" dirty="0" smtClean="0"/>
              <a:t>Systems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810</Words>
  <Application>Microsoft Macintosh PowerPoint</Application>
  <PresentationFormat>On-screen Show (4:3)</PresentationFormat>
  <Paragraphs>154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宋体</vt:lpstr>
      <vt:lpstr>Office Theme</vt:lpstr>
      <vt:lpstr>PowerPoint Presentation</vt:lpstr>
      <vt:lpstr>PowerPoint Presentation</vt:lpstr>
      <vt:lpstr>PowerPoint Presentation</vt:lpstr>
      <vt:lpstr>Roles of An Operating System</vt:lpstr>
      <vt:lpstr>Operating System as an Extended Machine (1)</vt:lpstr>
      <vt:lpstr>PowerPoint Presentation</vt:lpstr>
      <vt:lpstr>Operating System as a Resource Manager (1) </vt:lpstr>
      <vt:lpstr>Operating System as a Resource Manager (2)</vt:lpstr>
      <vt:lpstr>History of Operating Systems (1)</vt:lpstr>
      <vt:lpstr>History of Operating Systems (2)</vt:lpstr>
      <vt:lpstr>Vacuum Tubes Generation</vt:lpstr>
      <vt:lpstr>Transistors and Batch Systems</vt:lpstr>
      <vt:lpstr>ICs and Multiprogramming</vt:lpstr>
      <vt:lpstr>Personal Computers 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381</cp:revision>
  <dcterms:created xsi:type="dcterms:W3CDTF">2012-08-25T03:05:58Z</dcterms:created>
  <dcterms:modified xsi:type="dcterms:W3CDTF">2018-08-30T15:36:34Z</dcterms:modified>
</cp:coreProperties>
</file>