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7" r:id="rId2"/>
    <p:sldId id="280" r:id="rId3"/>
    <p:sldId id="318" r:id="rId4"/>
    <p:sldId id="333" r:id="rId5"/>
    <p:sldId id="334" r:id="rId6"/>
    <p:sldId id="319" r:id="rId7"/>
    <p:sldId id="335" r:id="rId8"/>
    <p:sldId id="320" r:id="rId9"/>
    <p:sldId id="321" r:id="rId10"/>
    <p:sldId id="336" r:id="rId11"/>
    <p:sldId id="337" r:id="rId12"/>
    <p:sldId id="338" r:id="rId13"/>
    <p:sldId id="323" r:id="rId14"/>
    <p:sldId id="339" r:id="rId15"/>
    <p:sldId id="340" r:id="rId16"/>
    <p:sldId id="341" r:id="rId17"/>
    <p:sldId id="324" r:id="rId18"/>
    <p:sldId id="325" r:id="rId19"/>
    <p:sldId id="342" r:id="rId20"/>
    <p:sldId id="366" r:id="rId21"/>
    <p:sldId id="367" r:id="rId22"/>
    <p:sldId id="368" r:id="rId23"/>
    <p:sldId id="369" r:id="rId24"/>
    <p:sldId id="370" r:id="rId25"/>
    <p:sldId id="315" r:id="rId26"/>
    <p:sldId id="364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17"/>
    <p:restoredTop sz="85906"/>
  </p:normalViewPr>
  <p:slideViewPr>
    <p:cSldViewPr snapToGrid="0" snapToObjects="1">
      <p:cViewPr varScale="1">
        <p:scale>
          <a:sx n="87" d="100"/>
          <a:sy n="87" d="100"/>
        </p:scale>
        <p:origin x="220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76BEED-DF9C-1A44-AA9A-E917AAEDB26F}" type="datetimeFigureOut">
              <a:rPr lang="en-US" smtClean="0"/>
              <a:t>8/30/18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F06F47-58EC-DC4F-8B49-40D4903D1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7445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727DB9-44F7-CE42-9AB8-318282F70AED}" type="datetimeFigureOut">
              <a:rPr lang="en-US" smtClean="0"/>
              <a:t>8/30/18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0CF522-F05E-8946-A5FF-DB9FEEF2D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9640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8544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37219" name="Rectangle 102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0758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Example: vide editor, web browser,</a:t>
            </a:r>
            <a:r>
              <a:rPr lang="en-US" baseline="0" dirty="0" smtClean="0"/>
              <a:t> email receiver. 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Switch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Keep the same state it was stopped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Information explicated stored somewhere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Store in process table, 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Core image for text, data, stack;  process table for registers, other resources.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F522-F05E-8946-A5FF-DB9FEEF2D36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9595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 Command </a:t>
            </a:r>
            <a:r>
              <a:rPr lang="en-US" dirty="0" err="1" smtClean="0"/>
              <a:t>interpretator</a:t>
            </a:r>
            <a:r>
              <a:rPr lang="en-US" baseline="0" dirty="0" smtClean="0"/>
              <a:t> shell, take command, create new process to run compiler, finish then terminate</a:t>
            </a:r>
          </a:p>
          <a:p>
            <a:r>
              <a:rPr lang="en-US" dirty="0" smtClean="0"/>
              <a:t>2. Sometime</a:t>
            </a:r>
            <a:r>
              <a:rPr lang="en-US" baseline="0" dirty="0" smtClean="0"/>
              <a:t> processes need to collaborate and synchronize with each other, so they need </a:t>
            </a:r>
            <a:r>
              <a:rPr lang="en-US" baseline="0" dirty="0" err="1" smtClean="0"/>
              <a:t>interprocess</a:t>
            </a:r>
            <a:r>
              <a:rPr lang="en-US" baseline="0" dirty="0" smtClean="0"/>
              <a:t> communication</a:t>
            </a:r>
          </a:p>
          <a:p>
            <a:endParaRPr lang="en-US" dirty="0" smtClean="0"/>
          </a:p>
          <a:p>
            <a:r>
              <a:rPr lang="en-US" dirty="0" smtClean="0"/>
              <a:t>Virtual memory</a:t>
            </a:r>
          </a:p>
          <a:p>
            <a:endParaRPr lang="en-US" dirty="0" smtClean="0"/>
          </a:p>
          <a:p>
            <a:r>
              <a:rPr lang="en-US" dirty="0" smtClean="0"/>
              <a:t>Paging/Page replacement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F522-F05E-8946-A5FF-DB9FEEF2D36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1128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 smtClean="0"/>
              <a:t>Comparing to process hierarchy , file trees can be deep but process trees are shallow, 3 level is rare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Process table lasts short time, minutes, but file tree lasts for years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Absolute path name vs relative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Working directory, system call to change, relative directory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Open a file, permission, file descriptor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F522-F05E-8946-A5FF-DB9FEEF2D36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9532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9698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686A8E-4A34-DB42-96D8-3AB429151F77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160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Terms: “Processor”, “Core”, “CPU”, “Chip”, “Node”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F522-F05E-8946-A5FF-DB9FEEF2D36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4304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4229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Threads: lightweight processes</a:t>
            </a:r>
          </a:p>
          <a:p>
            <a:endParaRPr lang="en-US" dirty="0" smtClean="0"/>
          </a:p>
          <a:p>
            <a:r>
              <a:rPr lang="en-US" dirty="0" smtClean="0"/>
              <a:t>Does not offer true parallelism: still only one process</a:t>
            </a:r>
            <a:r>
              <a:rPr lang="en-US" baseline="0" dirty="0" smtClean="0"/>
              <a:t> running at the same time, share address space, same pipeline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F522-F05E-8946-A5FF-DB9FEEF2D36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7966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9635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9434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Cache simulators: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F522-F05E-8946-A5FF-DB9FEEF2D36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199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31075" name="Rectangle 102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4867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33123" name="Rectangle 102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861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D252B-7345-8144-8F9A-ABB79F1851FE}" type="datetime1">
              <a:rPr lang="en-US" smtClean="0"/>
              <a:t>8/30/18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91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9FCCE-2F91-7C41-86D6-AC9BED4671BF}" type="datetime1">
              <a:rPr lang="en-US" smtClean="0"/>
              <a:t>8/30/18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472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D573D-20C5-184D-9B03-E5525C0E7E32}" type="datetime1">
              <a:rPr lang="en-US" smtClean="0"/>
              <a:t>8/30/18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091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1028"/>
            <a:ext cx="8229600" cy="456714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8/30/18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Yong Chen, Texas Tech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978674"/>
            <a:ext cx="8229600" cy="621526"/>
          </a:xfrm>
          <a:prstGeom prst="rect">
            <a:avLst/>
          </a:prstGeom>
        </p:spPr>
        <p:txBody>
          <a:bodyPr/>
          <a:lstStyle>
            <a:lvl1pPr>
              <a:defRPr sz="3200" u="sng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329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E05CB-9CD5-1641-8EE4-7B0D389DF2E1}" type="datetime1">
              <a:rPr lang="en-US" smtClean="0"/>
              <a:t>8/30/18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965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7B479-481C-0642-A01B-8E9ECFB0A50B}" type="datetime1">
              <a:rPr lang="en-US" smtClean="0"/>
              <a:t>8/30/18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906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BBE0B-156A-1244-BB26-BBA0825504CD}" type="datetime1">
              <a:rPr lang="en-US" smtClean="0"/>
              <a:t>8/30/18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750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E6B35-BB65-EB4D-8E44-86A13F297D4C}" type="datetime1">
              <a:rPr lang="en-US" smtClean="0"/>
              <a:t>8/30/18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Yong Chen, Texas Tech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966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BBB52-D186-264B-B6B8-688F4CAB6400}" type="datetime1">
              <a:rPr lang="en-US" smtClean="0"/>
              <a:t>8/30/18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Yong Chen, Texas Tech University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738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392F3-A628-D24C-9172-815518AABAE1}" type="datetime1">
              <a:rPr lang="en-US" smtClean="0"/>
              <a:t>8/30/18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520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1C39B-833B-E84D-8BED-7A5123F06213}" type="datetime1">
              <a:rPr lang="en-US" smtClean="0"/>
              <a:t>8/30/18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544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6155B-A5EC-DF45-BCFD-65C03B6585EE}" type="datetime1">
              <a:rPr lang="en-US" smtClean="0"/>
              <a:t>8/30/18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Yong Chen, Texas Tech University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7000" y="156161"/>
            <a:ext cx="8874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CS4352 Operating Systems</a:t>
            </a:r>
            <a:endParaRPr lang="en-US" sz="1200" u="none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723973" y="156161"/>
            <a:ext cx="83007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Fall 2016</a:t>
            </a:r>
            <a:endParaRPr lang="en-US" sz="1200" u="none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334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4" Type="http://schemas.openxmlformats.org/officeDocument/2006/relationships/image" Target="../media/image3.gif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228600" y="2057400"/>
            <a:ext cx="8610600" cy="1473200"/>
          </a:xfrm>
        </p:spPr>
        <p:txBody>
          <a:bodyPr>
            <a:normAutofit/>
          </a:bodyPr>
          <a:lstStyle/>
          <a:p>
            <a:pPr marL="233363" indent="-233363" algn="ctr">
              <a:buNone/>
            </a:pPr>
            <a:r>
              <a:rPr lang="en-US" sz="3200" b="1" dirty="0" smtClean="0"/>
              <a:t>CS4352 Operating Systems</a:t>
            </a:r>
          </a:p>
          <a:p>
            <a:pPr marL="233363" indent="-233363" algn="ctr">
              <a:buNone/>
            </a:pPr>
            <a:r>
              <a:rPr lang="en-US" sz="3600" b="1" dirty="0" smtClean="0"/>
              <a:t>Lecture 2</a:t>
            </a:r>
            <a:endParaRPr lang="en-US" sz="3600" b="1" dirty="0" smtClean="0">
              <a:solidFill>
                <a:srgbClr val="FF0000"/>
              </a:solidFill>
            </a:endParaRPr>
          </a:p>
          <a:p>
            <a:pPr marL="233363" indent="-233363" algn="ctr">
              <a:buNone/>
            </a:pPr>
            <a:endParaRPr lang="en-US" sz="1800" dirty="0" smtClean="0"/>
          </a:p>
        </p:txBody>
      </p:sp>
      <p:pic>
        <p:nvPicPr>
          <p:cNvPr id="1032" name="Picture 8" descr="http://www.depts.ttu.edu/shared/shared_ttumain/images/masthead-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1016000"/>
          </a:xfrm>
          <a:prstGeom prst="rect">
            <a:avLst/>
          </a:prstGeom>
          <a:noFill/>
        </p:spPr>
      </p:pic>
      <p:pic>
        <p:nvPicPr>
          <p:cNvPr id="1028" name="Picture 4" descr="Texas Tech University, Department of Computer Scienc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0"/>
            <a:ext cx="4267200" cy="876300"/>
          </a:xfrm>
          <a:prstGeom prst="rect">
            <a:avLst/>
          </a:prstGeom>
          <a:noFill/>
        </p:spPr>
      </p:pic>
      <p:pic>
        <p:nvPicPr>
          <p:cNvPr id="1030" name="Picture 6" descr="http://www.depts.ttu.edu/shared/shared_ttumain/images/logo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228600"/>
            <a:ext cx="504825" cy="590551"/>
          </a:xfrm>
          <a:prstGeom prst="rect">
            <a:avLst/>
          </a:prstGeom>
          <a:noFill/>
        </p:spPr>
      </p:pic>
      <p:sp>
        <p:nvSpPr>
          <p:cNvPr id="10" name="Subtitle 2"/>
          <p:cNvSpPr txBox="1">
            <a:spLocks/>
          </p:cNvSpPr>
          <p:nvPr/>
        </p:nvSpPr>
        <p:spPr>
          <a:xfrm>
            <a:off x="2536796" y="3821113"/>
            <a:ext cx="6391304" cy="179228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Instructor</a:t>
            </a:r>
            <a:r>
              <a:rPr lang="en-US" smtClean="0"/>
              <a:t>: Tommy Dang, </a:t>
            </a:r>
            <a:r>
              <a:rPr lang="en-US" dirty="0" smtClean="0"/>
              <a:t>Ph.D.</a:t>
            </a:r>
          </a:p>
          <a:p>
            <a:pPr marL="0" indent="0">
              <a:buNone/>
            </a:pPr>
            <a:r>
              <a:rPr lang="en-US" dirty="0" smtClean="0"/>
              <a:t>Assistant Professor</a:t>
            </a:r>
          </a:p>
          <a:p>
            <a:pPr marL="0" indent="0">
              <a:buNone/>
            </a:pPr>
            <a:r>
              <a:rPr lang="en-US" dirty="0" smtClean="0"/>
              <a:t>Department of Computer Science</a:t>
            </a:r>
          </a:p>
          <a:p>
            <a:pPr marL="0" indent="0">
              <a:buNone/>
            </a:pPr>
            <a:r>
              <a:rPr lang="en-US" dirty="0" smtClean="0"/>
              <a:t>Texas Tech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7812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514231"/>
            <a:ext cx="8229600" cy="4952999"/>
          </a:xfrm>
        </p:spPr>
        <p:txBody>
          <a:bodyPr>
            <a:normAutofit/>
          </a:bodyPr>
          <a:lstStyle/>
          <a:p>
            <a:r>
              <a:rPr lang="en-US" dirty="0" smtClean="0"/>
              <a:t>Registers</a:t>
            </a:r>
          </a:p>
          <a:p>
            <a:pPr lvl="1"/>
            <a:r>
              <a:rPr lang="en-US" dirty="0" smtClean="0"/>
              <a:t>Part of CPU (internal), nearly no delay</a:t>
            </a:r>
          </a:p>
          <a:p>
            <a:pPr lvl="1"/>
            <a:r>
              <a:rPr lang="en-US" dirty="0" smtClean="0"/>
              <a:t>Typically 32x32-bits for a 32-bit CPU/64x64-bits for a 64-bit CPU</a:t>
            </a:r>
          </a:p>
          <a:p>
            <a:pPr lvl="1"/>
            <a:r>
              <a:rPr lang="en-US" dirty="0" smtClean="0"/>
              <a:t>Managed by? </a:t>
            </a:r>
          </a:p>
          <a:p>
            <a:r>
              <a:rPr lang="en-US" dirty="0" smtClean="0"/>
              <a:t>Cache (memory)</a:t>
            </a:r>
          </a:p>
          <a:p>
            <a:pPr lvl="1"/>
            <a:r>
              <a:rPr lang="en-US" dirty="0" smtClean="0"/>
              <a:t>Principle of ? </a:t>
            </a:r>
          </a:p>
          <a:p>
            <a:pPr lvl="1"/>
            <a:r>
              <a:rPr lang="en-US" dirty="0" smtClean="0"/>
              <a:t>Store temporary data/instructions to explore programs’ </a:t>
            </a:r>
            <a:r>
              <a:rPr lang="en-US" dirty="0" smtClean="0">
                <a:solidFill>
                  <a:srgbClr val="0000FF"/>
                </a:solidFill>
              </a:rPr>
              <a:t>spatial/temporal locality</a:t>
            </a:r>
          </a:p>
          <a:p>
            <a:pPr lvl="1"/>
            <a:r>
              <a:rPr lang="en-US" dirty="0" smtClean="0"/>
              <a:t>Main memory divided into cache lines (blocks) &amp; temp stored in cache</a:t>
            </a:r>
          </a:p>
          <a:p>
            <a:pPr lvl="1"/>
            <a:r>
              <a:rPr lang="en-US" dirty="0" smtClean="0"/>
              <a:t>Cache hit, cache miss, average memory access time</a:t>
            </a:r>
          </a:p>
          <a:p>
            <a:pPr lvl="1"/>
            <a:r>
              <a:rPr lang="en-US" dirty="0" smtClean="0"/>
              <a:t>Inclusive </a:t>
            </a:r>
            <a:r>
              <a:rPr lang="en-US" dirty="0" err="1" smtClean="0"/>
              <a:t>v.s</a:t>
            </a:r>
            <a:r>
              <a:rPr lang="en-US" dirty="0" smtClean="0"/>
              <a:t>. exclusive</a:t>
            </a:r>
          </a:p>
          <a:p>
            <a:pPr lvl="1"/>
            <a:r>
              <a:rPr lang="en-US" dirty="0" smtClean="0"/>
              <a:t>Placement (n-way set associative), replacement (pseudo-LRU)</a:t>
            </a:r>
          </a:p>
          <a:p>
            <a:pPr lvl="1"/>
            <a:r>
              <a:rPr lang="en-US" dirty="0" smtClean="0"/>
              <a:t>Managed by ?</a:t>
            </a:r>
          </a:p>
          <a:p>
            <a:pPr lvl="1"/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BBB52-D186-264B-B6B8-688F4CAB6400}" type="datetime1">
              <a:rPr lang="en-US" smtClean="0"/>
              <a:t>8/30/18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10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Registers and Cache Memory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23308" y="2707026"/>
            <a:ext cx="1149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(software)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23308" y="5987018"/>
            <a:ext cx="1229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(hardware</a:t>
            </a:r>
            <a:r>
              <a:rPr lang="en-US" dirty="0"/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11585" y="3459257"/>
            <a:ext cx="2084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Principle of </a:t>
            </a:r>
            <a:r>
              <a:rPr lang="en-US" dirty="0" smtClean="0">
                <a:solidFill>
                  <a:srgbClr val="0000FF"/>
                </a:solidFill>
              </a:rPr>
              <a:t>Locality!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666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Multiple levels of cache memory usually</a:t>
            </a:r>
          </a:p>
          <a:p>
            <a:r>
              <a:rPr lang="en-US" dirty="0" smtClean="0"/>
              <a:t>First level cache (L1 cache)</a:t>
            </a:r>
          </a:p>
          <a:p>
            <a:pPr lvl="1"/>
            <a:r>
              <a:rPr lang="en-US" dirty="0" smtClean="0"/>
              <a:t>Inside CPU</a:t>
            </a:r>
          </a:p>
          <a:p>
            <a:pPr lvl="1"/>
            <a:r>
              <a:rPr lang="en-US" dirty="0" smtClean="0"/>
              <a:t>Separate for data and inst.; L1 data cache/L1 inst. cache</a:t>
            </a:r>
          </a:p>
          <a:p>
            <a:r>
              <a:rPr lang="en-US" dirty="0" smtClean="0"/>
              <a:t>Second level cache (L2 cache)</a:t>
            </a:r>
          </a:p>
          <a:p>
            <a:pPr lvl="1"/>
            <a:r>
              <a:rPr lang="en-US" dirty="0" smtClean="0"/>
              <a:t>Usually shared for data and instructions</a:t>
            </a:r>
          </a:p>
          <a:p>
            <a:pPr lvl="1"/>
            <a:r>
              <a:rPr lang="en-US" dirty="0" smtClean="0"/>
              <a:t>Larger and longer latency than L1</a:t>
            </a:r>
          </a:p>
          <a:p>
            <a:pPr lvl="1"/>
            <a:r>
              <a:rPr lang="en-US" dirty="0" smtClean="0"/>
              <a:t>Can be on-chip/off-chip</a:t>
            </a:r>
          </a:p>
          <a:p>
            <a:pPr lvl="1"/>
            <a:r>
              <a:rPr lang="en-US" dirty="0" smtClean="0"/>
              <a:t>Can be shared/separate for multicore processors</a:t>
            </a:r>
          </a:p>
          <a:p>
            <a:r>
              <a:rPr lang="en-US" dirty="0" smtClean="0"/>
              <a:t>“</a:t>
            </a:r>
            <a:r>
              <a:rPr lang="en-US" dirty="0" smtClean="0">
                <a:solidFill>
                  <a:srgbClr val="0000FF"/>
                </a:solidFill>
              </a:rPr>
              <a:t>LLC</a:t>
            </a:r>
            <a:r>
              <a:rPr lang="en-US" dirty="0" smtClean="0"/>
              <a:t>”: Last Level Cache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8/30/18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11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Memory (cont.)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50978" y="1911325"/>
            <a:ext cx="1635822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“Cache” “Cash”</a:t>
            </a:r>
          </a:p>
          <a:p>
            <a:r>
              <a:rPr lang="en-US" dirty="0" smtClean="0"/>
              <a:t>“L1$” “L2$”</a:t>
            </a:r>
          </a:p>
        </p:txBody>
      </p:sp>
    </p:spTree>
    <p:extLst>
      <p:ext uri="{BB962C8B-B14F-4D97-AF65-F5344CB8AC3E}">
        <p14:creationId xmlns:p14="http://schemas.microsoft.com/office/powerpoint/2010/main" val="20060629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RAM (Random Access Memory), volatile</a:t>
            </a:r>
          </a:p>
          <a:p>
            <a:r>
              <a:rPr lang="en-US" dirty="0" smtClean="0"/>
              <a:t>Managed by software (with hardware support)</a:t>
            </a:r>
          </a:p>
          <a:p>
            <a:endParaRPr lang="en-US" dirty="0"/>
          </a:p>
          <a:p>
            <a:r>
              <a:rPr lang="en-US" dirty="0" smtClean="0"/>
              <a:t>Nonvolatile RAM:</a:t>
            </a:r>
          </a:p>
          <a:p>
            <a:r>
              <a:rPr lang="en-US" dirty="0" smtClean="0"/>
              <a:t>ROM (Read Only Memory) (programmed at factory, can’t be changed)</a:t>
            </a:r>
          </a:p>
          <a:p>
            <a:r>
              <a:rPr lang="en-US" dirty="0" smtClean="0"/>
              <a:t>EEPROM (Electrically Erasable Programmable ROM)</a:t>
            </a:r>
          </a:p>
          <a:p>
            <a:r>
              <a:rPr lang="en-US" dirty="0" smtClean="0"/>
              <a:t>Flash memory (for firmware)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8/30/18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12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Memory and Other 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3242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1026"/>
          <p:cNvSpPr>
            <a:spLocks noChangeArrowheads="1"/>
          </p:cNvSpPr>
          <p:nvPr/>
        </p:nvSpPr>
        <p:spPr bwMode="auto">
          <a:xfrm>
            <a:off x="0" y="6019800"/>
            <a:ext cx="9144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609600" indent="-609600" algn="ctr" eaLnBrk="0" hangingPunct="0">
              <a:spcBef>
                <a:spcPct val="20000"/>
              </a:spcBef>
            </a:pPr>
            <a:r>
              <a:rPr lang="en-US" sz="2400" dirty="0"/>
              <a:t>Figure 1</a:t>
            </a:r>
            <a:r>
              <a:rPr lang="en-US" sz="2400" dirty="0" smtClean="0"/>
              <a:t>-10. </a:t>
            </a:r>
            <a:r>
              <a:rPr lang="en-US" sz="2400" dirty="0"/>
              <a:t>Structure of a disk drive.</a:t>
            </a:r>
          </a:p>
        </p:txBody>
      </p:sp>
      <p:sp>
        <p:nvSpPr>
          <p:cNvPr id="130051" name="Rectangle 1027"/>
          <p:cNvSpPr>
            <a:spLocks noChangeArrowheads="1"/>
          </p:cNvSpPr>
          <p:nvPr/>
        </p:nvSpPr>
        <p:spPr bwMode="auto">
          <a:xfrm>
            <a:off x="0" y="473021"/>
            <a:ext cx="9144000" cy="16605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/>
            <a:r>
              <a:rPr lang="en-US" sz="3200" u="sng" dirty="0" smtClean="0">
                <a:latin typeface="+mj-lt"/>
              </a:rPr>
              <a:t>Disks (Hard Disk Drives)</a:t>
            </a:r>
            <a:endParaRPr lang="en-US" sz="3200" u="sng" dirty="0">
              <a:latin typeface="+mj-lt"/>
            </a:endParaRPr>
          </a:p>
        </p:txBody>
      </p:sp>
      <p:pic>
        <p:nvPicPr>
          <p:cNvPr id="130053" name="Picture 1029" descr="D:\b\b4\IBM\01-1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9080" y="2536218"/>
            <a:ext cx="5230146" cy="3011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A6618-DCE6-40F4-82EF-E57E973A1A3D}" type="datetime1">
              <a:rPr lang="en-US" altLang="zh-CN" smtClean="0"/>
              <a:pPr/>
              <a:t>8/30/18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45921-0740-1F4C-BF3B-15FC532FF260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24491" y="1860014"/>
            <a:ext cx="341327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90% of data stored in HDDs</a:t>
            </a:r>
          </a:p>
          <a:p>
            <a:endParaRPr lang="en-US" dirty="0"/>
          </a:p>
          <a:p>
            <a:r>
              <a:rPr lang="en-US" dirty="0" smtClean="0"/>
              <a:t>Platter, surface, arm, head</a:t>
            </a:r>
          </a:p>
          <a:p>
            <a:r>
              <a:rPr lang="en-US" dirty="0" smtClean="0"/>
              <a:t>Track, sector (fixed size, e.g. 512B)</a:t>
            </a:r>
          </a:p>
          <a:p>
            <a:r>
              <a:rPr lang="en-US" dirty="0" smtClean="0"/>
              <a:t>Cylinder</a:t>
            </a:r>
          </a:p>
          <a:p>
            <a:endParaRPr lang="en-US" dirty="0"/>
          </a:p>
          <a:p>
            <a:r>
              <a:rPr lang="en-US" dirty="0" smtClean="0"/>
              <a:t>Physical addressing (CHS)</a:t>
            </a:r>
          </a:p>
          <a:p>
            <a:r>
              <a:rPr lang="en-US" dirty="0" smtClean="0"/>
              <a:t>Cylinder, Head, Sector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4492" y="4566655"/>
            <a:ext cx="3174944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Flash-memory based storage will eventually replace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4567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 smtClean="0"/>
              <a:t>Allow programs larger than physical memory to be run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Give programmers a “virtual address space” to code programs with memory requirement larger than physical memory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Managed by </a:t>
            </a:r>
            <a:r>
              <a:rPr lang="en-US" dirty="0" smtClean="0"/>
              <a:t>OS, hide details to programmers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 smtClean="0"/>
              <a:t>Placing part of programs on disks and use main memory as a “cache”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Requires remapping memory addresses on the fly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To convert the </a:t>
            </a:r>
            <a:r>
              <a:rPr lang="en-US" dirty="0" err="1" smtClean="0"/>
              <a:t>addr</a:t>
            </a:r>
            <a:r>
              <a:rPr lang="en-US" dirty="0" smtClean="0"/>
              <a:t> the program generated (virtual address) to the physical address in RAM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An MMU (Memory Management Unit), part of CPU, specifically handles this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BBB52-D186-264B-B6B8-688F4CAB6400}" type="datetime1">
              <a:rPr lang="en-US" smtClean="0"/>
              <a:t>8/30/18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14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0663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 smtClean="0"/>
              <a:t>Magnetic tape, often used as a backup storage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Large capacity, cheap, but can only be accessed in sequential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A robot fetches, mount, and </a:t>
            </a:r>
            <a:r>
              <a:rPr lang="en-US" dirty="0" err="1" smtClean="0"/>
              <a:t>unmount</a:t>
            </a:r>
            <a:r>
              <a:rPr lang="en-US" dirty="0" smtClean="0"/>
              <a:t> tapes for large data warehouse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8/30/18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15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8038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701028"/>
            <a:ext cx="8445472" cy="456714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 smtClean="0"/>
              <a:t>I/O devices heavily interact with OS (in </a:t>
            </a:r>
            <a:r>
              <a:rPr lang="en-US" dirty="0" err="1" smtClean="0"/>
              <a:t>addt</a:t>
            </a:r>
            <a:r>
              <a:rPr lang="en-US" dirty="0" smtClean="0"/>
              <a:t>. to CPU &amp; memory)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Generally consist of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A controller: a chip/a set of chips controlling the device (can be complex)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The device itself, e.g. disks, NIC (network interface card)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Device Driver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The software that talks to the controller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Part of OS, manage devices and hide dirty hardware details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8/30/18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16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Devices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1468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ChangeArrowheads="1"/>
          </p:cNvSpPr>
          <p:nvPr/>
        </p:nvSpPr>
        <p:spPr bwMode="auto">
          <a:xfrm>
            <a:off x="0" y="5696700"/>
            <a:ext cx="9144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r>
              <a:rPr lang="en-US" sz="1600" dirty="0"/>
              <a:t>Figure </a:t>
            </a:r>
            <a:r>
              <a:rPr lang="en-US" sz="1600" dirty="0" smtClean="0"/>
              <a:t>1-11. </a:t>
            </a:r>
            <a:r>
              <a:rPr lang="en-US" sz="1600" dirty="0"/>
              <a:t>(a) The steps in starting an I/O device and </a:t>
            </a:r>
            <a:r>
              <a:rPr lang="en-US" sz="1600" dirty="0" smtClean="0"/>
              <a:t> getting </a:t>
            </a:r>
            <a:r>
              <a:rPr lang="en-US" sz="1600" dirty="0"/>
              <a:t>an interrupt. </a:t>
            </a:r>
            <a:r>
              <a:rPr lang="en-US" sz="1600" dirty="0" smtClean="0"/>
              <a:t>(b) </a:t>
            </a:r>
            <a:r>
              <a:rPr lang="en-US" sz="1600" dirty="0"/>
              <a:t>Interrupt processing involves taking the interrupt, running the interrupt handler</a:t>
            </a:r>
            <a:r>
              <a:rPr lang="en-US" sz="1600" dirty="0" smtClean="0"/>
              <a:t>, and </a:t>
            </a:r>
            <a:r>
              <a:rPr lang="en-US" sz="1600" dirty="0"/>
              <a:t>returning to the user program.</a:t>
            </a:r>
          </a:p>
        </p:txBody>
      </p:sp>
      <p:sp>
        <p:nvSpPr>
          <p:cNvPr id="132102" name="Rectangle 6"/>
          <p:cNvSpPr>
            <a:spLocks noChangeArrowheads="1"/>
          </p:cNvSpPr>
          <p:nvPr/>
        </p:nvSpPr>
        <p:spPr bwMode="auto">
          <a:xfrm>
            <a:off x="5741988" y="1644650"/>
            <a:ext cx="3049587" cy="37687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32104" name="Picture 8" descr="D:\b\b4\IBM\01-11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53"/>
          <a:stretch/>
        </p:blipFill>
        <p:spPr bwMode="auto">
          <a:xfrm>
            <a:off x="1436013" y="3206352"/>
            <a:ext cx="6351234" cy="2548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2078-8440-4634-AA14-DA8F1C007F6E}" type="datetime1">
              <a:rPr lang="en-US" altLang="zh-CN" smtClean="0"/>
              <a:pPr/>
              <a:t>8/30/18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45921-0740-1F4C-BF3B-15FC532FF260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9" name="Title 5"/>
          <p:cNvSpPr txBox="1">
            <a:spLocks/>
          </p:cNvSpPr>
          <p:nvPr/>
        </p:nvSpPr>
        <p:spPr>
          <a:xfrm>
            <a:off x="457200" y="784049"/>
            <a:ext cx="8229600" cy="816151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u="sng" dirty="0" smtClean="0"/>
              <a:t>I/O Methods</a:t>
            </a:r>
            <a:endParaRPr lang="en-US" sz="3200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143282" y="1614801"/>
            <a:ext cx="8863949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Busy waiting</a:t>
            </a:r>
            <a:r>
              <a:rPr lang="en-US" dirty="0" smtClean="0"/>
              <a:t>: CPU sits waiting for I/O to be completed, very low CPU utilization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0000FF"/>
                </a:solidFill>
              </a:rPr>
              <a:t>Interrupt driven</a:t>
            </a:r>
            <a:r>
              <a:rPr lang="en-US" dirty="0" smtClean="0"/>
              <a:t>: I/O device signal CPU (interrupt) at completion, critical &amp; complex OS design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0000FF"/>
                </a:solidFill>
              </a:rPr>
              <a:t>DMA (Direct Memory Access) method</a:t>
            </a:r>
            <a:r>
              <a:rPr lang="en-US" dirty="0" smtClean="0"/>
              <a:t>: a direct DMA chip handles I/O, “offloading”, interacts with CPU via interrupts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7568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1026"/>
          <p:cNvSpPr>
            <a:spLocks noChangeArrowheads="1"/>
          </p:cNvSpPr>
          <p:nvPr/>
        </p:nvSpPr>
        <p:spPr bwMode="auto">
          <a:xfrm>
            <a:off x="0" y="6001753"/>
            <a:ext cx="9144000" cy="354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609600" indent="-609600" algn="ctr" eaLnBrk="0" hangingPunct="0">
              <a:spcBef>
                <a:spcPct val="20000"/>
              </a:spcBef>
            </a:pPr>
            <a:r>
              <a:rPr lang="en-US" dirty="0"/>
              <a:t>Figure 1</a:t>
            </a:r>
            <a:r>
              <a:rPr lang="en-US" dirty="0" smtClean="0"/>
              <a:t>-12. </a:t>
            </a:r>
            <a:r>
              <a:rPr lang="en-US" dirty="0"/>
              <a:t>The structure of a large Pentium system</a:t>
            </a:r>
          </a:p>
        </p:txBody>
      </p:sp>
      <p:sp>
        <p:nvSpPr>
          <p:cNvPr id="136195" name="Rectangle 1027"/>
          <p:cNvSpPr>
            <a:spLocks noChangeArrowheads="1"/>
          </p:cNvSpPr>
          <p:nvPr/>
        </p:nvSpPr>
        <p:spPr bwMode="auto">
          <a:xfrm>
            <a:off x="0" y="473021"/>
            <a:ext cx="9144000" cy="1265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/>
            <a:r>
              <a:rPr lang="en-US" sz="3200" u="sng" dirty="0">
                <a:latin typeface="+mj-lt"/>
              </a:rPr>
              <a:t>Buses</a:t>
            </a:r>
          </a:p>
        </p:txBody>
      </p:sp>
      <p:pic>
        <p:nvPicPr>
          <p:cNvPr id="136197" name="Picture 1029" descr="D:\b\b4\IBM\01-1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438" y="2069334"/>
            <a:ext cx="5374362" cy="3876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Yong Chen, Texas Tech University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02678-DBD4-46A7-A69A-EC6D7F74FCE9}" type="datetime1">
              <a:rPr lang="en-US" altLang="zh-CN" smtClean="0"/>
              <a:pPr/>
              <a:t>8/30/18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45921-0740-1F4C-BF3B-15FC532FF260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92667" y="1556720"/>
            <a:ext cx="3427478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More than a single bus in practice!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258820" y="1771212"/>
            <a:ext cx="2885180" cy="4071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Cache bus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Local bus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Memory bus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PCI/PCI-e bus (Peripheral Component Interconnect)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SCSI (Small Computer System Interface)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USB (Universal Serial Bus)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IDE (Integrated Drive Electronics) bus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ISA (Industry Standard Architecture) bus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5377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Starting from executing a BIOS program on a </a:t>
            </a:r>
            <a:r>
              <a:rPr lang="en-US" dirty="0" err="1" smtClean="0"/>
              <a:t>parentboard</a:t>
            </a:r>
            <a:r>
              <a:rPr lang="en-US" dirty="0" smtClean="0"/>
              <a:t>/motherboard</a:t>
            </a:r>
          </a:p>
          <a:p>
            <a:pPr lvl="1"/>
            <a:r>
              <a:rPr lang="en-US" dirty="0" smtClean="0"/>
              <a:t>BIOS: Basic Input Output System</a:t>
            </a:r>
          </a:p>
          <a:p>
            <a:r>
              <a:rPr lang="en-US" dirty="0" smtClean="0"/>
              <a:t>Scanning and checking hardware devices</a:t>
            </a:r>
          </a:p>
          <a:p>
            <a:r>
              <a:rPr lang="en-US" dirty="0" smtClean="0"/>
              <a:t>Low-level I/O software, read the keyboard, write to display, disk I/O, etc.</a:t>
            </a:r>
          </a:p>
          <a:p>
            <a:r>
              <a:rPr lang="en-US" dirty="0" smtClean="0"/>
              <a:t>Determines boot device and load</a:t>
            </a:r>
          </a:p>
          <a:p>
            <a:pPr lvl="1"/>
            <a:r>
              <a:rPr lang="en-US" dirty="0" smtClean="0"/>
              <a:t>The 1</a:t>
            </a:r>
            <a:r>
              <a:rPr lang="en-US" baseline="30000" dirty="0" smtClean="0"/>
              <a:t>st</a:t>
            </a:r>
            <a:r>
              <a:rPr lang="en-US" dirty="0" smtClean="0"/>
              <a:t> sector examines the partition table to determine an active</a:t>
            </a:r>
          </a:p>
          <a:p>
            <a:pPr lvl="1"/>
            <a:r>
              <a:rPr lang="en-US" dirty="0" smtClean="0"/>
              <a:t>A secondary boot loader read from the active partition and loads OS</a:t>
            </a:r>
          </a:p>
          <a:p>
            <a:pPr lvl="1"/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BBB52-D186-264B-B6B8-688F4CAB6400}" type="datetime1">
              <a:rPr lang="en-US" smtClean="0"/>
              <a:t>8/30/18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19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Booting the Computer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691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Questions?</a:t>
            </a:r>
          </a:p>
          <a:p>
            <a:endParaRPr lang="en-US" dirty="0" smtClean="0"/>
          </a:p>
          <a:p>
            <a:r>
              <a:rPr lang="en-US" dirty="0" smtClean="0"/>
              <a:t>Computer Hardware Review</a:t>
            </a:r>
          </a:p>
          <a:p>
            <a:pPr lvl="1"/>
            <a:r>
              <a:rPr lang="en-US" dirty="0" smtClean="0"/>
              <a:t>Processors, instruction set, registers</a:t>
            </a:r>
          </a:p>
          <a:p>
            <a:pPr lvl="1"/>
            <a:r>
              <a:rPr lang="en-US" dirty="0" smtClean="0"/>
              <a:t>Pipeline, superscalar, multithreaded/multicore chips</a:t>
            </a:r>
          </a:p>
          <a:p>
            <a:pPr lvl="1"/>
            <a:r>
              <a:rPr lang="en-US" dirty="0" smtClean="0"/>
              <a:t>Memory hierarchy, disks, virtual memory</a:t>
            </a:r>
          </a:p>
          <a:p>
            <a:pPr lvl="1"/>
            <a:r>
              <a:rPr lang="en-US" dirty="0" smtClean="0"/>
              <a:t>I/O devices, I/O methods</a:t>
            </a:r>
          </a:p>
          <a:p>
            <a:pPr lvl="1"/>
            <a:r>
              <a:rPr lang="en-US" dirty="0" smtClean="0"/>
              <a:t>Buses</a:t>
            </a:r>
          </a:p>
          <a:p>
            <a:endParaRPr lang="en-US" dirty="0" smtClean="0">
              <a:solidFill>
                <a:srgbClr val="D9D9D9"/>
              </a:solidFill>
            </a:endParaRPr>
          </a:p>
          <a:p>
            <a:r>
              <a:rPr lang="en-US" dirty="0" smtClean="0">
                <a:solidFill>
                  <a:srgbClr val="D9D9D9"/>
                </a:solidFill>
              </a:rPr>
              <a:t>Operating System Concepts</a:t>
            </a:r>
          </a:p>
          <a:p>
            <a:pPr lvl="1"/>
            <a:r>
              <a:rPr lang="en-US" dirty="0">
                <a:solidFill>
                  <a:srgbClr val="D9D9D9"/>
                </a:solidFill>
              </a:rPr>
              <a:t>Processes/threads, process tree and IPC</a:t>
            </a:r>
          </a:p>
          <a:p>
            <a:pPr lvl="1"/>
            <a:r>
              <a:rPr lang="en-US" dirty="0">
                <a:solidFill>
                  <a:srgbClr val="D9D9D9"/>
                </a:solidFill>
              </a:rPr>
              <a:t>Files, protection and security</a:t>
            </a:r>
          </a:p>
          <a:p>
            <a:pPr lvl="1"/>
            <a:r>
              <a:rPr lang="en-US" dirty="0" smtClean="0">
                <a:solidFill>
                  <a:srgbClr val="D9D9D9"/>
                </a:solidFill>
              </a:rPr>
              <a:t>Shell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8/30/18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2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4640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Questions?</a:t>
            </a:r>
          </a:p>
          <a:p>
            <a:endParaRPr lang="en-US" dirty="0"/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Computer Hardware Review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Processors, instruction set, registers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Pipeline, superscalar, multithreaded/multicore chips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Memory hierarchy, disks, virtual memory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I/O devices, I/O methods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Buses</a:t>
            </a:r>
          </a:p>
          <a:p>
            <a:endParaRPr lang="en-US" dirty="0">
              <a:solidFill>
                <a:srgbClr val="D9D9D9"/>
              </a:solidFill>
            </a:endParaRPr>
          </a:p>
          <a:p>
            <a:r>
              <a:rPr lang="en-US" dirty="0"/>
              <a:t>Operating System Concepts</a:t>
            </a:r>
          </a:p>
          <a:p>
            <a:pPr lvl="1"/>
            <a:r>
              <a:rPr lang="en-US" dirty="0"/>
              <a:t>Processes/threads, process tree and IPC</a:t>
            </a:r>
          </a:p>
          <a:p>
            <a:pPr lvl="1"/>
            <a:r>
              <a:rPr lang="en-US" dirty="0"/>
              <a:t>Files, protection and security</a:t>
            </a:r>
          </a:p>
          <a:p>
            <a:pPr lvl="1"/>
            <a:r>
              <a:rPr lang="en-US" dirty="0"/>
              <a:t>Shell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8/30/18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20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0324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67692"/>
            <a:ext cx="8229600" cy="4874429"/>
          </a:xfrm>
        </p:spPr>
        <p:txBody>
          <a:bodyPr>
            <a:normAutofit/>
          </a:bodyPr>
          <a:lstStyle/>
          <a:p>
            <a:r>
              <a:rPr lang="en-US" dirty="0" smtClean="0"/>
              <a:t>Processes: running programs</a:t>
            </a:r>
          </a:p>
          <a:p>
            <a:r>
              <a:rPr lang="en-US" dirty="0" smtClean="0"/>
              <a:t>Associated with an </a:t>
            </a:r>
            <a:r>
              <a:rPr lang="en-US" dirty="0" smtClean="0">
                <a:solidFill>
                  <a:srgbClr val="0432FF"/>
                </a:solidFill>
              </a:rPr>
              <a:t>Address Space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ext/program, data, stack</a:t>
            </a:r>
          </a:p>
          <a:p>
            <a:pPr lvl="1"/>
            <a:r>
              <a:rPr lang="en-US" dirty="0" smtClean="0"/>
              <a:t>“core image”: content of address space</a:t>
            </a:r>
          </a:p>
          <a:p>
            <a:r>
              <a:rPr lang="en-US" dirty="0" smtClean="0"/>
              <a:t>Associated with registers</a:t>
            </a:r>
          </a:p>
          <a:p>
            <a:pPr lvl="1"/>
            <a:r>
              <a:rPr lang="en-US" dirty="0" smtClean="0"/>
              <a:t>Including PCs, SPs</a:t>
            </a:r>
          </a:p>
          <a:p>
            <a:r>
              <a:rPr lang="en-US" dirty="0" smtClean="0"/>
              <a:t>Associated with other resources</a:t>
            </a:r>
          </a:p>
          <a:p>
            <a:pPr lvl="1"/>
            <a:r>
              <a:rPr lang="en-US" dirty="0" smtClean="0"/>
              <a:t>List of open files, signals, related processes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Process control block (PCB)/process table</a:t>
            </a:r>
            <a:r>
              <a:rPr lang="en-US" dirty="0" smtClean="0"/>
              <a:t>: a data structure (array/linked list) managing associated resources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Threads: lightweight processes</a:t>
            </a:r>
            <a:r>
              <a:rPr lang="en-US" dirty="0" smtClean="0"/>
              <a:t>, without own address space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8/30/18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21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693333"/>
            <a:ext cx="8229600" cy="906867"/>
          </a:xfrm>
        </p:spPr>
        <p:txBody>
          <a:bodyPr/>
          <a:lstStyle/>
          <a:p>
            <a:r>
              <a:rPr lang="en-US" dirty="0" smtClean="0"/>
              <a:t>Processes/Threads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6431" y="6011296"/>
            <a:ext cx="9019191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A process is fundamentally a container that holds all the information needed to run a </a:t>
            </a:r>
            <a:r>
              <a:rPr lang="en-US" dirty="0" smtClean="0"/>
              <a:t>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3170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8/30/18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22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820615"/>
            <a:ext cx="8229600" cy="779585"/>
          </a:xfrm>
        </p:spPr>
        <p:txBody>
          <a:bodyPr/>
          <a:lstStyle/>
          <a:p>
            <a:r>
              <a:rPr lang="en-US" dirty="0" smtClean="0"/>
              <a:t>Process Tree and IPC</a:t>
            </a:r>
            <a:endParaRPr lang="en-US" dirty="0"/>
          </a:p>
        </p:txBody>
      </p:sp>
      <p:sp>
        <p:nvSpPr>
          <p:cNvPr id="7" name="Rectangle 1027"/>
          <p:cNvSpPr>
            <a:spLocks noChangeArrowheads="1"/>
          </p:cNvSpPr>
          <p:nvPr/>
        </p:nvSpPr>
        <p:spPr bwMode="auto">
          <a:xfrm>
            <a:off x="4676205" y="4557020"/>
            <a:ext cx="4383128" cy="12654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609600" indent="-609600">
              <a:lnSpc>
                <a:spcPct val="90000"/>
              </a:lnSpc>
              <a:spcBef>
                <a:spcPct val="20000"/>
              </a:spcBef>
            </a:pPr>
            <a:r>
              <a:rPr lang="en-US" dirty="0" smtClean="0"/>
              <a:t>Figure 1-13. </a:t>
            </a:r>
            <a:r>
              <a:rPr lang="en-US" dirty="0"/>
              <a:t>A process tree. Process A created two child processes, B and C. Process B created three child processes, D, E, and F.</a:t>
            </a:r>
          </a:p>
        </p:txBody>
      </p:sp>
      <p:pic>
        <p:nvPicPr>
          <p:cNvPr id="8" name="Picture 1029" descr="D:\b\b4\IBM\01-1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125" y="2085446"/>
            <a:ext cx="2724150" cy="200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1"/>
          <p:cNvSpPr>
            <a:spLocks noGrp="1"/>
          </p:cNvSpPr>
          <p:nvPr>
            <p:ph idx="1"/>
          </p:nvPr>
        </p:nvSpPr>
        <p:spPr>
          <a:xfrm>
            <a:off x="457199" y="1701028"/>
            <a:ext cx="3867314" cy="4567145"/>
          </a:xfrm>
        </p:spPr>
        <p:txBody>
          <a:bodyPr/>
          <a:lstStyle/>
          <a:p>
            <a:r>
              <a:rPr lang="en-US" dirty="0" smtClean="0"/>
              <a:t>A process can create other processes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Root/Child processes</a:t>
            </a:r>
            <a:r>
              <a:rPr lang="en-US" dirty="0" smtClean="0"/>
              <a:t>, process tree</a:t>
            </a:r>
          </a:p>
          <a:p>
            <a:pPr lvl="1"/>
            <a:r>
              <a:rPr lang="en-US" dirty="0" smtClean="0"/>
              <a:t>In Unix, an “</a:t>
            </a:r>
            <a:r>
              <a:rPr lang="en-US" dirty="0" err="1" smtClean="0">
                <a:solidFill>
                  <a:srgbClr val="0000FF"/>
                </a:solidFill>
              </a:rPr>
              <a:t>init</a:t>
            </a:r>
            <a:r>
              <a:rPr lang="en-US" dirty="0" smtClean="0"/>
              <a:t>” process is the root of all other processes with PID=1 usually</a:t>
            </a:r>
          </a:p>
          <a:p>
            <a:r>
              <a:rPr lang="en-US" dirty="0" err="1" smtClean="0"/>
              <a:t>Interprocess</a:t>
            </a:r>
            <a:r>
              <a:rPr lang="en-US" dirty="0" smtClean="0"/>
              <a:t> Communication (IPC)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378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0257" y="1600200"/>
            <a:ext cx="4409179" cy="475615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File: an abstraction of a collection of bytes</a:t>
            </a:r>
          </a:p>
          <a:p>
            <a:r>
              <a:rPr lang="en-US" dirty="0" smtClean="0"/>
              <a:t>Directory: a</a:t>
            </a:r>
            <a:r>
              <a:rPr lang="en-US" dirty="0" smtClean="0">
                <a:solidFill>
                  <a:srgbClr val="0000FF"/>
                </a:solidFill>
              </a:rPr>
              <a:t> special file containing “pointer” to other files/directories</a:t>
            </a:r>
          </a:p>
          <a:p>
            <a:r>
              <a:rPr lang="en-US" dirty="0" smtClean="0"/>
              <a:t>Root directory: top of the directory hierarchy</a:t>
            </a:r>
          </a:p>
          <a:p>
            <a:r>
              <a:rPr lang="en-US" dirty="0" smtClean="0"/>
              <a:t>Path (absolute/relative)</a:t>
            </a:r>
          </a:p>
          <a:p>
            <a:pPr lvl="1"/>
            <a:r>
              <a:rPr lang="en-US" dirty="0" smtClean="0"/>
              <a:t>/Students/Leo/foo</a:t>
            </a:r>
            <a:endParaRPr lang="en-US" dirty="0"/>
          </a:p>
          <a:p>
            <a:r>
              <a:rPr lang="en-US" dirty="0"/>
              <a:t>Working directory</a:t>
            </a:r>
          </a:p>
          <a:p>
            <a:r>
              <a:rPr lang="en-US" dirty="0"/>
              <a:t>File </a:t>
            </a:r>
            <a:r>
              <a:rPr lang="en-US" dirty="0" smtClean="0"/>
              <a:t>descriptor (FD)</a:t>
            </a:r>
            <a:endParaRPr lang="en-US" dirty="0"/>
          </a:p>
          <a:p>
            <a:r>
              <a:rPr lang="en-US" dirty="0"/>
              <a:t>File </a:t>
            </a:r>
            <a:r>
              <a:rPr lang="en-US" dirty="0" smtClean="0"/>
              <a:t>system: a collection of files, directories, and metadata</a:t>
            </a:r>
            <a:endParaRPr lang="en-US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8/30/18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23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Files</a:t>
            </a:r>
            <a:endParaRPr lang="en-US" dirty="0"/>
          </a:p>
        </p:txBody>
      </p:sp>
      <p:pic>
        <p:nvPicPr>
          <p:cNvPr id="7" name="Picture 5" descr="D:\b\b4\IBM\01-1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2043" y="2032656"/>
            <a:ext cx="4901957" cy="3268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650154" y="5498167"/>
            <a:ext cx="4311487" cy="419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990600" lvl="1" indent="-533400" algn="ctr" eaLnBrk="0" hangingPunct="0">
              <a:spcBef>
                <a:spcPct val="20000"/>
              </a:spcBef>
            </a:pPr>
            <a:r>
              <a:rPr lang="en-US" sz="2000" dirty="0"/>
              <a:t>Figure 1</a:t>
            </a:r>
            <a:r>
              <a:rPr lang="en-US" sz="2000" dirty="0" smtClean="0"/>
              <a:t>-14. </a:t>
            </a:r>
            <a:r>
              <a:rPr lang="en-US" sz="2000" dirty="0"/>
              <a:t>A file system for a university department.</a:t>
            </a:r>
          </a:p>
        </p:txBody>
      </p:sp>
    </p:spTree>
    <p:extLst>
      <p:ext uri="{BB962C8B-B14F-4D97-AF65-F5344CB8AC3E}">
        <p14:creationId xmlns:p14="http://schemas.microsoft.com/office/powerpoint/2010/main" val="21308429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ChangeArrowheads="1"/>
          </p:cNvSpPr>
          <p:nvPr/>
        </p:nvSpPr>
        <p:spPr bwMode="auto">
          <a:xfrm>
            <a:off x="0" y="5456238"/>
            <a:ext cx="9144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609600" indent="-609600" algn="ctr" eaLnBrk="0" hangingPunct="0">
              <a:spcBef>
                <a:spcPct val="20000"/>
              </a:spcBef>
            </a:pPr>
            <a:r>
              <a:rPr lang="en-US" sz="2400" dirty="0"/>
              <a:t>Figure </a:t>
            </a:r>
            <a:r>
              <a:rPr lang="en-US" sz="2400" dirty="0" smtClean="0"/>
              <a:t>1-15. </a:t>
            </a:r>
            <a:r>
              <a:rPr lang="en-US" sz="2400" dirty="0"/>
              <a:t>(a) Before mounting, the files on the CD-ROM are not accessible.  (b) After mounting, they are part of the file hierarchy.</a:t>
            </a:r>
          </a:p>
        </p:txBody>
      </p:sp>
      <p:sp>
        <p:nvSpPr>
          <p:cNvPr id="146435" name="Rectangle 3"/>
          <p:cNvSpPr>
            <a:spLocks noChangeArrowheads="1"/>
          </p:cNvSpPr>
          <p:nvPr/>
        </p:nvSpPr>
        <p:spPr bwMode="auto">
          <a:xfrm>
            <a:off x="0" y="667414"/>
            <a:ext cx="9144000" cy="1466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/>
            <a:r>
              <a:rPr lang="en-US" sz="3200" u="sng" dirty="0">
                <a:latin typeface="+mj-lt"/>
              </a:rPr>
              <a:t>Files </a:t>
            </a:r>
            <a:r>
              <a:rPr lang="en-US" sz="3200" u="sng" dirty="0" smtClean="0">
                <a:latin typeface="+mj-lt"/>
              </a:rPr>
              <a:t>(cont.)</a:t>
            </a:r>
            <a:endParaRPr lang="en-US" sz="3200" u="sng" dirty="0">
              <a:latin typeface="+mj-lt"/>
            </a:endParaRPr>
          </a:p>
        </p:txBody>
      </p:sp>
      <p:pic>
        <p:nvPicPr>
          <p:cNvPr id="146437" name="Picture 5" descr="D:\b\b4\IBM\01-1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" y="2113010"/>
            <a:ext cx="8039100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83AE1-6BA9-459D-8E25-FA2670ABE814}" type="datetime1">
              <a:rPr lang="en-US" altLang="zh-CN" smtClean="0"/>
              <a:pPr/>
              <a:t>8/30/18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45921-0740-1F4C-BF3B-15FC532FF260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193605" y="2011160"/>
            <a:ext cx="4242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 systems can be joined with “</a:t>
            </a:r>
            <a:r>
              <a:rPr lang="en-US" dirty="0" smtClean="0">
                <a:solidFill>
                  <a:srgbClr val="0000FF"/>
                </a:solidFill>
              </a:rPr>
              <a:t>mounting</a:t>
            </a:r>
            <a:r>
              <a:rPr lang="en-US" dirty="0" smtClean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155552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Chapter 1</a:t>
            </a:r>
          </a:p>
          <a:p>
            <a:endParaRPr lang="en-US" dirty="0" smtClean="0"/>
          </a:p>
          <a:p>
            <a:r>
              <a:rPr lang="en-US" dirty="0"/>
              <a:t>Section </a:t>
            </a:r>
            <a:r>
              <a:rPr lang="en-US" dirty="0" smtClean="0"/>
              <a:t>1.3</a:t>
            </a:r>
            <a:endParaRPr lang="en-US" dirty="0"/>
          </a:p>
          <a:p>
            <a:r>
              <a:rPr lang="en-US" dirty="0" smtClean="0"/>
              <a:t>Section 1.5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BBB52-D186-264B-B6B8-688F4CAB6400}" type="datetime1">
              <a:rPr lang="en-US" smtClean="0"/>
              <a:t>8/30/18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25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6023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16874"/>
            <a:ext cx="8229600" cy="5390226"/>
          </a:xfrm>
        </p:spPr>
        <p:txBody>
          <a:bodyPr anchor="ctr"/>
          <a:lstStyle/>
          <a:p>
            <a:pPr algn="ctr"/>
            <a:r>
              <a:rPr lang="en-US" dirty="0" smtClean="0"/>
              <a:t>Questions?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u="none" dirty="0" smtClean="0"/>
              <a:t>Questions/Suggestions/Comments are always welcome!</a:t>
            </a:r>
            <a:br>
              <a:rPr lang="en-US" sz="2400" u="none" dirty="0" smtClean="0"/>
            </a:br>
            <a:r>
              <a:rPr lang="en-US" sz="2400" u="none" dirty="0" smtClean="0"/>
              <a:t/>
            </a:r>
            <a:br>
              <a:rPr lang="en-US" sz="2400" u="none" dirty="0" smtClean="0"/>
            </a:br>
            <a:r>
              <a:rPr lang="en-US" sz="2400" b="0" u="none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Write me: </a:t>
            </a:r>
            <a:r>
              <a:rPr lang="en-US" sz="2400" b="0" u="none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yong.chen@ttu.edu</a:t>
            </a:r>
            <a:r>
              <a:rPr lang="en-US" sz="2400" b="0" u="none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2400" b="0" u="none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2400" b="0" u="none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Call me: 806-834-0284</a:t>
            </a:r>
            <a:br>
              <a:rPr lang="en-US" sz="2400" b="0" u="none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2400" b="0" u="none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See me: ENGCTR 315</a:t>
            </a:r>
            <a:endParaRPr lang="en-US" sz="2400" b="0" u="none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F39F4-7961-ED4A-9548-B797DD0F7C8D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C94E3762-5D8A-3A4E-B6DB-2FE9B8FB070F}" type="datetime1">
              <a:rPr lang="en-US" smtClean="0"/>
              <a:t>8/30/18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9417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ChangeArrowheads="1"/>
          </p:cNvSpPr>
          <p:nvPr/>
        </p:nvSpPr>
        <p:spPr bwMode="auto">
          <a:xfrm>
            <a:off x="0" y="990600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/>
            <a:r>
              <a:rPr lang="en-US" sz="3200" u="sng" dirty="0">
                <a:latin typeface="+mj-lt"/>
              </a:rPr>
              <a:t>Computer Hardware Review</a:t>
            </a:r>
          </a:p>
        </p:txBody>
      </p:sp>
      <p:sp>
        <p:nvSpPr>
          <p:cNvPr id="119811" name="Rectangle 3"/>
          <p:cNvSpPr>
            <a:spLocks noChangeArrowheads="1"/>
          </p:cNvSpPr>
          <p:nvPr/>
        </p:nvSpPr>
        <p:spPr bwMode="auto">
          <a:xfrm>
            <a:off x="0" y="5295900"/>
            <a:ext cx="9144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609600" indent="-609600" algn="ctr">
              <a:spcBef>
                <a:spcPct val="20000"/>
              </a:spcBef>
            </a:pPr>
            <a:r>
              <a:rPr lang="en-US" sz="2400" dirty="0" smtClean="0"/>
              <a:t>Figure 1-3. Some </a:t>
            </a:r>
            <a:r>
              <a:rPr lang="en-US" sz="2400" dirty="0"/>
              <a:t>of the </a:t>
            </a:r>
            <a:r>
              <a:rPr lang="en-US" sz="2400" dirty="0" smtClean="0"/>
              <a:t>components of </a:t>
            </a:r>
            <a:r>
              <a:rPr lang="en-US" sz="2400" dirty="0"/>
              <a:t>a simple personal computer.</a:t>
            </a:r>
          </a:p>
        </p:txBody>
      </p:sp>
      <p:pic>
        <p:nvPicPr>
          <p:cNvPr id="119813" name="Picture 5" descr="D:\b\b4\IBM\01-0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75" y="2228850"/>
            <a:ext cx="8150225" cy="253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27DA9-9189-45F6-B70B-9298B9D0B307}" type="datetime1">
              <a:rPr lang="en-US" altLang="zh-CN" smtClean="0"/>
              <a:pPr/>
              <a:t>8/30/18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45921-0740-1F4C-BF3B-15FC532FF26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1229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Processors: fetch, decode, and execute instructions</a:t>
            </a:r>
          </a:p>
          <a:p>
            <a:endParaRPr lang="en-US" dirty="0" smtClean="0"/>
          </a:p>
          <a:p>
            <a:r>
              <a:rPr lang="en-US" dirty="0" smtClean="0"/>
              <a:t>Instruction Set</a:t>
            </a:r>
          </a:p>
          <a:p>
            <a:pPr lvl="1"/>
            <a:r>
              <a:rPr lang="en-US" dirty="0" smtClean="0"/>
              <a:t>Each processor has a specific set of instructions that it can execute</a:t>
            </a:r>
          </a:p>
          <a:p>
            <a:pPr lvl="1"/>
            <a:r>
              <a:rPr lang="en-US" dirty="0" smtClean="0"/>
              <a:t>“Architecture”, e.g. X86 </a:t>
            </a:r>
            <a:r>
              <a:rPr lang="en-US" dirty="0" err="1" smtClean="0"/>
              <a:t>v.s</a:t>
            </a:r>
            <a:r>
              <a:rPr lang="en-US" dirty="0" smtClean="0"/>
              <a:t>. SPARC, CISC </a:t>
            </a:r>
            <a:r>
              <a:rPr lang="en-US" dirty="0" err="1" smtClean="0"/>
              <a:t>v.s</a:t>
            </a:r>
            <a:r>
              <a:rPr lang="en-US" dirty="0" smtClean="0"/>
              <a:t>. RISC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TRAP instruction</a:t>
            </a:r>
            <a:r>
              <a:rPr lang="en-US" dirty="0" smtClean="0"/>
              <a:t>: from user mode to kernel to execute a system call</a:t>
            </a:r>
          </a:p>
          <a:p>
            <a:endParaRPr lang="en-US" dirty="0" smtClean="0"/>
          </a:p>
          <a:p>
            <a:r>
              <a:rPr lang="en-US" dirty="0" smtClean="0"/>
              <a:t>Registers</a:t>
            </a:r>
          </a:p>
          <a:p>
            <a:pPr lvl="1"/>
            <a:r>
              <a:rPr lang="en-US" dirty="0" smtClean="0"/>
              <a:t>Most registers are a type of “memory”</a:t>
            </a:r>
          </a:p>
          <a:p>
            <a:pPr lvl="1"/>
            <a:r>
              <a:rPr lang="en-US" dirty="0" smtClean="0"/>
              <a:t>Hold instructions, key variables, and temporary results to bridge gap </a:t>
            </a:r>
            <a:r>
              <a:rPr lang="en-US" dirty="0" err="1" smtClean="0"/>
              <a:t>b.t</a:t>
            </a:r>
            <a:r>
              <a:rPr lang="en-US" dirty="0" smtClean="0"/>
              <a:t>. processors and main memory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BBB52-D186-264B-B6B8-688F4CAB6400}" type="datetime1">
              <a:rPr lang="en-US" smtClean="0"/>
              <a:t>8/30/18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4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Processors, Instruction Set and Registers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3158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Program Counter (PC) ?</a:t>
            </a:r>
          </a:p>
          <a:p>
            <a:pPr lvl="1"/>
            <a:r>
              <a:rPr lang="en-US" dirty="0" smtClean="0"/>
              <a:t>Contains the memory address of the next instruction to be fetched</a:t>
            </a:r>
          </a:p>
          <a:p>
            <a:pPr lvl="1"/>
            <a:r>
              <a:rPr lang="en-US" dirty="0" smtClean="0"/>
              <a:t>“instruction address”</a:t>
            </a:r>
          </a:p>
          <a:p>
            <a:r>
              <a:rPr lang="en-US" dirty="0" smtClean="0"/>
              <a:t>Stack Pointer (SP) ?</a:t>
            </a:r>
          </a:p>
          <a:p>
            <a:pPr lvl="1"/>
            <a:r>
              <a:rPr lang="en-US" dirty="0" smtClean="0"/>
              <a:t>Points to the top of the current stack in memory</a:t>
            </a:r>
          </a:p>
          <a:p>
            <a:pPr lvl="1"/>
            <a:r>
              <a:rPr lang="en-US" dirty="0" smtClean="0"/>
              <a:t>Memory divided into three segments “text” “data (heap)” “stack”</a:t>
            </a:r>
          </a:p>
          <a:p>
            <a:r>
              <a:rPr lang="en-US" dirty="0" smtClean="0"/>
              <a:t>Program Status Word (PSW) ?</a:t>
            </a:r>
          </a:p>
          <a:p>
            <a:pPr lvl="1"/>
            <a:r>
              <a:rPr lang="en-US" dirty="0" smtClean="0"/>
              <a:t>Contains the condition code bits, e.g. CPU priority, mode (user/kernel)</a:t>
            </a:r>
          </a:p>
          <a:p>
            <a:pPr lvl="1"/>
            <a:r>
              <a:rPr lang="en-US" dirty="0" smtClean="0"/>
              <a:t>Needed in system calls and I/O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Managed by software (complier, OS):</a:t>
            </a:r>
          </a:p>
          <a:p>
            <a:r>
              <a:rPr lang="en-US" dirty="0" smtClean="0"/>
              <a:t>“context switch” for time multiplexing</a:t>
            </a:r>
          </a:p>
          <a:p>
            <a:pPr lvl="1"/>
            <a:r>
              <a:rPr lang="en-US" dirty="0" smtClean="0"/>
              <a:t>Need to save/restore all these registers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8/30/18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5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Registers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0342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ChangeArrowheads="1"/>
          </p:cNvSpPr>
          <p:nvPr/>
        </p:nvSpPr>
        <p:spPr bwMode="auto">
          <a:xfrm>
            <a:off x="0" y="990600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/>
            <a:r>
              <a:rPr lang="en-US" sz="3200" u="sng" dirty="0" smtClean="0">
                <a:latin typeface="+mj-lt"/>
              </a:rPr>
              <a:t>Pipeline and Superscalar</a:t>
            </a:r>
            <a:endParaRPr lang="en-US" sz="3200" u="sng" dirty="0">
              <a:latin typeface="+mj-lt"/>
            </a:endParaRPr>
          </a:p>
        </p:txBody>
      </p:sp>
      <p:sp>
        <p:nvSpPr>
          <p:cNvPr id="121859" name="Rectangle 3"/>
          <p:cNvSpPr>
            <a:spLocks noChangeArrowheads="1"/>
          </p:cNvSpPr>
          <p:nvPr/>
        </p:nvSpPr>
        <p:spPr bwMode="auto">
          <a:xfrm>
            <a:off x="0" y="4876800"/>
            <a:ext cx="9144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609600" indent="-609600" algn="ctr">
              <a:spcBef>
                <a:spcPct val="20000"/>
              </a:spcBef>
            </a:pPr>
            <a:r>
              <a:rPr lang="en-US" sz="2400" dirty="0"/>
              <a:t>Figure </a:t>
            </a:r>
            <a:r>
              <a:rPr lang="en-US" sz="2400" dirty="0" smtClean="0"/>
              <a:t>1-7. </a:t>
            </a:r>
            <a:r>
              <a:rPr lang="en-US" sz="2400" dirty="0"/>
              <a:t>(a) A three-stage pipeline. (b) A superscalar CPU.</a:t>
            </a:r>
          </a:p>
        </p:txBody>
      </p:sp>
      <p:pic>
        <p:nvPicPr>
          <p:cNvPr id="121861" name="Picture 5" descr="D:\b\b4\IBM\01-0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238" y="2347913"/>
            <a:ext cx="7121525" cy="216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9B497-24AE-404F-A51A-78F749791726}" type="datetime1">
              <a:rPr lang="en-US" altLang="zh-CN" smtClean="0"/>
              <a:pPr/>
              <a:t>8/30/18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45921-0740-1F4C-BF3B-15FC532FF260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99474" y="2411605"/>
            <a:ext cx="232007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</a:rPr>
              <a:t>Execute multiple instructions in one cycle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86031" y="1895202"/>
            <a:ext cx="278153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</a:rPr>
              <a:t>Multiple functional units</a:t>
            </a:r>
          </a:p>
          <a:p>
            <a:r>
              <a:rPr lang="en-US" sz="1600" dirty="0" smtClean="0">
                <a:solidFill>
                  <a:srgbClr val="0000FF"/>
                </a:solidFill>
              </a:rPr>
              <a:t>Often “out-of-order” execution</a:t>
            </a:r>
            <a:endParaRPr lang="en-US" sz="16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4384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 smtClean="0">
                <a:solidFill>
                  <a:srgbClr val="0000FF"/>
                </a:solidFill>
              </a:rPr>
              <a:t>Replicate both functional units &amp; control logic (PCs, SPs, etc.)</a:t>
            </a:r>
          </a:p>
          <a:p>
            <a:pPr>
              <a:lnSpc>
                <a:spcPct val="120000"/>
              </a:lnSpc>
            </a:pP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“multithreading” or “</a:t>
            </a:r>
            <a:r>
              <a:rPr lang="en-US" dirty="0" err="1" smtClean="0"/>
              <a:t>hyperthreading</a:t>
            </a:r>
            <a:r>
              <a:rPr lang="en-US" dirty="0" smtClean="0"/>
              <a:t>” (Intel) processors/chips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The processor holds state of multiple threads and switch back &amp; forth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Does not offer true parallelism but switching at the order of a </a:t>
            </a:r>
            <a:r>
              <a:rPr lang="en-US" dirty="0" err="1" smtClean="0"/>
              <a:t>nanosec</a:t>
            </a:r>
            <a:endParaRPr lang="en-US" dirty="0" smtClean="0"/>
          </a:p>
          <a:p>
            <a:pPr>
              <a:lnSpc>
                <a:spcPct val="120000"/>
              </a:lnSpc>
            </a:pP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A multithreaded processor appears as multiple CPUs to OS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Each thread appears as a separate CPU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Impact scheduling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BBB52-D186-264B-B6B8-688F4CAB6400}" type="datetime1">
              <a:rPr lang="en-US" smtClean="0"/>
              <a:t>8/30/18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7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Multithreaded Processor/Chip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8202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ChangeArrowheads="1"/>
          </p:cNvSpPr>
          <p:nvPr/>
        </p:nvSpPr>
        <p:spPr bwMode="auto">
          <a:xfrm>
            <a:off x="0" y="5661264"/>
            <a:ext cx="9144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609600" indent="-609600" algn="ctr" eaLnBrk="0" hangingPunct="0">
              <a:spcBef>
                <a:spcPct val="20000"/>
              </a:spcBef>
            </a:pPr>
            <a:r>
              <a:rPr lang="en-US" sz="2400" dirty="0"/>
              <a:t>Figure </a:t>
            </a:r>
            <a:r>
              <a:rPr lang="en-US" sz="2400" dirty="0" smtClean="0"/>
              <a:t>1-8. </a:t>
            </a:r>
            <a:r>
              <a:rPr lang="en-US" sz="2400" dirty="0"/>
              <a:t>(a) A quad-core chip with a shared L2 cache. </a:t>
            </a:r>
            <a:br>
              <a:rPr lang="en-US" sz="2400" dirty="0"/>
            </a:br>
            <a:r>
              <a:rPr lang="en-US" sz="2400" dirty="0"/>
              <a:t>(b) A quad-core chip with separate L2 caches.</a:t>
            </a:r>
          </a:p>
        </p:txBody>
      </p:sp>
      <p:sp>
        <p:nvSpPr>
          <p:cNvPr id="123907" name="Rectangle 3"/>
          <p:cNvSpPr>
            <a:spLocks noChangeArrowheads="1"/>
          </p:cNvSpPr>
          <p:nvPr/>
        </p:nvSpPr>
        <p:spPr bwMode="auto">
          <a:xfrm>
            <a:off x="0" y="401745"/>
            <a:ext cx="9144000" cy="1629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/>
            <a:r>
              <a:rPr lang="en-US" sz="3200" u="sng" dirty="0" smtClean="0">
                <a:latin typeface="+mj-lt"/>
              </a:rPr>
              <a:t>Multicore Processor/Chip</a:t>
            </a:r>
            <a:endParaRPr lang="en-US" sz="3200" u="sng" dirty="0">
              <a:latin typeface="+mj-lt"/>
            </a:endParaRPr>
          </a:p>
        </p:txBody>
      </p:sp>
      <p:pic>
        <p:nvPicPr>
          <p:cNvPr id="123909" name="Picture 5" descr="D:\b\b4\IBM\01-0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5780" y="2858840"/>
            <a:ext cx="4579617" cy="2896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44740-4E1B-4E0E-8BB9-4615064E059E}" type="datetime1">
              <a:rPr lang="en-US" altLang="zh-CN" smtClean="0"/>
              <a:pPr/>
              <a:t>8/30/18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45921-0740-1F4C-BF3B-15FC532FF260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-6414" y="1763805"/>
            <a:ext cx="93809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chip/processor has multiple “complete cores” on it</a:t>
            </a:r>
          </a:p>
          <a:p>
            <a:r>
              <a:rPr lang="en-US" dirty="0" smtClean="0"/>
              <a:t>Independent functional &amp; control units, independent pipelines, independent registers (&amp;L1 cache)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88372" y="3322371"/>
            <a:ext cx="2591268" cy="175432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Parallel computing becomes universal</a:t>
            </a:r>
          </a:p>
          <a:p>
            <a:endParaRPr lang="en-US" dirty="0" smtClean="0"/>
          </a:p>
          <a:p>
            <a:r>
              <a:rPr lang="en-US" dirty="0" smtClean="0"/>
              <a:t>“Thinking in parallel” needed for CS students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2390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ChangeArrowheads="1"/>
          </p:cNvSpPr>
          <p:nvPr/>
        </p:nvSpPr>
        <p:spPr bwMode="auto">
          <a:xfrm>
            <a:off x="0" y="5486400"/>
            <a:ext cx="9144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609600" indent="-609600" algn="ctr" eaLnBrk="0" hangingPunct="0">
              <a:spcBef>
                <a:spcPct val="20000"/>
              </a:spcBef>
            </a:pPr>
            <a:r>
              <a:rPr lang="en-US" sz="2400" dirty="0">
                <a:latin typeface="+mj-lt"/>
              </a:rPr>
              <a:t>Figure </a:t>
            </a:r>
            <a:r>
              <a:rPr lang="en-US" sz="2400" dirty="0" smtClean="0">
                <a:latin typeface="+mj-lt"/>
              </a:rPr>
              <a:t>1-9. </a:t>
            </a:r>
            <a:r>
              <a:rPr lang="en-US" sz="2400" dirty="0">
                <a:latin typeface="+mj-lt"/>
              </a:rPr>
              <a:t>A typical memory hierarchy. </a:t>
            </a:r>
            <a:br>
              <a:rPr lang="en-US" sz="2400" dirty="0">
                <a:latin typeface="+mj-lt"/>
              </a:rPr>
            </a:br>
            <a:r>
              <a:rPr lang="en-US" sz="2400" dirty="0">
                <a:latin typeface="+mj-lt"/>
              </a:rPr>
              <a:t>The numbers are very rough approximations.</a:t>
            </a:r>
          </a:p>
        </p:txBody>
      </p:sp>
      <p:sp>
        <p:nvSpPr>
          <p:cNvPr id="125955" name="Rectangle 3"/>
          <p:cNvSpPr>
            <a:spLocks noChangeArrowheads="1"/>
          </p:cNvSpPr>
          <p:nvPr/>
        </p:nvSpPr>
        <p:spPr bwMode="auto">
          <a:xfrm>
            <a:off x="0" y="518380"/>
            <a:ext cx="9144000" cy="12717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/>
            <a:r>
              <a:rPr lang="en-US" sz="3200" u="sng" dirty="0">
                <a:latin typeface="+mj-lt"/>
              </a:rPr>
              <a:t>Memory </a:t>
            </a:r>
            <a:r>
              <a:rPr lang="en-US" sz="3200" u="sng" dirty="0" smtClean="0">
                <a:latin typeface="+mj-lt"/>
              </a:rPr>
              <a:t>Hierarchy</a:t>
            </a:r>
            <a:endParaRPr lang="en-US" sz="3200" u="sng" dirty="0">
              <a:latin typeface="+mj-lt"/>
            </a:endParaRPr>
          </a:p>
        </p:txBody>
      </p:sp>
      <p:pic>
        <p:nvPicPr>
          <p:cNvPr id="125957" name="Picture 5" descr="D:\b\b4\IBM\01-0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1790163"/>
            <a:ext cx="8305800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785E2-B6EA-4B99-8E58-36926CD8A5DB}" type="datetime1">
              <a:rPr lang="en-US" altLang="zh-CN" smtClean="0"/>
              <a:pPr/>
              <a:t>8/30/18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45921-0740-1F4C-BF3B-15FC532FF260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987760" y="1790163"/>
            <a:ext cx="5447713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Closer to processor: faster, smaller, and more expensive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8271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4025</TotalTime>
  <Words>1871</Words>
  <Application>Microsoft Macintosh PowerPoint</Application>
  <PresentationFormat>On-screen Show (4:3)</PresentationFormat>
  <Paragraphs>320</Paragraphs>
  <Slides>26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宋体</vt:lpstr>
      <vt:lpstr>Office Theme</vt:lpstr>
      <vt:lpstr>PowerPoint Presentation</vt:lpstr>
      <vt:lpstr>Outline</vt:lpstr>
      <vt:lpstr>PowerPoint Presentation</vt:lpstr>
      <vt:lpstr>Processors, Instruction Set and Registers</vt:lpstr>
      <vt:lpstr>Special Registers</vt:lpstr>
      <vt:lpstr>PowerPoint Presentation</vt:lpstr>
      <vt:lpstr>Multithreaded Processor/Chip</vt:lpstr>
      <vt:lpstr>PowerPoint Presentation</vt:lpstr>
      <vt:lpstr>PowerPoint Presentation</vt:lpstr>
      <vt:lpstr>Registers and Cache Memory</vt:lpstr>
      <vt:lpstr>Cache Memory (cont.)</vt:lpstr>
      <vt:lpstr>Main Memory and Other Memory</vt:lpstr>
      <vt:lpstr>PowerPoint Presentation</vt:lpstr>
      <vt:lpstr>Virtual Memory</vt:lpstr>
      <vt:lpstr>Tapes</vt:lpstr>
      <vt:lpstr>I/O Devices</vt:lpstr>
      <vt:lpstr>PowerPoint Presentation</vt:lpstr>
      <vt:lpstr>PowerPoint Presentation</vt:lpstr>
      <vt:lpstr>Booting the Computer</vt:lpstr>
      <vt:lpstr>Outline</vt:lpstr>
      <vt:lpstr>Processes/Threads</vt:lpstr>
      <vt:lpstr>Process Tree and IPC</vt:lpstr>
      <vt:lpstr>Files</vt:lpstr>
      <vt:lpstr>PowerPoint Presentation</vt:lpstr>
      <vt:lpstr>Readings</vt:lpstr>
      <vt:lpstr>Questions?  Questions/Suggestions/Comments are always welcome!  Write me: yong.chen@ttu.edu Call me: 806-834-0284 See me: ENGCTR 315</vt:lpstr>
    </vt:vector>
  </TitlesOfParts>
  <Company>Texas Tech University</Company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Yong Chen</dc:creator>
  <cp:lastModifiedBy>Dang, Tommy</cp:lastModifiedBy>
  <cp:revision>463</cp:revision>
  <dcterms:created xsi:type="dcterms:W3CDTF">2012-08-25T03:05:58Z</dcterms:created>
  <dcterms:modified xsi:type="dcterms:W3CDTF">2018-08-30T17:52:36Z</dcterms:modified>
</cp:coreProperties>
</file>