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93" r:id="rId3"/>
    <p:sldId id="408" r:id="rId4"/>
    <p:sldId id="384" r:id="rId5"/>
    <p:sldId id="385" r:id="rId6"/>
    <p:sldId id="386" r:id="rId7"/>
    <p:sldId id="388" r:id="rId8"/>
    <p:sldId id="389" r:id="rId9"/>
    <p:sldId id="390" r:id="rId10"/>
    <p:sldId id="391" r:id="rId11"/>
    <p:sldId id="392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"/>
    <p:restoredTop sz="78274"/>
  </p:normalViewPr>
  <p:slideViewPr>
    <p:cSldViewPr snapToGrid="0" snapToObjects="1">
      <p:cViewPr>
        <p:scale>
          <a:sx n="181" d="100"/>
          <a:sy n="181" d="100"/>
        </p:scale>
        <p:origin x="176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With three threads, the programming model is much simpler. The first thread just inter- acts with the user. The second thread reformats the document when told to. The third thread writes the contents of RAM to disk periodically.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If the program were single-threaded, then whenever a disk backup started, commands from the keyboard and mouse would be ignored until the backup was finished.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It should be clear that having three separate processes would not work here be- cause all three threads need to operate on the document. By having three threads instead of three processes, they share a common memory and thus all have access to the document being edited. With three processes this would be impossible.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cache?</a:t>
            </a:r>
          </a:p>
          <a:p>
            <a:endParaRPr lang="en-US" dirty="0" smtClean="0"/>
          </a:p>
          <a:p>
            <a:r>
              <a:rPr lang="en-US" dirty="0" smtClean="0"/>
              <a:t>Multiple threads can share global</a:t>
            </a:r>
            <a:r>
              <a:rPr lang="en-US" baseline="0" dirty="0" smtClean="0"/>
              <a:t> variables. For ex, number of accepted html requests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how the Web server could be written in the absence of threads.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possibility is to have it operate as a single thread. The main loop of the Web server gets a request, examines it, and carries it out to completion before getting the next 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waiting for the disk, the server is idle and does not process any other incoming requests.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</a:t>
            </a:r>
            <a:r>
              <a:rPr lang="en-US" baseline="0" dirty="0" smtClean="0"/>
              <a:t> processes/threads in Figure (a)?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</a:t>
            </a:r>
            <a:r>
              <a:rPr lang="en-US" baseline="0" dirty="0" smtClean="0"/>
              <a:t> processes/threads in Figure (b)?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the number of processes &gt; the number of threads</a:t>
            </a:r>
            <a:r>
              <a:rPr lang="en-US" baseline="0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a thread must execute in some process, the thread and its process are different concepts and can be treated separately. Processes are used to group resources together; threads are the entities scheduled for execution on the CPU.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of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share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global variables.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don’t we protect global</a:t>
            </a:r>
            <a:r>
              <a:rPr lang="en-US" baseline="0" dirty="0" smtClean="0"/>
              <a:t> variables or address space? Because if we protect -&gt; multi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each thread needs its own stack?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Each thread will generally call different procedures and thus have a different execution history.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different runs, the order of thread ids are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thread switching because no</a:t>
            </a:r>
            <a:r>
              <a:rPr lang="en-US" baseline="0" dirty="0" smtClean="0"/>
              <a:t> trap, not context switching, no cached memory flushed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applications that are essentially entirely CPU bound and rarely block, what is the point of having threads at all? No one would seriously propose computing the first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numbers or playing chess using threads because there is nothing to be gained by doing it that way. 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issues remain, e.g. multithreaded process forks/signals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6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</a:t>
            </a:r>
            <a:r>
              <a:rPr lang="en-US" dirty="0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standard 1003.1c defines a standard for threads</a:t>
            </a:r>
          </a:p>
          <a:p>
            <a:r>
              <a:rPr lang="en-US" dirty="0" smtClean="0"/>
              <a:t>Part of POSIX standard family, </a:t>
            </a:r>
            <a:r>
              <a:rPr lang="en-US" dirty="0" err="1" smtClean="0">
                <a:solidFill>
                  <a:srgbClr val="0000FF"/>
                </a:solidFill>
              </a:rPr>
              <a:t>Pthreads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</a:t>
            </a:r>
            <a:r>
              <a:rPr lang="en-US" dirty="0" smtClean="0"/>
              <a:t>Threads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788709"/>
            <a:ext cx="76422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2-14. Some of the </a:t>
            </a:r>
            <a:r>
              <a:rPr lang="en-US" sz="2000" dirty="0" err="1">
                <a:cs typeface="+mn-cs"/>
              </a:rPr>
              <a:t>Pthreads</a:t>
            </a:r>
            <a:r>
              <a:rPr lang="en-US" sz="2000" dirty="0">
                <a:cs typeface="+mn-cs"/>
              </a:rPr>
              <a:t>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47353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60898"/>
            <a:ext cx="8229600" cy="774695"/>
          </a:xfrm>
        </p:spPr>
        <p:txBody>
          <a:bodyPr/>
          <a:lstStyle/>
          <a:p>
            <a:r>
              <a:rPr lang="en-US" dirty="0"/>
              <a:t>POSIX Threads (2)</a:t>
            </a:r>
          </a:p>
        </p:txBody>
      </p:sp>
      <p:pic>
        <p:nvPicPr>
          <p:cNvPr id="7" name="Picture 7" descr="D:\b\b4\IBM\02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358"/>
            <a:ext cx="6870700" cy="589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90336" y="2638027"/>
            <a:ext cx="3408478" cy="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2-15. An example program using threads.</a:t>
            </a:r>
          </a:p>
        </p:txBody>
      </p:sp>
    </p:spTree>
    <p:extLst>
      <p:ext uri="{BB962C8B-B14F-4D97-AF65-F5344CB8AC3E}">
        <p14:creationId xmlns:p14="http://schemas.microsoft.com/office/powerpoint/2010/main" val="6318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Threads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Thread usage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Thread model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POSIX Threads</a:t>
            </a:r>
          </a:p>
          <a:p>
            <a:r>
              <a:rPr lang="en-US" dirty="0"/>
              <a:t>Implementation of Threads</a:t>
            </a:r>
          </a:p>
          <a:p>
            <a:pPr lvl="1"/>
            <a:r>
              <a:rPr lang="en-US" dirty="0"/>
              <a:t>In user space</a:t>
            </a:r>
          </a:p>
          <a:p>
            <a:pPr lvl="1"/>
            <a:r>
              <a:rPr lang="en-US" dirty="0"/>
              <a:t>In kernel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implementing threads</a:t>
            </a:r>
          </a:p>
          <a:p>
            <a:endParaRPr lang="en-US" dirty="0" smtClean="0"/>
          </a:p>
          <a:p>
            <a:r>
              <a:rPr lang="en-US" dirty="0" smtClean="0"/>
              <a:t>In user space</a:t>
            </a:r>
          </a:p>
          <a:p>
            <a:r>
              <a:rPr lang="en-US" dirty="0" smtClean="0"/>
              <a:t>In kernel</a:t>
            </a:r>
          </a:p>
          <a:p>
            <a:endParaRPr lang="en-US" dirty="0"/>
          </a:p>
          <a:p>
            <a:r>
              <a:rPr lang="en-US" dirty="0" smtClean="0"/>
              <a:t>Advantages, disadvantages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8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user space</a:t>
            </a:r>
          </a:p>
          <a:p>
            <a:endParaRPr lang="en-US" dirty="0" smtClean="0"/>
          </a:p>
          <a:p>
            <a:r>
              <a:rPr lang="en-US" dirty="0" smtClean="0"/>
              <a:t>Entirely in user space, kernel knows nothing</a:t>
            </a:r>
          </a:p>
          <a:p>
            <a:r>
              <a:rPr lang="en-US" dirty="0" smtClean="0"/>
              <a:t>Kernel manages ordinary single-threaded processes</a:t>
            </a:r>
          </a:p>
          <a:p>
            <a:r>
              <a:rPr lang="en-US" dirty="0" smtClean="0"/>
              <a:t>User-level threads can be implemented on an operating system that does not support threads (in kernel)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Threads in User Space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1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 in User </a:t>
            </a:r>
            <a:r>
              <a:rPr lang="en-US" dirty="0" smtClean="0"/>
              <a:t>Space 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7"/>
          <a:stretch/>
        </p:blipFill>
        <p:spPr bwMode="auto">
          <a:xfrm>
            <a:off x="2643188" y="1724025"/>
            <a:ext cx="3910012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2-16. (a) A user-level threads </a:t>
            </a:r>
            <a:r>
              <a:rPr lang="en-US" sz="2000" dirty="0" smtClean="0">
                <a:cs typeface="+mn-cs"/>
              </a:rPr>
              <a:t>package</a:t>
            </a: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84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thread switching than trapping to the kernel (an order of magnitude faster normally)</a:t>
            </a:r>
          </a:p>
          <a:p>
            <a:pPr lvl="1"/>
            <a:r>
              <a:rPr lang="en-US" dirty="0" smtClean="0"/>
              <a:t>Each process can have its own customized scheduling algorithm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Blocking system calls</a:t>
            </a:r>
          </a:p>
          <a:p>
            <a:pPr lvl="1"/>
            <a:r>
              <a:rPr lang="en-US" dirty="0" smtClean="0"/>
              <a:t>Page faults (detailed discussion when studying chapter 3)</a:t>
            </a:r>
          </a:p>
          <a:p>
            <a:pPr lvl="1"/>
            <a:r>
              <a:rPr lang="en-US" dirty="0" smtClean="0"/>
              <a:t>Limited performance </a:t>
            </a:r>
            <a:r>
              <a:rPr lang="en-US" dirty="0" smtClean="0"/>
              <a:t>gain for </a:t>
            </a:r>
            <a:r>
              <a:rPr lang="en-US" dirty="0"/>
              <a:t>CPU </a:t>
            </a:r>
            <a:r>
              <a:rPr lang="en-US" dirty="0" smtClean="0"/>
              <a:t>bound applications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 in User Space </a:t>
            </a:r>
            <a:r>
              <a:rPr lang="en-US" dirty="0" smtClean="0"/>
              <a:t>(3)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44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kernel space</a:t>
            </a:r>
          </a:p>
          <a:p>
            <a:endParaRPr lang="en-US" dirty="0"/>
          </a:p>
          <a:p>
            <a:r>
              <a:rPr lang="en-US" dirty="0" smtClean="0"/>
              <a:t>No run-time system and thread table needed in each process</a:t>
            </a:r>
          </a:p>
          <a:p>
            <a:r>
              <a:rPr lang="en-US" dirty="0" smtClean="0"/>
              <a:t>Kernel manages a thread table keeping track of threads</a:t>
            </a:r>
          </a:p>
          <a:p>
            <a:r>
              <a:rPr lang="en-US" dirty="0" smtClean="0"/>
              <a:t>Thread table holds the same info as with user-level threads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 in </a:t>
            </a:r>
            <a:r>
              <a:rPr lang="en-US" dirty="0" smtClean="0"/>
              <a:t>Kernel Space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8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 in Kernel Space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 descr="D:\b\b4\IBM\02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4"/>
          <a:stretch/>
        </p:blipFill>
        <p:spPr bwMode="auto">
          <a:xfrm>
            <a:off x="2878666" y="1724025"/>
            <a:ext cx="303688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2-16. </a:t>
            </a:r>
            <a:r>
              <a:rPr lang="en-US" sz="2000" dirty="0" smtClean="0">
                <a:cs typeface="+mn-cs"/>
              </a:rPr>
              <a:t>(</a:t>
            </a:r>
            <a:r>
              <a:rPr lang="en-US" sz="2000" dirty="0">
                <a:cs typeface="+mn-cs"/>
              </a:rPr>
              <a:t>b) A threads package managed by the kernel.</a:t>
            </a:r>
          </a:p>
        </p:txBody>
      </p:sp>
    </p:spTree>
    <p:extLst>
      <p:ext uri="{BB962C8B-B14F-4D97-AF65-F5344CB8AC3E}">
        <p14:creationId xmlns:p14="http://schemas.microsoft.com/office/powerpoint/2010/main" val="1488872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When a thread blocks, the kernel can schedule another thread from the same process (if ready) or a thread from a different process to run</a:t>
            </a:r>
          </a:p>
          <a:p>
            <a:pPr lvl="1"/>
            <a:r>
              <a:rPr lang="en-US" dirty="0" smtClean="0"/>
              <a:t>No new </a:t>
            </a:r>
            <a:r>
              <a:rPr lang="en-US" dirty="0" err="1" smtClean="0"/>
              <a:t>nonblocking</a:t>
            </a:r>
            <a:r>
              <a:rPr lang="en-US" dirty="0" smtClean="0"/>
              <a:t> system calls required (including dealing with page faults)</a:t>
            </a:r>
          </a:p>
          <a:p>
            <a:pPr lvl="1"/>
            <a:r>
              <a:rPr lang="en-US" dirty="0" smtClean="0"/>
              <a:t>Performance gain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Higher cost of creating/destroying threads (system calls)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 in Kernel Space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3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Thread usage</a:t>
            </a:r>
          </a:p>
          <a:p>
            <a:pPr lvl="1"/>
            <a:r>
              <a:rPr lang="en-US" dirty="0" smtClean="0"/>
              <a:t>Thread model</a:t>
            </a:r>
          </a:p>
          <a:p>
            <a:pPr lvl="1"/>
            <a:r>
              <a:rPr lang="en-US" dirty="0" smtClean="0"/>
              <a:t>POSIX Threads</a:t>
            </a:r>
          </a:p>
          <a:p>
            <a:r>
              <a:rPr lang="en-US" dirty="0" smtClean="0"/>
              <a:t>Implementation </a:t>
            </a:r>
            <a:r>
              <a:rPr lang="en-US" dirty="0"/>
              <a:t>of Threads</a:t>
            </a:r>
          </a:p>
          <a:p>
            <a:pPr lvl="1"/>
            <a:r>
              <a:rPr lang="en-US" dirty="0"/>
              <a:t>In user space</a:t>
            </a:r>
          </a:p>
          <a:p>
            <a:pPr lvl="1"/>
            <a:r>
              <a:rPr lang="en-US" dirty="0"/>
              <a:t>In kernel </a:t>
            </a:r>
            <a:r>
              <a:rPr lang="en-US" dirty="0" smtClean="0"/>
              <a:t>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</a:p>
          <a:p>
            <a:endParaRPr lang="en-US" dirty="0" smtClean="0"/>
          </a:p>
          <a:p>
            <a:r>
              <a:rPr lang="en-US" dirty="0" smtClean="0"/>
              <a:t>Section 2.2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Threads: lightweight processes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Multiple threads of control but share an address space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Why threads are desired?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Ability of share an address space and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Lightweight and easier to create and destroy (creating a thread is 10 to 100 times faster than creating a process)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Performance gain for mixed computing and I/O (higher degree of parallelism)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Map to multithreaded/multicore 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3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 (1)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66850"/>
            <a:ext cx="75057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2-7. A word processor with three threads.</a:t>
            </a:r>
          </a:p>
        </p:txBody>
      </p:sp>
    </p:spTree>
    <p:extLst>
      <p:ext uri="{BB962C8B-B14F-4D97-AF65-F5344CB8AC3E}">
        <p14:creationId xmlns:p14="http://schemas.microsoft.com/office/powerpoint/2010/main" val="39984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70" y="1671779"/>
            <a:ext cx="6463486" cy="428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83840"/>
            <a:ext cx="9144000" cy="5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2-8. A multithreaded Web server.</a:t>
            </a:r>
          </a:p>
        </p:txBody>
      </p:sp>
    </p:spTree>
    <p:extLst>
      <p:ext uri="{BB962C8B-B14F-4D97-AF65-F5344CB8AC3E}">
        <p14:creationId xmlns:p14="http://schemas.microsoft.com/office/powerpoint/2010/main" val="67308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 (3)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7" descr="D:\b\b4\IBM\02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185988"/>
            <a:ext cx="88836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2-9. A rough outline of the code for Fig. 2-8. (a) Dispatcher thread. (b) Worker thread.</a:t>
            </a:r>
          </a:p>
        </p:txBody>
      </p:sp>
    </p:spTree>
    <p:extLst>
      <p:ext uri="{BB962C8B-B14F-4D97-AF65-F5344CB8AC3E}">
        <p14:creationId xmlns:p14="http://schemas.microsoft.com/office/powerpoint/2010/main" val="177663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model: different resources and different executions</a:t>
            </a:r>
          </a:p>
          <a:p>
            <a:r>
              <a:rPr lang="en-US" dirty="0" smtClean="0"/>
              <a:t>Thread model: same resources and </a:t>
            </a:r>
            <a:r>
              <a:rPr lang="en-US" dirty="0"/>
              <a:t>different </a:t>
            </a:r>
            <a:r>
              <a:rPr lang="en-US" dirty="0" smtClean="0"/>
              <a:t>executions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Thread Model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2-11. (a) Three processes each with one thread. (b) One process with three threads.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534173"/>
            <a:ext cx="7658100" cy="32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Thread Model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035175"/>
            <a:ext cx="855027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2-12. The first column lists some items shared by all threads in a process. The second one lists some items private to each thread.</a:t>
            </a:r>
          </a:p>
        </p:txBody>
      </p:sp>
    </p:spTree>
    <p:extLst>
      <p:ext uri="{BB962C8B-B14F-4D97-AF65-F5344CB8AC3E}">
        <p14:creationId xmlns:p14="http://schemas.microsoft.com/office/powerpoint/2010/main" val="1808518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Thread Model (3)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28763"/>
            <a:ext cx="699135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2-13. Each thread has its own stack.</a:t>
            </a:r>
          </a:p>
        </p:txBody>
      </p:sp>
    </p:spTree>
    <p:extLst>
      <p:ext uri="{BB962C8B-B14F-4D97-AF65-F5344CB8AC3E}">
        <p14:creationId xmlns:p14="http://schemas.microsoft.com/office/powerpoint/2010/main" val="28956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1181</Words>
  <Application>Microsoft Macintosh PowerPoint</Application>
  <PresentationFormat>On-screen Show (4:3)</PresentationFormat>
  <Paragraphs>191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PowerPoint Presentation</vt:lpstr>
      <vt:lpstr>Outline</vt:lpstr>
      <vt:lpstr>Threads</vt:lpstr>
      <vt:lpstr>Thread Usage (1) </vt:lpstr>
      <vt:lpstr>Thread Usage (2) </vt:lpstr>
      <vt:lpstr>Thread Usage (3) </vt:lpstr>
      <vt:lpstr>The Classical Thread Model (1) </vt:lpstr>
      <vt:lpstr>The Classical Thread Model (2) </vt:lpstr>
      <vt:lpstr>The Classical Thread Model (3) </vt:lpstr>
      <vt:lpstr>POSIX Threads </vt:lpstr>
      <vt:lpstr>POSIX Threads (2)</vt:lpstr>
      <vt:lpstr>Outline</vt:lpstr>
      <vt:lpstr>Implementation of Threads</vt:lpstr>
      <vt:lpstr>Implementing Threads in User Space (1)</vt:lpstr>
      <vt:lpstr>Implementing Threads in User Space (2) </vt:lpstr>
      <vt:lpstr>Implementing Threads in User Space (3) </vt:lpstr>
      <vt:lpstr>Implementing Threads in Kernel Space (1)</vt:lpstr>
      <vt:lpstr>Implementing Threads in Kernel Space (2)</vt:lpstr>
      <vt:lpstr>Implementing Threads in Kernel Space (3)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518</cp:revision>
  <dcterms:created xsi:type="dcterms:W3CDTF">2012-08-25T03:05:58Z</dcterms:created>
  <dcterms:modified xsi:type="dcterms:W3CDTF">2018-09-20T04:55:14Z</dcterms:modified>
</cp:coreProperties>
</file>