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84" r:id="rId11"/>
    <p:sldId id="385" r:id="rId12"/>
    <p:sldId id="377" r:id="rId13"/>
    <p:sldId id="378" r:id="rId14"/>
    <p:sldId id="381" r:id="rId15"/>
    <p:sldId id="382" r:id="rId16"/>
    <p:sldId id="383" r:id="rId17"/>
    <p:sldId id="379" r:id="rId18"/>
    <p:sldId id="36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7"/>
    <p:restoredTop sz="82383"/>
  </p:normalViewPr>
  <p:slideViewPr>
    <p:cSldViewPr snapToGrid="0" snapToObjects="1">
      <p:cViewPr varScale="1">
        <p:scale>
          <a:sx n="83" d="100"/>
          <a:sy n="83" d="100"/>
        </p:scale>
        <p:origin x="2320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Conflicts: Threads for booking tickets online and only</a:t>
            </a:r>
            <a:r>
              <a:rPr lang="en-US" baseline="0" dirty="0" smtClean="0"/>
              <a:t> one left.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pPr lvl="1"/>
            <a:r>
              <a:rPr lang="en-US" dirty="0" smtClean="0"/>
              <a:t>E.g. pipe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7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35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6A8E-4A34-DB42-96D8-3AB429151F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6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r>
              <a:rPr lang="en-US" baseline="0" dirty="0" smtClean="0"/>
              <a:t> make sure  that if 1 process use a shared file/variable, other processes will be excluded from doing the same 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5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Disabling interrupts: unattractive to give control to user processes? Since it can disable interrupts</a:t>
            </a:r>
            <a:r>
              <a:rPr lang="en-US" baseline="0" dirty="0" smtClean="0"/>
              <a:t> and run forever. </a:t>
            </a:r>
          </a:p>
          <a:p>
            <a:r>
              <a:rPr lang="en-US" dirty="0" smtClean="0"/>
              <a:t>Disabling interrupts can be used in OS, for example</a:t>
            </a:r>
            <a:r>
              <a:rPr lang="en-US" baseline="0" dirty="0" smtClean="0"/>
              <a:t> to save data to a process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3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called bus waiting.</a:t>
            </a:r>
            <a:r>
              <a:rPr lang="en-US" baseline="0" dirty="0" smtClean="0"/>
              <a:t> This should be avoid since wasting CPU. </a:t>
            </a:r>
          </a:p>
          <a:p>
            <a:r>
              <a:rPr lang="en-US" baseline="0" dirty="0" smtClean="0"/>
              <a:t>This also violate condition 3. Why?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0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92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TSL is indivisible.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58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TSL but swap </a:t>
            </a:r>
            <a:r>
              <a:rPr lang="en-US" smtClean="0"/>
              <a:t>memory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14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Sleep and wakeup</a:t>
            </a:r>
            <a:r>
              <a:rPr lang="en-US" baseline="0" dirty="0" smtClean="0"/>
              <a:t> are not part of standard C, but presumably we have these system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2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problem?   When count==0 then consumer decide to sleep, but before he sleeps the producer try to wake him up -&gt; he still sleep since he did not know.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0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7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</a:t>
            </a:r>
            <a:r>
              <a:rPr lang="en-US" smtClean="0"/>
              <a:t>: Tommy Dang, </a:t>
            </a:r>
            <a:r>
              <a:rPr lang="en-US" dirty="0" smtClean="0"/>
              <a:t>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TSL </a:t>
            </a:r>
            <a:r>
              <a:rPr lang="en-US" dirty="0" smtClean="0"/>
              <a:t>Instruction</a:t>
            </a:r>
            <a:endParaRPr lang="en-US" dirty="0"/>
          </a:p>
        </p:txBody>
      </p:sp>
      <p:pic>
        <p:nvPicPr>
          <p:cNvPr id="7" name="Picture 6" descr="D:\b\b4\IBM\02-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027238"/>
            <a:ext cx="7531100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47308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2-25. Entering and leaving a critical region </a:t>
            </a:r>
            <a:br>
              <a:rPr lang="en-US" sz="2000" dirty="0">
                <a:cs typeface="+mn-cs"/>
              </a:rPr>
            </a:br>
            <a:r>
              <a:rPr lang="en-US" sz="2000" dirty="0">
                <a:cs typeface="+mn-cs"/>
              </a:rPr>
              <a:t>using the TSL instruction.</a:t>
            </a:r>
          </a:p>
        </p:txBody>
      </p:sp>
    </p:spTree>
    <p:extLst>
      <p:ext uri="{BB962C8B-B14F-4D97-AF65-F5344CB8AC3E}">
        <p14:creationId xmlns:p14="http://schemas.microsoft.com/office/powerpoint/2010/main" val="670852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XCHG </a:t>
            </a:r>
            <a:r>
              <a:rPr lang="en-US" dirty="0" smtClean="0"/>
              <a:t>Instruction</a:t>
            </a:r>
            <a:endParaRPr lang="en-US" dirty="0"/>
          </a:p>
        </p:txBody>
      </p:sp>
      <p:pic>
        <p:nvPicPr>
          <p:cNvPr id="7" name="Picture 10" descr="D:\b\b4\IBM\02-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144713"/>
            <a:ext cx="813117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30892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2-26. Entering and leaving a critical region </a:t>
            </a:r>
            <a:br>
              <a:rPr lang="en-US" sz="2000" dirty="0">
                <a:cs typeface="+mn-cs"/>
              </a:rPr>
            </a:br>
            <a:r>
              <a:rPr lang="en-US" sz="2000" dirty="0">
                <a:cs typeface="+mn-cs"/>
              </a:rPr>
              <a:t>using the XCHG instruction.</a:t>
            </a:r>
          </a:p>
        </p:txBody>
      </p:sp>
    </p:spTree>
    <p:extLst>
      <p:ext uri="{BB962C8B-B14F-4D97-AF65-F5344CB8AC3E}">
        <p14:creationId xmlns:p14="http://schemas.microsoft.com/office/powerpoint/2010/main" val="492896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solutions have the defect of </a:t>
            </a:r>
            <a:r>
              <a:rPr lang="en-US" dirty="0" smtClean="0">
                <a:solidFill>
                  <a:srgbClr val="FF0000"/>
                </a:solidFill>
              </a:rPr>
              <a:t>requiring busy waiting</a:t>
            </a:r>
          </a:p>
          <a:p>
            <a:pPr lvl="1"/>
            <a:r>
              <a:rPr lang="en-US" dirty="0" smtClean="0"/>
              <a:t>If an entry not allowed, sits in a tight loop waiting until it is</a:t>
            </a:r>
          </a:p>
          <a:p>
            <a:pPr lvl="1"/>
            <a:r>
              <a:rPr lang="en-US" dirty="0" smtClean="0"/>
              <a:t>Wastes CPU cycles</a:t>
            </a:r>
          </a:p>
          <a:p>
            <a:endParaRPr lang="en-US" dirty="0"/>
          </a:p>
          <a:p>
            <a:r>
              <a:rPr lang="en-US" dirty="0" smtClean="0"/>
              <a:t>IPC primitives block (and release CPU) instead of wasting CPU cycles</a:t>
            </a:r>
          </a:p>
          <a:p>
            <a:pPr lvl="1"/>
            <a:r>
              <a:rPr lang="en-US" dirty="0"/>
              <a:t>Sleep: a system call causes the caller to block and release CPU until another process wakes it up</a:t>
            </a:r>
          </a:p>
          <a:p>
            <a:pPr lvl="1"/>
            <a:r>
              <a:rPr lang="en-US" dirty="0"/>
              <a:t>Wakeup: a system call wakes up another process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 and Wakeup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69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78964"/>
            <a:ext cx="8229600" cy="621526"/>
          </a:xfrm>
        </p:spPr>
        <p:txBody>
          <a:bodyPr/>
          <a:lstStyle/>
          <a:p>
            <a:r>
              <a:rPr lang="en-US" dirty="0"/>
              <a:t>The Producer-Consumer Problem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7" descr="D:\b\b4\IBM\02-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268" y="1237830"/>
            <a:ext cx="55467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2-27. The producer-consumer problem </a:t>
            </a:r>
            <a:br>
              <a:rPr lang="en-US" sz="2000" dirty="0">
                <a:cs typeface="+mn-cs"/>
              </a:rPr>
            </a:br>
            <a:r>
              <a:rPr lang="en-US" sz="2000" dirty="0">
                <a:cs typeface="+mn-cs"/>
              </a:rPr>
              <a:t>with a fatal race condition.</a:t>
            </a:r>
          </a:p>
        </p:txBody>
      </p:sp>
    </p:spTree>
    <p:extLst>
      <p:ext uri="{BB962C8B-B14F-4D97-AF65-F5344CB8AC3E}">
        <p14:creationId xmlns:p14="http://schemas.microsoft.com/office/powerpoint/2010/main" val="1059709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502586"/>
            <a:ext cx="8485717" cy="4783914"/>
          </a:xfrm>
        </p:spPr>
        <p:txBody>
          <a:bodyPr/>
          <a:lstStyle/>
          <a:p>
            <a:r>
              <a:rPr lang="en-US" dirty="0" smtClean="0"/>
              <a:t>Introduced by E. W. </a:t>
            </a:r>
            <a:r>
              <a:rPr lang="en-US" dirty="0" err="1" smtClean="0"/>
              <a:t>Dijkstra</a:t>
            </a:r>
            <a:r>
              <a:rPr lang="en-US" dirty="0" smtClean="0"/>
              <a:t> in 1965</a:t>
            </a:r>
          </a:p>
          <a:p>
            <a:r>
              <a:rPr lang="en-US" dirty="0" smtClean="0"/>
              <a:t>A variable </a:t>
            </a:r>
            <a:r>
              <a:rPr lang="en-US" dirty="0"/>
              <a:t>type </a:t>
            </a:r>
            <a:r>
              <a:rPr lang="en-US" dirty="0" smtClean="0">
                <a:solidFill>
                  <a:srgbClr val="0000FF"/>
                </a:solidFill>
              </a:rPr>
              <a:t>semaphore</a:t>
            </a:r>
            <a:r>
              <a:rPr lang="en-US" dirty="0" smtClean="0"/>
              <a:t> (integer) to count # of wakeups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down</a:t>
            </a:r>
            <a:r>
              <a:rPr lang="en-US" dirty="0" smtClean="0"/>
              <a:t>” operation: decrements if greater than 0 (uses one stored wakeup) or sleep if the value is 0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up</a:t>
            </a:r>
            <a:r>
              <a:rPr lang="en-US" dirty="0" smtClean="0"/>
              <a:t>” operation: increments the value and one of sleeping processes waken up to complete its down</a:t>
            </a:r>
          </a:p>
          <a:p>
            <a:r>
              <a:rPr lang="en-US" dirty="0" smtClean="0"/>
              <a:t>Both operations completed as a </a:t>
            </a:r>
            <a:r>
              <a:rPr lang="en-US" dirty="0" smtClean="0">
                <a:solidFill>
                  <a:srgbClr val="0000FF"/>
                </a:solidFill>
              </a:rPr>
              <a:t>single indivisible atomic action</a:t>
            </a:r>
          </a:p>
          <a:p>
            <a:endParaRPr lang="en-US" dirty="0" smtClean="0"/>
          </a:p>
          <a:p>
            <a:r>
              <a:rPr lang="en-US" dirty="0" smtClean="0"/>
              <a:t>Also referred as </a:t>
            </a:r>
            <a:r>
              <a:rPr lang="en-US" dirty="0"/>
              <a:t>P and V operations </a:t>
            </a:r>
          </a:p>
          <a:p>
            <a:pPr lvl="1"/>
            <a:r>
              <a:rPr lang="en-US" dirty="0" smtClean="0"/>
              <a:t>P: </a:t>
            </a:r>
            <a:r>
              <a:rPr lang="en-US" dirty="0" err="1" smtClean="0"/>
              <a:t>Proberen</a:t>
            </a:r>
            <a:r>
              <a:rPr lang="en-US" dirty="0" smtClean="0"/>
              <a:t> (try), V: </a:t>
            </a:r>
            <a:r>
              <a:rPr lang="en-US" dirty="0" err="1" smtClean="0"/>
              <a:t>Verhogen</a:t>
            </a:r>
            <a:r>
              <a:rPr lang="en-US" dirty="0" smtClean="0"/>
              <a:t> (raise, make higher)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07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“up” and “down” are usually implemented as system calls</a:t>
            </a:r>
          </a:p>
          <a:p>
            <a:endParaRPr lang="en-US" dirty="0" smtClean="0"/>
          </a:p>
          <a:p>
            <a:r>
              <a:rPr lang="en-US" dirty="0" smtClean="0"/>
              <a:t>With the OS briefly disabling all interrupts while testing the semaphore, updating, putting the process to sleep if needed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77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7" descr="D:\b\b4\IBM\02-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7" y="356834"/>
            <a:ext cx="6474884" cy="64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667500" y="2741083"/>
            <a:ext cx="2908300" cy="169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1853" y="4794251"/>
            <a:ext cx="2856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2-28. The producer-consumer problem using semaphores.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7500" y="1227667"/>
            <a:ext cx="2233083" cy="2862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Three semaphores, full, empty, and </a:t>
            </a:r>
            <a:r>
              <a:rPr lang="en-US" dirty="0" err="1" smtClean="0"/>
              <a:t>mutex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ull and empty are used for </a:t>
            </a:r>
            <a:r>
              <a:rPr lang="en-US" dirty="0" smtClean="0">
                <a:solidFill>
                  <a:srgbClr val="0000FF"/>
                </a:solidFill>
              </a:rPr>
              <a:t>synchronization</a:t>
            </a:r>
          </a:p>
          <a:p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utex</a:t>
            </a:r>
            <a:r>
              <a:rPr lang="en-US" dirty="0" smtClean="0"/>
              <a:t> used for </a:t>
            </a:r>
            <a:r>
              <a:rPr lang="en-US" dirty="0" smtClean="0">
                <a:solidFill>
                  <a:srgbClr val="0000FF"/>
                </a:solidFill>
              </a:rPr>
              <a:t>mutual exclusion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2590800" y="1532467"/>
            <a:ext cx="2489200" cy="565150"/>
          </a:xfrm>
          <a:prstGeom prst="borderCallout1">
            <a:avLst>
              <a:gd name="adj1" fmla="val 18750"/>
              <a:gd name="adj2" fmla="val -8333"/>
              <a:gd name="adj3" fmla="val 235347"/>
              <a:gd name="adj4" fmla="val -257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cause “deadlock”</a:t>
            </a:r>
            <a:r>
              <a:rPr lang="en-US" dirty="0"/>
              <a:t> </a:t>
            </a:r>
            <a:r>
              <a:rPr lang="en-US" dirty="0" smtClean="0"/>
              <a:t>if the order switched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33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2:</a:t>
            </a:r>
          </a:p>
          <a:p>
            <a:endParaRPr lang="en-US" dirty="0" smtClean="0"/>
          </a:p>
          <a:p>
            <a:r>
              <a:rPr lang="en-US" dirty="0" smtClean="0"/>
              <a:t>Section 2.3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94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6874"/>
            <a:ext cx="8229600" cy="5390226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u="none" dirty="0" smtClean="0"/>
              <a:t>Questions/Suggestions/Comments are always welcome!</a:t>
            </a:r>
            <a:br>
              <a:rPr lang="en-US" sz="2400" u="none" dirty="0" smtClean="0"/>
            </a:br>
            <a:r>
              <a:rPr lang="en-US" sz="2400" u="none" dirty="0" smtClean="0"/>
              <a:t/>
            </a:r>
            <a:br>
              <a:rPr lang="en-US" sz="2400" u="none" dirty="0" smtClean="0"/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me: </a:t>
            </a:r>
            <a:r>
              <a:rPr lang="en-US" sz="2400" b="0" u="none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yong.chen@ttu.edu</a:t>
            </a: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me: 806-834-0284</a:t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me: ENGCTR 315</a:t>
            </a:r>
            <a:endParaRPr lang="en-US" sz="2400" b="0" u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39F4-7961-ED4A-9548-B797DD0F7C8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41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InterProcess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Communication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Race conditions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Critical </a:t>
            </a:r>
            <a:r>
              <a:rPr lang="en-US" dirty="0" smtClean="0">
                <a:solidFill>
                  <a:srgbClr val="000000"/>
                </a:solidFill>
              </a:rPr>
              <a:t>regions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Semaphores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Mutexes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Monitors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Message passing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Barriers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26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endParaRPr lang="en-US" dirty="0"/>
          </a:p>
          <a:p>
            <a:r>
              <a:rPr lang="en-US" dirty="0" smtClean="0"/>
              <a:t>How one process passes information to another</a:t>
            </a:r>
          </a:p>
          <a:p>
            <a:r>
              <a:rPr lang="en-US" dirty="0" smtClean="0"/>
              <a:t>How to avoid conflicts/contention </a:t>
            </a:r>
          </a:p>
          <a:p>
            <a:r>
              <a:rPr lang="en-US" dirty="0" smtClean="0"/>
              <a:t>How to ensure proper sequencing when dependencies are present</a:t>
            </a:r>
          </a:p>
          <a:p>
            <a:endParaRPr lang="en-US" dirty="0"/>
          </a:p>
          <a:p>
            <a:r>
              <a:rPr lang="en-US" dirty="0" smtClean="0"/>
              <a:t>Apply to threads too (though threads share the address space and data naturally)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81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3268133" cy="4783914"/>
          </a:xfrm>
        </p:spPr>
        <p:txBody>
          <a:bodyPr/>
          <a:lstStyle/>
          <a:p>
            <a:r>
              <a:rPr lang="en-US" dirty="0" smtClean="0"/>
              <a:t>In IPC, where two or more processes read/write some shared data, if the final result depends on who runs precisely when, such a situation is called </a:t>
            </a:r>
            <a:r>
              <a:rPr lang="en-US" dirty="0" smtClean="0">
                <a:solidFill>
                  <a:srgbClr val="0000FF"/>
                </a:solidFill>
              </a:rPr>
              <a:t>race conditions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2-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68" y="1558391"/>
            <a:ext cx="4633295" cy="340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725333" y="5223932"/>
            <a:ext cx="541866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2-21. Two processes want to access </a:t>
            </a:r>
            <a:br>
              <a:rPr lang="en-US" sz="2000" dirty="0">
                <a:cs typeface="+mn-cs"/>
              </a:rPr>
            </a:br>
            <a:r>
              <a:rPr lang="en-US" sz="2000" dirty="0">
                <a:cs typeface="+mn-cs"/>
              </a:rPr>
              <a:t>shared memory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1109048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Mutual exclusion</a:t>
            </a:r>
            <a:r>
              <a:rPr lang="en-US" dirty="0" smtClean="0"/>
              <a:t> needed to avoid race conditions</a:t>
            </a:r>
          </a:p>
          <a:p>
            <a:pPr lvl="1"/>
            <a:r>
              <a:rPr lang="en-US" dirty="0" smtClean="0"/>
              <a:t>Applies to shared memory, shared files, and shared everything else</a:t>
            </a:r>
          </a:p>
          <a:p>
            <a:endParaRPr lang="en-US" dirty="0" smtClean="0"/>
          </a:p>
          <a:p>
            <a:r>
              <a:rPr lang="en-US" dirty="0" smtClean="0"/>
              <a:t>Part of the program where shared resources are accessed is called the </a:t>
            </a:r>
            <a:r>
              <a:rPr lang="en-US" dirty="0" smtClean="0">
                <a:solidFill>
                  <a:srgbClr val="0000FF"/>
                </a:solidFill>
              </a:rPr>
              <a:t>critical region </a:t>
            </a:r>
            <a:r>
              <a:rPr lang="en-US" dirty="0" smtClean="0"/>
              <a:t>or </a:t>
            </a:r>
            <a:r>
              <a:rPr lang="en-US" dirty="0">
                <a:solidFill>
                  <a:srgbClr val="0000FF"/>
                </a:solidFill>
              </a:rPr>
              <a:t>critical </a:t>
            </a:r>
            <a:r>
              <a:rPr lang="en-US" dirty="0" smtClean="0">
                <a:solidFill>
                  <a:srgbClr val="0000FF"/>
                </a:solidFill>
              </a:rPr>
              <a:t>section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two processes may be simultaneously inside their critical regions.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assumptions may be made about speeds or the number of CPUs.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process running outside its critical region may block other processes.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process should have to wait forever to enter its critical region.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Regions (1)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3099661" y="6989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3099661" y="7516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23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Regions (2)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2-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86" y="1984309"/>
            <a:ext cx="72898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2-22. Mutual exclusion using critical regions.</a:t>
            </a:r>
          </a:p>
        </p:txBody>
      </p:sp>
    </p:spTree>
    <p:extLst>
      <p:ext uri="{BB962C8B-B14F-4D97-AF65-F5344CB8AC3E}">
        <p14:creationId xmlns:p14="http://schemas.microsoft.com/office/powerpoint/2010/main" val="441723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Proposals for achieving mutual exclusion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Disabling </a:t>
            </a:r>
            <a:r>
              <a:rPr lang="en-US" dirty="0" smtClean="0"/>
              <a:t>interrupts (</a:t>
            </a:r>
            <a:r>
              <a:rPr lang="en-US" sz="1400" dirty="0" smtClean="0"/>
              <a:t>doesn’t work for multicore chips. Why?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Lock variables (</a:t>
            </a:r>
            <a:r>
              <a:rPr lang="en-US" sz="1400" dirty="0" smtClean="0"/>
              <a:t>set the lock variable to 1 when after entering. What problem?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Strict alternation</a:t>
            </a:r>
          </a:p>
          <a:p>
            <a:r>
              <a:rPr lang="en-US" dirty="0" smtClean="0"/>
              <a:t>Peterson's solution</a:t>
            </a:r>
          </a:p>
          <a:p>
            <a:r>
              <a:rPr lang="en-US" dirty="0"/>
              <a:t>The TSL/XCHG </a:t>
            </a:r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with Busy Waiting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5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Alternation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2-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946275"/>
            <a:ext cx="86487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37368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2-23. A proposed solution to the critical region problem. </a:t>
            </a:r>
            <a:br>
              <a:rPr lang="en-US" sz="2000" dirty="0">
                <a:cs typeface="+mn-cs"/>
              </a:rPr>
            </a:br>
            <a:r>
              <a:rPr lang="en-US" sz="2000" dirty="0">
                <a:cs typeface="+mn-cs"/>
              </a:rPr>
              <a:t>(a) Process 0. (b) Process 1. In both cases, be sure to note the semicolons terminating the while statements.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0446" y="4392083"/>
            <a:ext cx="136554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Busy waiting</a:t>
            </a:r>
          </a:p>
          <a:p>
            <a:r>
              <a:rPr lang="en-US" dirty="0" smtClean="0"/>
              <a:t>Spin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5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1017"/>
            <a:ext cx="8229600" cy="621526"/>
          </a:xfrm>
        </p:spPr>
        <p:txBody>
          <a:bodyPr/>
          <a:lstStyle/>
          <a:p>
            <a:r>
              <a:rPr lang="en-US" dirty="0"/>
              <a:t>Peterson's Solution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2-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1246188"/>
            <a:ext cx="64198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2-24. Peterson</a:t>
            </a:r>
            <a:r>
              <a:rPr lang="ja-JP" altLang="en-US" sz="2000" dirty="0">
                <a:cs typeface="+mn-cs"/>
              </a:rPr>
              <a:t>’</a:t>
            </a:r>
            <a:r>
              <a:rPr lang="en-US" sz="2000" dirty="0">
                <a:cs typeface="+mn-cs"/>
              </a:rPr>
              <a:t>s solution for achieving mutual exclusion.</a:t>
            </a:r>
          </a:p>
        </p:txBody>
      </p:sp>
    </p:spTree>
    <p:extLst>
      <p:ext uri="{BB962C8B-B14F-4D97-AF65-F5344CB8AC3E}">
        <p14:creationId xmlns:p14="http://schemas.microsoft.com/office/powerpoint/2010/main" val="1878913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6381</TotalTime>
  <Words>894</Words>
  <Application>Microsoft Macintosh PowerPoint</Application>
  <PresentationFormat>On-screen Show (4:3)</PresentationFormat>
  <Paragraphs>169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ＭＳ Ｐゴシック</vt:lpstr>
      <vt:lpstr>Office Theme</vt:lpstr>
      <vt:lpstr>PowerPoint Presentation</vt:lpstr>
      <vt:lpstr>Outline</vt:lpstr>
      <vt:lpstr>Interprocess Communication</vt:lpstr>
      <vt:lpstr>Race Conditions </vt:lpstr>
      <vt:lpstr>Critical Regions (1) </vt:lpstr>
      <vt:lpstr>Critical Regions (2) </vt:lpstr>
      <vt:lpstr>Mutual Exclusion with Busy Waiting </vt:lpstr>
      <vt:lpstr>Strict Alternation </vt:lpstr>
      <vt:lpstr>Peterson's Solution </vt:lpstr>
      <vt:lpstr>The TSL Instruction</vt:lpstr>
      <vt:lpstr>The XCHG Instruction</vt:lpstr>
      <vt:lpstr>Sleep and Wakeup</vt:lpstr>
      <vt:lpstr>The Producer-Consumer Problem </vt:lpstr>
      <vt:lpstr>Semaphores (1)</vt:lpstr>
      <vt:lpstr>Semaphores (2)</vt:lpstr>
      <vt:lpstr>PowerPoint Presentation</vt:lpstr>
      <vt:lpstr>Readings</vt:lpstr>
      <vt:lpstr>Questions?  Questions/Suggestions/Comments are always welcome!  Write me: yong.chen@ttu.edu Call me: 806-834-0284 See me: ENGCTR 315</vt:lpstr>
    </vt:vector>
  </TitlesOfParts>
  <Company>Texas Tech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Dang, Tommy</cp:lastModifiedBy>
  <cp:revision>536</cp:revision>
  <dcterms:created xsi:type="dcterms:W3CDTF">2012-08-25T03:05:58Z</dcterms:created>
  <dcterms:modified xsi:type="dcterms:W3CDTF">2018-10-02T16:56:33Z</dcterms:modified>
</cp:coreProperties>
</file>