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66" r:id="rId3"/>
    <p:sldId id="384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10" r:id="rId13"/>
    <p:sldId id="411" r:id="rId14"/>
    <p:sldId id="402" r:id="rId15"/>
    <p:sldId id="403" r:id="rId16"/>
    <p:sldId id="404" r:id="rId17"/>
    <p:sldId id="406" r:id="rId18"/>
    <p:sldId id="408" r:id="rId19"/>
    <p:sldId id="409" r:id="rId20"/>
    <p:sldId id="379" r:id="rId21"/>
    <p:sldId id="3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77764"/>
  </p:normalViewPr>
  <p:slideViewPr>
    <p:cSldViewPr snapToGrid="0" snapToObjects="1">
      <p:cViewPr varScale="1">
        <p:scale>
          <a:sx n="161" d="100"/>
          <a:sy n="161" d="100"/>
        </p:scale>
        <p:origin x="30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BEED-DF9C-1A44-AA9A-E917AAEDB26F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06F47-58EC-DC4F-8B49-40D4903D1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44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7DB9-44F7-CE42-9AB8-318282F70AED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CF522-F05E-8946-A5FF-DB9FEEF2D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64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Preemtive</a:t>
            </a:r>
            <a:r>
              <a:rPr lang="en-US" baseline="0" dirty="0" smtClean="0"/>
              <a:t> = 5ms. It need a clock </a:t>
            </a:r>
            <a:r>
              <a:rPr lang="en-US" baseline="0" dirty="0" err="1" smtClean="0"/>
              <a:t>interupt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Nonpreemptive</a:t>
            </a:r>
            <a:r>
              <a:rPr lang="en-US" dirty="0" smtClean="0">
                <a:solidFill>
                  <a:srgbClr val="0000FF"/>
                </a:solidFill>
              </a:rPr>
              <a:t>: process will </a:t>
            </a:r>
            <a:r>
              <a:rPr lang="en-US" dirty="0" err="1" smtClean="0">
                <a:solidFill>
                  <a:srgbClr val="0000FF"/>
                </a:solidFill>
              </a:rPr>
              <a:t>volenteer</a:t>
            </a:r>
            <a:r>
              <a:rPr lang="en-US" baseline="0" dirty="0" smtClean="0">
                <a:solidFill>
                  <a:srgbClr val="0000FF"/>
                </a:solidFill>
              </a:rPr>
              <a:t> to give up CPU on its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users of a batch operating system do not interact with the computer directly.</a:t>
            </a:r>
          </a:p>
          <a:p>
            <a:r>
              <a:rPr lang="en-US" dirty="0" smtClean="0"/>
              <a:t>Batch system still</a:t>
            </a:r>
            <a:r>
              <a:rPr lang="en-US" baseline="0" dirty="0" smtClean="0"/>
              <a:t> exist in in corporate mainframe, where people are not involve. </a:t>
            </a:r>
          </a:p>
          <a:p>
            <a:r>
              <a:rPr lang="en-US" baseline="0" dirty="0" smtClean="0"/>
              <a:t>Usually non-preemptive.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system</a:t>
            </a:r>
            <a:r>
              <a:rPr lang="en-US" baseline="0" dirty="0" smtClean="0"/>
              <a:t> goal Balance: For example keep CPU and I/O run all the time. </a:t>
            </a:r>
          </a:p>
          <a:p>
            <a:r>
              <a:rPr lang="en-US" baseline="0" dirty="0" smtClean="0"/>
              <a:t>-&gt; Better to mix CPU bound and I/O bound processes. Why?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if I load all CPU bound into the memory?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if I load all I/O bound into the memory?</a:t>
            </a:r>
          </a:p>
          <a:p>
            <a:endParaRPr lang="en-US" dirty="0" smtClean="0"/>
          </a:p>
          <a:p>
            <a:r>
              <a:rPr lang="en-US" dirty="0" smtClean="0"/>
              <a:t>Turnaround</a:t>
            </a:r>
            <a:r>
              <a:rPr lang="en-US" baseline="0" dirty="0" smtClean="0"/>
              <a:t> time is the statistical average from  the moment that a batch job is submitted, until when it is completed.</a:t>
            </a:r>
          </a:p>
          <a:p>
            <a:r>
              <a:rPr lang="en-US" baseline="0" dirty="0" smtClean="0"/>
              <a:t>Maximize throughput may not necessary to minimize turnaround time. Why? See page 155.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</a:t>
            </a:r>
            <a:r>
              <a:rPr lang="en-US" baseline="0" dirty="0" smtClean="0"/>
              <a:t> processes need 1ms for context switching and 4ms for processing. Overhead =20%</a:t>
            </a:r>
          </a:p>
          <a:p>
            <a:r>
              <a:rPr lang="en-US" baseline="0" dirty="0" smtClean="0"/>
              <a:t>Another example of 1ms and 99ms. Overhead = ?  . Is this good for bus waiting?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Conclusion on page 159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  <a:r>
              <a:rPr lang="en-US" baseline="0" dirty="0" smtClean="0"/>
              <a:t> daemon  process sending emails should be lower priority than music player. </a:t>
            </a:r>
          </a:p>
          <a:p>
            <a:r>
              <a:rPr lang="en-US" baseline="0" dirty="0" smtClean="0"/>
              <a:t>To prevent higher priority process to run forever, we can decrease their priority, change priority dynamically.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CF522-F05E-8946-A5FF-DB9FEEF2D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86A8E-4A34-DB42-96D8-3AB429151F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C6AE-926E-EB46-B8FC-9667B257EE73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A470-08EF-614D-BCC9-E2DDCDFFE454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EEEE-62FA-B747-AC9A-642FE7F5EF9B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028"/>
            <a:ext cx="8229600" cy="456714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7C8D-48FB-BF44-B6D5-4E85A8E18A15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978674"/>
            <a:ext cx="8229600" cy="621526"/>
          </a:xfrm>
          <a:prstGeom prst="rect">
            <a:avLst/>
          </a:prstGeom>
        </p:spPr>
        <p:txBody>
          <a:bodyPr/>
          <a:lstStyle>
            <a:lvl1pPr>
              <a:defRPr sz="32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ADF2-0887-724B-A839-500D892D50B2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6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9CD2-02A6-CF4B-81E1-8900F68564D6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5F5E-2E53-4E4B-9444-4A64692CB673}" type="datetime1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AF75-CF7F-A543-973A-BC50716AB675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A31A-3479-9246-9E87-DD4066827871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14F9-59BE-C34C-B5F0-2D95F91463AA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FD8-0C61-A541-90AF-E8C2C75167F4}" type="datetime1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6237-6632-494A-BB45-136EF54BD008}" type="datetime1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Yong Chen, Texas Tech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48A1-B5F2-D944-9563-BD7B04ADBA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7000" y="156161"/>
            <a:ext cx="887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CS4352 Operating Systems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73" y="156161"/>
            <a:ext cx="830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 2016</a:t>
            </a:r>
            <a:endParaRPr lang="en-US" sz="1200" u="non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2057400"/>
            <a:ext cx="8610600" cy="1473200"/>
          </a:xfrm>
        </p:spPr>
        <p:txBody>
          <a:bodyPr>
            <a:normAutofit/>
          </a:bodyPr>
          <a:lstStyle/>
          <a:p>
            <a:pPr marL="233363" indent="-233363" algn="ctr">
              <a:buNone/>
            </a:pPr>
            <a:r>
              <a:rPr lang="en-US" sz="3200" b="1" dirty="0" smtClean="0"/>
              <a:t>CS4352 Operating Systems</a:t>
            </a:r>
          </a:p>
          <a:p>
            <a:pPr marL="233363" indent="-233363" algn="ctr">
              <a:buNone/>
            </a:pPr>
            <a:r>
              <a:rPr lang="en-US" sz="3600" b="1" dirty="0" smtClean="0"/>
              <a:t>Lecture 8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233363" indent="-233363" algn="ctr">
              <a:buNone/>
            </a:pPr>
            <a:endParaRPr lang="en-US" sz="1800" dirty="0" smtClean="0"/>
          </a:p>
        </p:txBody>
      </p:sp>
      <p:pic>
        <p:nvPicPr>
          <p:cNvPr id="1032" name="Picture 8" descr="http://www.depts.ttu.edu/shared/shared_ttumain/images/masthead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6000"/>
          </a:xfrm>
          <a:prstGeom prst="rect">
            <a:avLst/>
          </a:prstGeom>
          <a:noFill/>
        </p:spPr>
      </p:pic>
      <p:pic>
        <p:nvPicPr>
          <p:cNvPr id="1028" name="Picture 4" descr="Texas Tech University, Department of Computer Scien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0"/>
            <a:ext cx="4267200" cy="876300"/>
          </a:xfrm>
          <a:prstGeom prst="rect">
            <a:avLst/>
          </a:prstGeom>
          <a:noFill/>
        </p:spPr>
      </p:pic>
      <p:pic>
        <p:nvPicPr>
          <p:cNvPr id="1030" name="Picture 6" descr="http://www.depts.ttu.edu/shared/shared_ttumain/images/log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04825" cy="590551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536796" y="3821113"/>
            <a:ext cx="6391304" cy="179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Instructor</a:t>
            </a:r>
            <a:r>
              <a:rPr lang="en-US" smtClean="0"/>
              <a:t>: </a:t>
            </a:r>
            <a:r>
              <a:rPr lang="en-US" smtClean="0"/>
              <a:t>Tommy Dang, </a:t>
            </a:r>
            <a:r>
              <a:rPr lang="en-US" dirty="0" smtClean="0"/>
              <a:t>Ph.D.</a:t>
            </a:r>
          </a:p>
          <a:p>
            <a:pPr marL="0" indent="0">
              <a:buNone/>
            </a:pPr>
            <a:r>
              <a:rPr lang="en-US" dirty="0" smtClean="0"/>
              <a:t>Assistant Professor</a:t>
            </a:r>
          </a:p>
          <a:p>
            <a:pPr marL="0" indent="0">
              <a:buNone/>
            </a:pPr>
            <a:r>
              <a:rPr lang="en-US" dirty="0" smtClean="0"/>
              <a:t>Department of Computer Science</a:t>
            </a:r>
          </a:p>
          <a:p>
            <a:pPr marL="0" indent="0">
              <a:buNone/>
            </a:pPr>
            <a:r>
              <a:rPr lang="en-US" dirty="0" smtClean="0"/>
              <a:t>Texas Tech University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8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4562" y="559618"/>
            <a:ext cx="8229600" cy="621526"/>
          </a:xfrm>
        </p:spPr>
        <p:txBody>
          <a:bodyPr/>
          <a:lstStyle/>
          <a:p>
            <a:r>
              <a:rPr lang="en-US" dirty="0"/>
              <a:t>Scheduling Algorithm Goals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067887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2-39. Some goals of the scheduling algorithm under different circumstances.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595120"/>
            <a:ext cx="658977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5"/>
            <a:ext cx="8229600" cy="46611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First</a:t>
            </a:r>
            <a:r>
              <a:rPr lang="en-US" dirty="0" smtClean="0">
                <a:solidFill>
                  <a:srgbClr val="0000FF"/>
                </a:solidFill>
              </a:rPr>
              <a:t>-Come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irst-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erved (FCFS)</a:t>
            </a:r>
          </a:p>
          <a:p>
            <a:endParaRPr lang="en-US" dirty="0" smtClean="0"/>
          </a:p>
          <a:p>
            <a:r>
              <a:rPr lang="en-US" dirty="0" err="1" smtClean="0"/>
              <a:t>Nonpreemptive</a:t>
            </a:r>
            <a:endParaRPr lang="en-US" dirty="0" smtClean="0"/>
          </a:p>
          <a:p>
            <a:r>
              <a:rPr lang="en-US" dirty="0" smtClean="0"/>
              <a:t>Processes are assigned CPU in the order they request it</a:t>
            </a:r>
          </a:p>
          <a:p>
            <a:r>
              <a:rPr lang="en-US" dirty="0" smtClean="0"/>
              <a:t>Single queue of ready processes</a:t>
            </a:r>
          </a:p>
          <a:p>
            <a:pPr lvl="1"/>
            <a:r>
              <a:rPr lang="en-US" dirty="0" smtClean="0"/>
              <a:t>When a blocked process becomes ready, put on the end of queue</a:t>
            </a:r>
          </a:p>
          <a:p>
            <a:endParaRPr lang="en-US" dirty="0"/>
          </a:p>
          <a:p>
            <a:r>
              <a:rPr lang="en-US" dirty="0" smtClean="0"/>
              <a:t>Easy-to-implement, fair, but low throughput, high turnaround time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Batch </a:t>
            </a:r>
            <a:r>
              <a:rPr lang="en-US" dirty="0" smtClean="0"/>
              <a:t>Systems 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1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4478867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Shortest Job First (SJF)</a:t>
            </a:r>
          </a:p>
          <a:p>
            <a:endParaRPr lang="en-US" dirty="0"/>
          </a:p>
          <a:p>
            <a:r>
              <a:rPr lang="en-US" dirty="0" err="1" smtClean="0"/>
              <a:t>Nonpreemptive</a:t>
            </a:r>
            <a:endParaRPr lang="en-US" dirty="0" smtClean="0"/>
          </a:p>
          <a:p>
            <a:r>
              <a:rPr lang="en-US" dirty="0" smtClean="0"/>
              <a:t>Assumes run times are known</a:t>
            </a:r>
          </a:p>
          <a:p>
            <a:r>
              <a:rPr lang="en-US" dirty="0" smtClean="0"/>
              <a:t>Scheduler picks the shortest job first</a:t>
            </a:r>
          </a:p>
          <a:p>
            <a:pPr lvl="1"/>
            <a:r>
              <a:rPr lang="en-US" dirty="0" smtClean="0"/>
              <a:t>(a) has average turnaround times of 14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(b) </a:t>
            </a:r>
            <a:r>
              <a:rPr lang="en-US" dirty="0"/>
              <a:t>has average turnaround times of </a:t>
            </a:r>
            <a:r>
              <a:rPr lang="en-US" dirty="0" smtClean="0"/>
              <a:t>11 </a:t>
            </a:r>
            <a:r>
              <a:rPr lang="en-US" dirty="0" err="1"/>
              <a:t>mins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Batch </a:t>
            </a:r>
            <a:r>
              <a:rPr lang="en-US" dirty="0" smtClean="0"/>
              <a:t>Systems (2)</a:t>
            </a:r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09" y="3038119"/>
            <a:ext cx="3844241" cy="167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02" y="1485599"/>
            <a:ext cx="3623049" cy="1399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68331" y="4648200"/>
            <a:ext cx="4207932" cy="137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2-40. An example of shortest job first scheduling. </a:t>
            </a:r>
            <a:r>
              <a:rPr lang="en-US" sz="2000" dirty="0" smtClean="0">
                <a:cs typeface="+mn-cs"/>
              </a:rPr>
              <a:t> (</a:t>
            </a:r>
            <a:r>
              <a:rPr lang="en-US" sz="2000" dirty="0">
                <a:cs typeface="+mn-cs"/>
              </a:rPr>
              <a:t>a) Running four jobs in the original order. (b) Running them in shortest job first order.</a:t>
            </a:r>
          </a:p>
        </p:txBody>
      </p:sp>
    </p:spTree>
    <p:extLst>
      <p:ext uri="{BB962C8B-B14F-4D97-AF65-F5344CB8AC3E}">
        <p14:creationId xmlns:p14="http://schemas.microsoft.com/office/powerpoint/2010/main" val="18091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4478867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Shortest Job First (SJF)</a:t>
            </a:r>
          </a:p>
          <a:p>
            <a:r>
              <a:rPr lang="en-US" dirty="0" smtClean="0"/>
              <a:t>Counter example on page 158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Batch </a:t>
            </a:r>
            <a:r>
              <a:rPr lang="en-US" dirty="0" smtClean="0"/>
              <a:t>Systems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0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Shortest Remaining Time Next (SRTN)</a:t>
            </a:r>
          </a:p>
          <a:p>
            <a:endParaRPr lang="en-US" dirty="0"/>
          </a:p>
          <a:p>
            <a:r>
              <a:rPr lang="en-US" dirty="0" smtClean="0"/>
              <a:t>Preemptive</a:t>
            </a:r>
          </a:p>
          <a:p>
            <a:r>
              <a:rPr lang="en-US" dirty="0"/>
              <a:t>Assumes run times are known</a:t>
            </a:r>
          </a:p>
          <a:p>
            <a:r>
              <a:rPr lang="en-US" dirty="0" smtClean="0"/>
              <a:t>Scheduler picks the process whose remaining run time shortest</a:t>
            </a:r>
          </a:p>
          <a:p>
            <a:pPr lvl="1"/>
            <a:r>
              <a:rPr lang="en-US" dirty="0" smtClean="0"/>
              <a:t>Newly arrived jobs are compared to current processes remaining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Batch Systems </a:t>
            </a:r>
            <a:r>
              <a:rPr lang="en-US" dirty="0" smtClean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66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Round-Robin (RR) Scheduling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Each process assigned a time interval, </a:t>
            </a:r>
            <a:r>
              <a:rPr lang="en-US" dirty="0" smtClean="0">
                <a:solidFill>
                  <a:srgbClr val="0000FF"/>
                </a:solidFill>
              </a:rPr>
              <a:t>quantum</a:t>
            </a:r>
          </a:p>
          <a:p>
            <a:r>
              <a:rPr lang="en-US" dirty="0"/>
              <a:t>Preempted &amp; switched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process switch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00FF"/>
                </a:solidFill>
              </a:rPr>
              <a:t>context switch</a:t>
            </a:r>
            <a:r>
              <a:rPr lang="en-US" dirty="0" smtClean="0"/>
              <a:t>) to </a:t>
            </a:r>
            <a:r>
              <a:rPr lang="en-US" dirty="0"/>
              <a:t>other processes when quantum </a:t>
            </a:r>
            <a:r>
              <a:rPr lang="en-US" dirty="0" smtClean="0"/>
              <a:t>elapsed</a:t>
            </a:r>
          </a:p>
          <a:p>
            <a:r>
              <a:rPr lang="en-US" dirty="0" smtClean="0"/>
              <a:t>Granularity of quantum: tradeoff, overhead &amp; response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Interactive </a:t>
            </a:r>
            <a:r>
              <a:rPr lang="en-US" dirty="0" smtClean="0"/>
              <a:t>Systems (1)</a:t>
            </a:r>
            <a:endParaRPr lang="en-US" dirty="0"/>
          </a:p>
        </p:txBody>
      </p:sp>
      <p:pic>
        <p:nvPicPr>
          <p:cNvPr id="7" name="Picture 7" descr="D:\b\b4\IBM\02-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3800802"/>
            <a:ext cx="76136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483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2-41. Round-robin scheduling. </a:t>
            </a:r>
            <a:br>
              <a:rPr lang="en-US" sz="2000" dirty="0">
                <a:cs typeface="+mn-cs"/>
              </a:rPr>
            </a:br>
            <a:r>
              <a:rPr lang="en-US" sz="2000" dirty="0">
                <a:cs typeface="+mn-cs"/>
              </a:rPr>
              <a:t>(a) The list of runnable processes. (b) The list of runnable processes after B uses up its quantum.</a:t>
            </a:r>
          </a:p>
        </p:txBody>
      </p:sp>
    </p:spTree>
    <p:extLst>
      <p:ext uri="{BB962C8B-B14F-4D97-AF65-F5344CB8AC3E}">
        <p14:creationId xmlns:p14="http://schemas.microsoft.com/office/powerpoint/2010/main" val="938104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2333"/>
            <a:ext cx="8229600" cy="497416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Priority </a:t>
            </a:r>
            <a:r>
              <a:rPr lang="en-US" dirty="0" smtClean="0">
                <a:solidFill>
                  <a:srgbClr val="0000FF"/>
                </a:solidFill>
              </a:rPr>
              <a:t>Scheduling</a:t>
            </a:r>
          </a:p>
          <a:p>
            <a:pPr lvl="1"/>
            <a:r>
              <a:rPr lang="en-US" dirty="0" smtClean="0"/>
              <a:t>Each process assigned with a priority</a:t>
            </a:r>
          </a:p>
          <a:p>
            <a:pPr lvl="1"/>
            <a:r>
              <a:rPr lang="en-US" dirty="0" smtClean="0"/>
              <a:t>Runnable process with highest priority allowed to run</a:t>
            </a:r>
          </a:p>
          <a:p>
            <a:pPr lvl="1"/>
            <a:r>
              <a:rPr lang="en-US" dirty="0" smtClean="0"/>
              <a:t>Often combined with RR: priority among classes and RR in each class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Multiple Queues (MQ)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11051"/>
            <a:ext cx="8229600" cy="621526"/>
          </a:xfrm>
        </p:spPr>
        <p:txBody>
          <a:bodyPr/>
          <a:lstStyle/>
          <a:p>
            <a:r>
              <a:rPr lang="en-US" dirty="0"/>
              <a:t>Scheduling in Interactive Systems </a:t>
            </a:r>
            <a:r>
              <a:rPr lang="en-US" dirty="0" smtClean="0"/>
              <a:t>(2)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58" y="3498315"/>
            <a:ext cx="6086475" cy="258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11293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2-42. A scheduling algorithm with four priority classes.</a:t>
            </a:r>
          </a:p>
        </p:txBody>
      </p:sp>
    </p:spTree>
    <p:extLst>
      <p:ext uri="{BB962C8B-B14F-4D97-AF65-F5344CB8AC3E}">
        <p14:creationId xmlns:p14="http://schemas.microsoft.com/office/powerpoint/2010/main" val="2043954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Lottery Scheduling</a:t>
            </a:r>
          </a:p>
          <a:p>
            <a:pPr lvl="1"/>
            <a:r>
              <a:rPr lang="en-US" dirty="0" smtClean="0"/>
              <a:t>Processes given “tickets”</a:t>
            </a:r>
          </a:p>
          <a:p>
            <a:pPr lvl="1"/>
            <a:r>
              <a:rPr lang="en-US" dirty="0" smtClean="0"/>
              <a:t>Scheduler picks a “ticket” randomly</a:t>
            </a:r>
          </a:p>
          <a:p>
            <a:pPr lvl="1"/>
            <a:r>
              <a:rPr lang="en-US" dirty="0" smtClean="0"/>
              <a:t>Important processes can be given extra tickets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Fair-share Scheduling </a:t>
            </a:r>
          </a:p>
          <a:p>
            <a:pPr lvl="1"/>
            <a:r>
              <a:rPr lang="en-US" dirty="0" smtClean="0"/>
              <a:t>Considers owners of processes</a:t>
            </a:r>
          </a:p>
          <a:p>
            <a:pPr lvl="1"/>
            <a:r>
              <a:rPr lang="en-US" dirty="0" smtClean="0"/>
              <a:t>Each owner allocated portions of CPUs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Interactive Systems </a:t>
            </a:r>
            <a:r>
              <a:rPr lang="en-US" dirty="0" smtClean="0"/>
              <a:t>(3)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9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3907367" cy="4783914"/>
          </a:xfrm>
        </p:spPr>
        <p:txBody>
          <a:bodyPr/>
          <a:lstStyle/>
          <a:p>
            <a:r>
              <a:rPr lang="en-US" dirty="0" smtClean="0"/>
              <a:t>Differ depending on user-level/kernel-level threads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User-level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OS scheduler only schedules processes</a:t>
            </a:r>
          </a:p>
          <a:p>
            <a:r>
              <a:rPr lang="en-US" dirty="0" smtClean="0"/>
              <a:t>Thread scheduler determines threads scheduling</a:t>
            </a:r>
          </a:p>
          <a:p>
            <a:r>
              <a:rPr lang="en-US" dirty="0" smtClean="0"/>
              <a:t>“application-specific” thread scheduling possible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Yong Chen, 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67911"/>
            <a:ext cx="8229600" cy="62152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Thread Scheduling (1)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 descr="D:\b\b4\IBM\02-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6" b="2765"/>
          <a:stretch/>
        </p:blipFill>
        <p:spPr bwMode="auto">
          <a:xfrm>
            <a:off x="4364567" y="1401758"/>
            <a:ext cx="4169833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288364" y="4986868"/>
            <a:ext cx="4779433" cy="127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2-43. (a) Possible scheduling of user-level threads with a 50-msec process quantum and threads that run 5 </a:t>
            </a:r>
            <a:r>
              <a:rPr lang="en-US" sz="2000" dirty="0" err="1">
                <a:cs typeface="+mn-cs"/>
              </a:rPr>
              <a:t>msec</a:t>
            </a:r>
            <a:r>
              <a:rPr lang="en-US" sz="2000" dirty="0">
                <a:cs typeface="+mn-cs"/>
              </a:rPr>
              <a:t> per CPU burst. </a:t>
            </a:r>
          </a:p>
        </p:txBody>
      </p:sp>
    </p:spTree>
    <p:extLst>
      <p:ext uri="{BB962C8B-B14F-4D97-AF65-F5344CB8AC3E}">
        <p14:creationId xmlns:p14="http://schemas.microsoft.com/office/powerpoint/2010/main" val="121703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5190067" cy="47839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Kernel level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OS scheduler aware of threads and schedule threads directly</a:t>
            </a:r>
          </a:p>
          <a:p>
            <a:r>
              <a:rPr lang="en-US" dirty="0" smtClean="0"/>
              <a:t>Can also consider the process a thread belongs to</a:t>
            </a:r>
          </a:p>
          <a:p>
            <a:r>
              <a:rPr lang="en-US" dirty="0" smtClean="0"/>
              <a:t>Performance: a kernel-level thread switch requires a full context switch</a:t>
            </a:r>
          </a:p>
          <a:p>
            <a:pPr lvl="1"/>
            <a:r>
              <a:rPr lang="en-US" dirty="0" smtClean="0"/>
              <a:t>E.g. schedules a thread belonging to the same process </a:t>
            </a:r>
            <a:r>
              <a:rPr lang="en-US" dirty="0" err="1" smtClean="0"/>
              <a:t>v.s</a:t>
            </a:r>
            <a:r>
              <a:rPr lang="en-US" dirty="0" smtClean="0"/>
              <a:t>. another thread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59475"/>
            <a:ext cx="8229600" cy="621526"/>
          </a:xfrm>
        </p:spPr>
        <p:txBody>
          <a:bodyPr/>
          <a:lstStyle/>
          <a:p>
            <a:r>
              <a:rPr lang="en-US" dirty="0"/>
              <a:t>Thread Scheduling (2)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6" descr="D:\b\b4\IBM\02-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2" b="2099"/>
          <a:stretch/>
        </p:blipFill>
        <p:spPr bwMode="auto">
          <a:xfrm>
            <a:off x="5588000" y="1528763"/>
            <a:ext cx="3238500" cy="362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122334" y="5306484"/>
            <a:ext cx="402166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2-43. (b) Possible scheduling of kernel-level threads with the same characteristics as (a).</a:t>
            </a:r>
          </a:p>
        </p:txBody>
      </p:sp>
    </p:spTree>
    <p:extLst>
      <p:ext uri="{BB962C8B-B14F-4D97-AF65-F5344CB8AC3E}">
        <p14:creationId xmlns:p14="http://schemas.microsoft.com/office/powerpoint/2010/main" val="2078688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InterProcess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Communication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Mutexes</a:t>
            </a:r>
            <a:r>
              <a:rPr lang="en-US" dirty="0" smtClean="0">
                <a:solidFill>
                  <a:srgbClr val="000000"/>
                </a:solidFill>
              </a:rPr>
              <a:t>, Monitors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passing, Barriers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Process behavior and when to schedule</a:t>
            </a:r>
          </a:p>
          <a:p>
            <a:pPr lvl="1"/>
            <a:r>
              <a:rPr lang="en-US" dirty="0"/>
              <a:t>Categories of scheduling algorithms and goals</a:t>
            </a:r>
          </a:p>
          <a:p>
            <a:pPr lvl="1"/>
            <a:r>
              <a:rPr lang="en-US" dirty="0"/>
              <a:t>Scheduling in batch systems and interactive systems</a:t>
            </a:r>
          </a:p>
          <a:p>
            <a:pPr lvl="1"/>
            <a:r>
              <a:rPr lang="en-US" dirty="0"/>
              <a:t>Policy </a:t>
            </a:r>
            <a:r>
              <a:rPr lang="en-US" dirty="0" err="1"/>
              <a:t>v.s</a:t>
            </a:r>
            <a:r>
              <a:rPr lang="en-US" dirty="0"/>
              <a:t>. mechanism, thread scheduling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2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2:</a:t>
            </a:r>
          </a:p>
          <a:p>
            <a:endParaRPr lang="en-US" dirty="0" smtClean="0"/>
          </a:p>
          <a:p>
            <a:r>
              <a:rPr lang="en-US" dirty="0" smtClean="0"/>
              <a:t>Section 2.3</a:t>
            </a:r>
          </a:p>
          <a:p>
            <a:r>
              <a:rPr lang="en-US" dirty="0"/>
              <a:t>Section 2.4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BB52-D186-264B-B6B8-688F4CAB6400}" type="datetime1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9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874"/>
            <a:ext cx="8229600" cy="5390226"/>
          </a:xfrm>
        </p:spPr>
        <p:txBody>
          <a:bodyPr anchor="ctr"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u="none" dirty="0" smtClean="0"/>
              <a:t>Questions/Suggestions/Comments are always welcome!</a:t>
            </a:r>
            <a:br>
              <a:rPr lang="en-US" sz="2400" u="none" dirty="0" smtClean="0"/>
            </a:br>
            <a:r>
              <a:rPr lang="en-US" sz="2400" u="none" dirty="0" smtClean="0"/>
              <a:t/>
            </a:r>
            <a:br>
              <a:rPr lang="en-US" sz="2400" u="none" dirty="0" smtClean="0"/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me: </a:t>
            </a:r>
            <a:r>
              <a:rPr lang="en-US" sz="2400" b="0" u="none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yong.chen@ttu.edu</a:t>
            </a: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me: 806-834-0284</a:t>
            </a:r>
            <a:b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0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me: ENGCTR 315</a:t>
            </a:r>
            <a:endParaRPr lang="en-US" sz="2400" b="0" u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39F4-7961-ED4A-9548-B797DD0F7C8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1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simplified version of semaphore when count is not needed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variable has </a:t>
            </a:r>
            <a:r>
              <a:rPr lang="en-US" dirty="0" smtClean="0">
                <a:solidFill>
                  <a:srgbClr val="0000FF"/>
                </a:solidFill>
              </a:rPr>
              <a:t>only two states: unlocked and locked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Sometimes called “</a:t>
            </a:r>
            <a:r>
              <a:rPr lang="en-US" dirty="0" err="1" smtClean="0">
                <a:solidFill>
                  <a:srgbClr val="0000FF"/>
                </a:solidFill>
              </a:rPr>
              <a:t>mutex</a:t>
            </a:r>
            <a:r>
              <a:rPr lang="en-US" dirty="0" smtClean="0">
                <a:solidFill>
                  <a:srgbClr val="0000FF"/>
                </a:solidFill>
              </a:rPr>
              <a:t> lock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0000FF"/>
                </a:solidFill>
              </a:rPr>
              <a:t>binary semaphore</a:t>
            </a:r>
            <a:r>
              <a:rPr lang="en-US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Good and efficient for managing mutual exclusion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1 bit needed for implementation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 integer can also be used: 0 unlocked, and other value locked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mutex_lock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rgbClr val="0000FF"/>
                </a:solidFill>
              </a:rPr>
              <a:t>mutex_unlock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procedures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the </a:t>
            </a:r>
            <a:r>
              <a:rPr lang="en-US" dirty="0" err="1" smtClean="0"/>
              <a:t>mutex</a:t>
            </a:r>
            <a:r>
              <a:rPr lang="en-US" dirty="0" smtClean="0"/>
              <a:t> is unlocked, the </a:t>
            </a:r>
            <a:r>
              <a:rPr lang="en-US" dirty="0" err="1" smtClean="0"/>
              <a:t>mutex_lock</a:t>
            </a:r>
            <a:r>
              <a:rPr lang="en-US" dirty="0" smtClean="0"/>
              <a:t> call succeeds; otherwise blocked until </a:t>
            </a:r>
            <a:r>
              <a:rPr lang="en-US" dirty="0" err="1" smtClean="0"/>
              <a:t>mutex_unlock</a:t>
            </a:r>
            <a:r>
              <a:rPr lang="en-US" dirty="0" smtClean="0"/>
              <a:t> called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BFBFBF"/>
                </a:solidFill>
              </a:rPr>
              <a:t>InterProcess</a:t>
            </a:r>
            <a:r>
              <a:rPr lang="en-US" dirty="0" smtClean="0">
                <a:solidFill>
                  <a:srgbClr val="BFBFBF"/>
                </a:solidFill>
              </a:rPr>
              <a:t> Communication</a:t>
            </a:r>
          </a:p>
          <a:p>
            <a:pPr lvl="1"/>
            <a:r>
              <a:rPr lang="en-US" sz="2100" dirty="0" err="1" smtClean="0">
                <a:solidFill>
                  <a:srgbClr val="BFBFBF"/>
                </a:solidFill>
              </a:rPr>
              <a:t>Mutexes</a:t>
            </a:r>
            <a:r>
              <a:rPr lang="en-US" sz="2100" dirty="0" smtClean="0">
                <a:solidFill>
                  <a:srgbClr val="BFBFBF"/>
                </a:solidFill>
              </a:rPr>
              <a:t>, </a:t>
            </a:r>
            <a:r>
              <a:rPr lang="en-US" dirty="0" smtClean="0">
                <a:solidFill>
                  <a:srgbClr val="BFBFBF"/>
                </a:solidFill>
              </a:rPr>
              <a:t>Monitors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Message passing, Barriers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Process behavior and when to schedule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ategories of scheduling algorithms and goals</a:t>
            </a:r>
            <a:endParaRPr lang="en-US" dirty="0"/>
          </a:p>
          <a:p>
            <a:pPr lvl="1"/>
            <a:r>
              <a:rPr lang="en-US" dirty="0"/>
              <a:t>Scheduling in batch </a:t>
            </a:r>
            <a:r>
              <a:rPr lang="en-US" dirty="0" smtClean="0"/>
              <a:t>systems and interactive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Policy </a:t>
            </a:r>
            <a:r>
              <a:rPr lang="en-US" dirty="0" err="1"/>
              <a:t>v.s</a:t>
            </a:r>
            <a:r>
              <a:rPr lang="en-US" dirty="0"/>
              <a:t>. mechanism, thread </a:t>
            </a:r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7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two or more processes/threads compete for the CPU to run, we need a form of “scheduling”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Scheduler</a:t>
            </a:r>
            <a:r>
              <a:rPr lang="en-US" dirty="0" smtClean="0"/>
              <a:t>: the OS component makes the scheduling decision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Scheduling algorithm</a:t>
            </a:r>
            <a:r>
              <a:rPr lang="en-US" dirty="0" smtClean="0"/>
              <a:t>: the algorithm the scheduler uses</a:t>
            </a:r>
          </a:p>
          <a:p>
            <a:endParaRPr lang="en-US" dirty="0"/>
          </a:p>
          <a:p>
            <a:r>
              <a:rPr lang="en-US" dirty="0" smtClean="0"/>
              <a:t>Process/thread scheduling share similar issues, but with subtle difference too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9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Behavior (1)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D:\b\b4\IBM\02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89100"/>
            <a:ext cx="76644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543852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 eaLnBrk="0" hangingPunct="0"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Figure 2-38. Bursts of CPU usage alternate with periods of waiting for I/O. (a) A CPU-bound process. (b) An I/O-bound process.</a:t>
            </a:r>
          </a:p>
        </p:txBody>
      </p:sp>
    </p:spTree>
    <p:extLst>
      <p:ext uri="{BB962C8B-B14F-4D97-AF65-F5344CB8AC3E}">
        <p14:creationId xmlns:p14="http://schemas.microsoft.com/office/powerpoint/2010/main" val="557152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Compute-bound</a:t>
            </a:r>
            <a:r>
              <a:rPr lang="en-US" dirty="0" smtClean="0"/>
              <a:t>: spend most time computing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I/O-bound</a:t>
            </a:r>
            <a:r>
              <a:rPr lang="en-US" dirty="0" smtClean="0"/>
              <a:t>: spend most time waiting for I/O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Behavior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2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new process created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a process exits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a process blocks on I/O, on a semaphore, etc.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an I/O interrupt occurs</a:t>
            </a:r>
          </a:p>
          <a:p>
            <a:pPr lvl="1"/>
            <a:r>
              <a:rPr lang="en-US" dirty="0" err="1" smtClean="0"/>
              <a:t>Preemtive</a:t>
            </a:r>
            <a:r>
              <a:rPr lang="en-US" dirty="0" smtClean="0"/>
              <a:t> </a:t>
            </a:r>
            <a:r>
              <a:rPr lang="en-US" dirty="0"/>
              <a:t>= 5ms. It need a clock </a:t>
            </a:r>
            <a:r>
              <a:rPr lang="en-US" dirty="0" err="1"/>
              <a:t>interupt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Nonpreemptive</a:t>
            </a:r>
            <a:r>
              <a:rPr lang="en-US" dirty="0">
                <a:solidFill>
                  <a:srgbClr val="0000FF"/>
                </a:solidFill>
              </a:rPr>
              <a:t>: process will </a:t>
            </a:r>
            <a:r>
              <a:rPr lang="en-US" dirty="0" err="1">
                <a:solidFill>
                  <a:srgbClr val="0000FF"/>
                </a:solidFill>
              </a:rPr>
              <a:t>volenteer</a:t>
            </a:r>
            <a:r>
              <a:rPr lang="en-US" dirty="0">
                <a:solidFill>
                  <a:srgbClr val="0000FF"/>
                </a:solidFill>
              </a:rPr>
              <a:t> to give up CPU on its I/O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2586"/>
            <a:ext cx="8229600" cy="2134854"/>
          </a:xfrm>
        </p:spPr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 smtClean="0"/>
              <a:t>Interactive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E3762-5D8A-3A4E-B6DB-2FE9B8FB070F}" type="datetime1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Yong Chen, Texas Tech University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48A1-B5F2-D944-9563-BD7B04ADBA09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Scheduling Algorithms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31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9666</TotalTime>
  <Words>1191</Words>
  <Application>Microsoft Macintosh PowerPoint</Application>
  <PresentationFormat>On-screen Show (4:3)</PresentationFormat>
  <Paragraphs>218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PowerPoint Presentation</vt:lpstr>
      <vt:lpstr>Outline</vt:lpstr>
      <vt:lpstr>Mutexes</vt:lpstr>
      <vt:lpstr>Outline</vt:lpstr>
      <vt:lpstr>Scheduling</vt:lpstr>
      <vt:lpstr>Process Behavior (1) </vt:lpstr>
      <vt:lpstr>Process Behavior (2)</vt:lpstr>
      <vt:lpstr>When to Schedule</vt:lpstr>
      <vt:lpstr>Categories of Scheduling Algorithms </vt:lpstr>
      <vt:lpstr>Scheduling Algorithm Goals </vt:lpstr>
      <vt:lpstr>Scheduling in Batch Systems (1) </vt:lpstr>
      <vt:lpstr>Scheduling in Batch Systems (2)</vt:lpstr>
      <vt:lpstr>Scheduling in Batch Systems (2)</vt:lpstr>
      <vt:lpstr>Scheduling in Batch Systems (3)</vt:lpstr>
      <vt:lpstr>Scheduling in Interactive Systems (1)</vt:lpstr>
      <vt:lpstr>Scheduling in Interactive Systems (2)  </vt:lpstr>
      <vt:lpstr>Scheduling in Interactive Systems (3) </vt:lpstr>
      <vt:lpstr>Thread Scheduling (1) </vt:lpstr>
      <vt:lpstr>Thread Scheduling (2) </vt:lpstr>
      <vt:lpstr>Readings</vt:lpstr>
      <vt:lpstr>Questions?  Questions/Suggestions/Comments are always welcome!  Write me: yong.chen@ttu.edu Call me: 806-834-0284 See me: ENGCTR 315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Chen</dc:creator>
  <cp:lastModifiedBy>Microsoft Office User</cp:lastModifiedBy>
  <cp:revision>538</cp:revision>
  <dcterms:created xsi:type="dcterms:W3CDTF">2012-08-25T03:05:58Z</dcterms:created>
  <dcterms:modified xsi:type="dcterms:W3CDTF">2018-10-07T20:22:57Z</dcterms:modified>
</cp:coreProperties>
</file>