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71981"/>
  </p:normalViewPr>
  <p:slideViewPr>
    <p:cSldViewPr snapToGrid="0" snapToObjects="1">
      <p:cViewPr varScale="1">
        <p:scale>
          <a:sx n="149" d="100"/>
          <a:sy n="149" d="100"/>
        </p:scale>
        <p:origin x="3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this is phy</a:t>
            </a:r>
            <a:r>
              <a:rPr lang="en-US" baseline="0" dirty="0" smtClean="0"/>
              <a:t>sical memory, not able to handle more than 1 program at a time. Since they can read/write on the same physical memory.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Multithreading can get some parallelism but can not have unrelated programs at a time.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problems with (a) and </a:t>
            </a:r>
            <a:r>
              <a:rPr lang="de-DE" baseline="0" dirty="0" smtClean="0"/>
              <a:t>c): a </a:t>
            </a:r>
            <a:r>
              <a:rPr lang="de-DE" baseline="0" dirty="0" err="1" smtClean="0"/>
              <a:t>bug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wipe</a:t>
            </a:r>
            <a:r>
              <a:rPr lang="de-DE" baseline="0" dirty="0" smtClean="0"/>
              <a:t> out OS.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b)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still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embeded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microwaves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radios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washing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machines</a:t>
            </a:r>
            <a:r>
              <a:rPr lang="de-DE" baseline="0" dirty="0" smtClean="0"/>
              <a:t>, all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advance</a:t>
            </a:r>
            <a:r>
              <a:rPr lang="de-DE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Possible with swapping (discussed later) but might be overhead. </a:t>
            </a:r>
          </a:p>
          <a:p>
            <a:endParaRPr lang="en-US" dirty="0" smtClean="0"/>
          </a:p>
          <a:p>
            <a:r>
              <a:rPr lang="en-US" dirty="0" smtClean="0"/>
              <a:t>2) Possible</a:t>
            </a:r>
            <a:r>
              <a:rPr lang="en-US" baseline="0" dirty="0" smtClean="0"/>
              <a:t> with static relocation to resolve the problem in Figure 3-2. -&gt; this slow down the loading.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dynamic relocation</a:t>
            </a:r>
            <a:r>
              <a:rPr lang="en-US" dirty="0" smtClean="0"/>
              <a:t>”: map</a:t>
            </a:r>
            <a:r>
              <a:rPr lang="en-US" baseline="0" dirty="0" smtClean="0"/>
              <a:t> process address space to physical memory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compaction: combine multiple hole to create a big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9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</a:t>
            </a:r>
            <a:r>
              <a:rPr lang="en-US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r>
              <a:rPr lang="en-US" dirty="0" smtClean="0"/>
              <a:t>Section 3.1, 3.2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4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Programmers desire private, infinitely large, infinitely fast, nonvolatile memory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Memory hierarchy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Memory manager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Memory abstractions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Keep track memory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</a:t>
            </a:r>
            <a:r>
              <a:rPr lang="en-US" dirty="0" smtClean="0"/>
              <a:t>emory allocation and </a:t>
            </a:r>
            <a:r>
              <a:rPr lang="en-US" dirty="0" err="1" smtClean="0"/>
              <a:t>deallocation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4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program </a:t>
            </a:r>
            <a:r>
              <a:rPr lang="en-US" dirty="0" smtClean="0">
                <a:solidFill>
                  <a:srgbClr val="0000FF"/>
                </a:solidFill>
              </a:rPr>
              <a:t>access physical memory directly</a:t>
            </a:r>
          </a:p>
          <a:p>
            <a:pPr lvl="1"/>
            <a:r>
              <a:rPr lang="en-US" dirty="0" smtClean="0"/>
              <a:t>MOV REGISTER1, 0x1000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Memory Abstraction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6" descr="D:\b\b4\IBM\03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31" y="2638955"/>
            <a:ext cx="6391804" cy="30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0333" y="5752041"/>
            <a:ext cx="7620000" cy="69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3-1. Three simple ways of organizing memory with an operating system and one user process.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3050" y="2853267"/>
            <a:ext cx="62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91200" y="1502586"/>
            <a:ext cx="2895600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Static relocation </a:t>
            </a:r>
            <a:r>
              <a:rPr lang="en-US" dirty="0" smtClean="0"/>
              <a:t>(slow loading)</a:t>
            </a:r>
          </a:p>
          <a:p>
            <a:endParaRPr lang="en-US" dirty="0"/>
          </a:p>
          <a:p>
            <a:r>
              <a:rPr lang="en-US" dirty="0" smtClean="0"/>
              <a:t>Requires programs smaller than physical memory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627063"/>
            <a:ext cx="9084733" cy="774695"/>
          </a:xfrm>
        </p:spPr>
        <p:txBody>
          <a:bodyPr/>
          <a:lstStyle/>
          <a:p>
            <a:r>
              <a:rPr lang="en-US" dirty="0"/>
              <a:t>Multiple Programs  Without Memory Abstraction</a:t>
            </a:r>
          </a:p>
        </p:txBody>
      </p:sp>
      <p:pic>
        <p:nvPicPr>
          <p:cNvPr id="7" name="Picture 6" descr="D:\b\b4\IBM\03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66" y="1758954"/>
            <a:ext cx="4225925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4908"/>
            <a:ext cx="7222067" cy="5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3-2. Illustration of the relocation problem.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813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drawbacks without memory abstraction:</a:t>
            </a:r>
          </a:p>
          <a:p>
            <a:endParaRPr lang="en-US" dirty="0" smtClean="0"/>
          </a:p>
          <a:p>
            <a:pPr lvl="1"/>
            <a:r>
              <a:rPr lang="en-US" dirty="0"/>
              <a:t>User programs </a:t>
            </a:r>
            <a:r>
              <a:rPr lang="en-US" dirty="0">
                <a:solidFill>
                  <a:srgbClr val="FF0000"/>
                </a:solidFill>
              </a:rPr>
              <a:t>address physical memory directly and can damage the operating system </a:t>
            </a:r>
            <a:r>
              <a:rPr lang="en-US" dirty="0"/>
              <a:t>(intentionally/by accident)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Difficult to have multiple programs running at once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Abstraction: Address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25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4207933" cy="4783914"/>
          </a:xfrm>
        </p:spPr>
        <p:txBody>
          <a:bodyPr/>
          <a:lstStyle/>
          <a:p>
            <a:r>
              <a:rPr lang="en-US" dirty="0" smtClean="0"/>
              <a:t>An abstraction of memory </a:t>
            </a:r>
          </a:p>
          <a:p>
            <a:r>
              <a:rPr lang="en-US" dirty="0" smtClean="0"/>
              <a:t>A set of addresses that a process reference memory</a:t>
            </a:r>
          </a:p>
          <a:p>
            <a:r>
              <a:rPr lang="en-US" dirty="0" smtClean="0"/>
              <a:t>Independent from each other</a:t>
            </a:r>
          </a:p>
          <a:p>
            <a:endParaRPr lang="en-US" dirty="0"/>
          </a:p>
          <a:p>
            <a:r>
              <a:rPr lang="en-US" dirty="0" smtClean="0"/>
              <a:t>A simple solution with </a:t>
            </a:r>
            <a:r>
              <a:rPr lang="en-US" dirty="0" smtClean="0">
                <a:solidFill>
                  <a:srgbClr val="0000FF"/>
                </a:solidFill>
              </a:rPr>
              <a:t>base and limit registers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dynamic relocation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an addition for each memory reference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an Address Space</a:t>
            </a:r>
            <a:endParaRPr lang="en-US" dirty="0"/>
          </a:p>
        </p:txBody>
      </p:sp>
      <p:pic>
        <p:nvPicPr>
          <p:cNvPr id="7" name="Picture 6" descr="D:\b\b4\IBM\03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96" y="1557110"/>
            <a:ext cx="2862177" cy="426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5625" y="5819775"/>
            <a:ext cx="8588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3-3. Base and limit registers can be used to give each process a separate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88648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physical memory not large enough to hold all processes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Swapping</a:t>
            </a:r>
            <a:r>
              <a:rPr lang="en-US" dirty="0" smtClean="0"/>
              <a:t>: bringing in each process in entirety when running and bringing out to disks when not</a:t>
            </a:r>
          </a:p>
          <a:p>
            <a:pPr lvl="1"/>
            <a:r>
              <a:rPr lang="en-US" dirty="0" smtClean="0"/>
              <a:t>E.g. idle processes stored on disk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Virtual memory</a:t>
            </a:r>
            <a:r>
              <a:rPr lang="en-US" dirty="0" smtClean="0"/>
              <a:t>: allows programs to run even when they are only partially in main memory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Physical Memory Not Enough…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8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7937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hardware/software solution for relocating addresses</a:t>
            </a:r>
          </a:p>
          <a:p>
            <a:pPr lvl="1"/>
            <a:r>
              <a:rPr lang="en-US" dirty="0" smtClean="0"/>
              <a:t>E.g. base and limit registers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(1)</a:t>
            </a:r>
          </a:p>
        </p:txBody>
      </p:sp>
      <p:pic>
        <p:nvPicPr>
          <p:cNvPr id="7" name="Picture 6" descr="D:\b\b4\IBM\03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14" y="1498670"/>
            <a:ext cx="7392429" cy="32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613" y="4755622"/>
            <a:ext cx="88407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3-4. Memory allocation changes as processes come into memory and leave it. The shaded regions are unused memory.</a:t>
            </a:r>
          </a:p>
        </p:txBody>
      </p:sp>
    </p:spTree>
    <p:extLst>
      <p:ext uri="{BB962C8B-B14F-4D97-AF65-F5344CB8AC3E}">
        <p14:creationId xmlns:p14="http://schemas.microsoft.com/office/powerpoint/2010/main" val="65973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7300"/>
          </a:xfrm>
        </p:spPr>
        <p:txBody>
          <a:bodyPr/>
          <a:lstStyle/>
          <a:p>
            <a:r>
              <a:rPr lang="en-US" dirty="0" smtClean="0"/>
              <a:t>Extra memory can be allocated if processes grow</a:t>
            </a:r>
          </a:p>
          <a:p>
            <a:pPr lvl="1"/>
            <a:r>
              <a:rPr lang="en-US" dirty="0" smtClean="0"/>
              <a:t>Instead of moving processes around (find large enough “holes”)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39994"/>
            <a:ext cx="8229600" cy="621526"/>
          </a:xfrm>
        </p:spPr>
        <p:txBody>
          <a:bodyPr/>
          <a:lstStyle/>
          <a:p>
            <a:r>
              <a:rPr lang="en-US" dirty="0"/>
              <a:t>Swapping (2)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6" descr="D:\b\b4\IBM\03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79" y="2029890"/>
            <a:ext cx="5178954" cy="38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76210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3-5. (a) Allocating space for growing data segment. (b) Allocating space for growing stack, growing data segment.</a:t>
            </a:r>
          </a:p>
        </p:txBody>
      </p:sp>
    </p:spTree>
    <p:extLst>
      <p:ext uri="{BB962C8B-B14F-4D97-AF65-F5344CB8AC3E}">
        <p14:creationId xmlns:p14="http://schemas.microsoft.com/office/powerpoint/2010/main" val="3575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5601</TotalTime>
  <Words>574</Words>
  <Application>Microsoft Macintosh PowerPoint</Application>
  <PresentationFormat>On-screen Show (4:3)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PowerPoint Presentation</vt:lpstr>
      <vt:lpstr>Memory Management</vt:lpstr>
      <vt:lpstr>No Memory Abstraction </vt:lpstr>
      <vt:lpstr>Multiple Programs  Without Memory Abstraction</vt:lpstr>
      <vt:lpstr>Memory Abstraction: Address Space</vt:lpstr>
      <vt:lpstr>Notion of an Address Space</vt:lpstr>
      <vt:lpstr>When Physical Memory Not Enough…</vt:lpstr>
      <vt:lpstr>Swapping (1)</vt:lpstr>
      <vt:lpstr>Swapping (2) 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538</cp:revision>
  <dcterms:created xsi:type="dcterms:W3CDTF">2012-08-25T03:05:58Z</dcterms:created>
  <dcterms:modified xsi:type="dcterms:W3CDTF">2018-10-07T20:23:12Z</dcterms:modified>
</cp:coreProperties>
</file>