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428" r:id="rId3"/>
    <p:sldId id="429" r:id="rId4"/>
    <p:sldId id="430" r:id="rId5"/>
    <p:sldId id="431" r:id="rId6"/>
    <p:sldId id="432" r:id="rId7"/>
    <p:sldId id="435" r:id="rId8"/>
    <p:sldId id="436" r:id="rId9"/>
    <p:sldId id="437" r:id="rId10"/>
    <p:sldId id="440" r:id="rId11"/>
    <p:sldId id="441" r:id="rId12"/>
    <p:sldId id="466" r:id="rId13"/>
    <p:sldId id="443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5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7"/>
    <p:restoredTop sz="81037"/>
  </p:normalViewPr>
  <p:slideViewPr>
    <p:cSldViewPr snapToGrid="0" snapToObjects="1">
      <p:cViewPr varScale="1">
        <p:scale>
          <a:sx n="169" d="100"/>
          <a:sy n="169" d="100"/>
        </p:scale>
        <p:origin x="30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Drawback: need search (slow) to find out available memory:</a:t>
            </a:r>
            <a:r>
              <a:rPr lang="en-US" baseline="0" dirty="0" smtClean="0">
                <a:solidFill>
                  <a:srgbClr val="FF0000"/>
                </a:solidFill>
              </a:rPr>
              <a:t> bring a k-unit process into memory -&gt; search for k consecutive bit of 0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5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04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FIFO</a:t>
            </a:r>
            <a:r>
              <a:rPr lang="en-US" baseline="0" dirty="0" smtClean="0"/>
              <a:t> with second chance. But this move the pointer instead of move the page to the end of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9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3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</a:t>
            </a:r>
            <a:r>
              <a:rPr lang="en-US" baseline="0" dirty="0" smtClean="0"/>
              <a:t> able distinguish within 8 clock cycle but not more than 8 clock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53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entire working set of the process is in the memory, then no page fault for that execution phase.</a:t>
            </a:r>
          </a:p>
          <a:p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Principle of locality: process references only a small</a:t>
            </a:r>
            <a:r>
              <a:rPr lang="en-US" baseline="0" dirty="0" smtClean="0"/>
              <a:t> fraction of its pages during each </a:t>
            </a:r>
            <a:r>
              <a:rPr lang="en-US" dirty="0" smtClean="0"/>
              <a:t>execution phase.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Thrashing is because</a:t>
            </a:r>
            <a:r>
              <a:rPr lang="en-US" baseline="0" dirty="0" smtClean="0">
                <a:solidFill>
                  <a:srgbClr val="0000FF"/>
                </a:solidFill>
              </a:rPr>
              <a:t> available memory is too small</a:t>
            </a:r>
          </a:p>
          <a:p>
            <a:endParaRPr lang="en-US" baseline="0" dirty="0" smtClean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0000FF"/>
                </a:solidFill>
              </a:rPr>
              <a:t>Prepaging</a:t>
            </a:r>
            <a:r>
              <a:rPr lang="en-US" dirty="0" smtClean="0">
                <a:solidFill>
                  <a:srgbClr val="0000FF"/>
                </a:solidFill>
              </a:rPr>
              <a:t>  is the opposite of </a:t>
            </a:r>
            <a:r>
              <a:rPr lang="en-US" smtClean="0">
                <a:solidFill>
                  <a:srgbClr val="0000FF"/>
                </a:solidFill>
              </a:rPr>
              <a:t>demand paging</a:t>
            </a:r>
            <a:endParaRPr lang="en-US" baseline="0" dirty="0" smtClean="0">
              <a:solidFill>
                <a:srgbClr val="0000FF"/>
              </a:solidFill>
            </a:endParaRPr>
          </a:p>
          <a:p>
            <a:endParaRPr lang="en-US" baseline="0" dirty="0" smtClean="0">
              <a:solidFill>
                <a:srgbClr val="0000FF"/>
              </a:solidFill>
            </a:endParaRPr>
          </a:p>
          <a:p>
            <a:endParaRPr lang="en-US" baseline="0" dirty="0" smtClean="0">
              <a:solidFill>
                <a:srgbClr val="0000FF"/>
              </a:solidFill>
            </a:endParaRPr>
          </a:p>
          <a:p>
            <a:endParaRPr lang="en-US" baseline="0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85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sure why R==1, we have to set the last use = current virtual time?</a:t>
            </a:r>
          </a:p>
          <a:p>
            <a:r>
              <a:rPr lang="en-US" baseline="0" dirty="0" smtClean="0"/>
              <a:t>Maybe because we want to increase its priority in the next page replacement (now his R=0 due to the clock tick). Similar idea of the second chance</a:t>
            </a:r>
          </a:p>
          <a:p>
            <a:endParaRPr lang="en-US" dirty="0" smtClean="0"/>
          </a:p>
          <a:p>
            <a:r>
              <a:rPr lang="en-US" dirty="0" smtClean="0"/>
              <a:t>In the worst</a:t>
            </a:r>
            <a:r>
              <a:rPr lang="en-US" baseline="0" dirty="0" smtClean="0"/>
              <a:t> case, all R=1 -&gt; select randomly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1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Memory merge for process termination/swapped out: 4 situations are</a:t>
            </a:r>
            <a:r>
              <a:rPr lang="en-US" baseline="0" dirty="0" smtClean="0"/>
              <a:t> depicted in the Figure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Double-linked list: to find the previous item since the process</a:t>
            </a:r>
            <a:r>
              <a:rPr lang="en-US" baseline="0" dirty="0" smtClean="0"/>
              <a:t> table only point to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assume that memory managemen</a:t>
            </a:r>
            <a:r>
              <a:rPr lang="en-US" baseline="0" dirty="0" smtClean="0"/>
              <a:t>t know how much memory to allocate for the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7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Designed by John </a:t>
            </a:r>
            <a:r>
              <a:rPr lang="en-US" dirty="0" err="1" smtClean="0"/>
              <a:t>Fotheringham</a:t>
            </a:r>
            <a:r>
              <a:rPr lang="en-US" dirty="0" smtClean="0"/>
              <a:t> in 1961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79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r>
              <a:rPr lang="en-US" baseline="0" dirty="0" smtClean="0"/>
              <a:t> is the physical memory located? Where is the virtual memory located?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the size of the physical memory in the picture? = 32K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Examples in the text 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2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4KB page size, 32-bit address has 1M (2</a:t>
            </a:r>
            <a:r>
              <a:rPr lang="en-US" baseline="30000" dirty="0" smtClean="0"/>
              <a:t>20</a:t>
            </a:r>
            <a:r>
              <a:rPr lang="en-US" dirty="0" smtClean="0"/>
              <a:t>) pages,       Virtual memory is  4GB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64-bit address has 2</a:t>
            </a:r>
            <a:r>
              <a:rPr lang="en-US" baseline="30000" dirty="0" smtClean="0"/>
              <a:t>52</a:t>
            </a:r>
            <a:r>
              <a:rPr lang="en-US" dirty="0" smtClean="0"/>
              <a:t> (4K trillion) pages			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92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Replacement  occurs in other areas</a:t>
            </a:r>
            <a:r>
              <a:rPr lang="en-US" baseline="0" dirty="0" smtClean="0"/>
              <a:t> of computer design: web browsers, catch in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33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Referenced</a:t>
            </a:r>
            <a:r>
              <a:rPr lang="en-US" baseline="0" dirty="0" smtClean="0"/>
              <a:t> is reset by OS every clock cycle (interrupt): Class 1 can achieved by resetting </a:t>
            </a:r>
            <a:r>
              <a:rPr lang="en-US" dirty="0" smtClean="0"/>
              <a:t>Referenced</a:t>
            </a:r>
            <a:r>
              <a:rPr lang="en-US" baseline="0" dirty="0" smtClean="0"/>
              <a:t> on class 3 on clock cycle.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11/3/18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10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</a:t>
            </a:r>
            <a:r>
              <a:rPr lang="en-US" dirty="0" smtClean="0"/>
              <a:t>Tommy Dang, </a:t>
            </a:r>
            <a:r>
              <a:rPr lang="en-US" dirty="0" smtClean="0"/>
              <a:t>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0332" y="1202267"/>
            <a:ext cx="3056467" cy="508423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Pages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Page frames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Page table </a:t>
            </a:r>
            <a:r>
              <a:rPr lang="en-US" dirty="0" smtClean="0"/>
              <a:t>(mapping function)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Page fault</a:t>
            </a:r>
          </a:p>
          <a:p>
            <a:endParaRPr lang="en-US" dirty="0"/>
          </a:p>
          <a:p>
            <a:r>
              <a:rPr lang="en-US" dirty="0" smtClean="0"/>
              <a:t>Present/absent bit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80741"/>
            <a:ext cx="8229600" cy="621526"/>
          </a:xfrm>
        </p:spPr>
        <p:txBody>
          <a:bodyPr/>
          <a:lstStyle/>
          <a:p>
            <a:r>
              <a:rPr lang="en-US" dirty="0"/>
              <a:t>Paging (2)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6" descr="D:\b\b4\IBM\03-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082146"/>
            <a:ext cx="2814004" cy="39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61988" y="5648325"/>
            <a:ext cx="78692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3-9. Relation between virtual addresses and physical memory addresses given by page table. </a:t>
            </a:r>
          </a:p>
        </p:txBody>
      </p:sp>
    </p:spTree>
    <p:extLst>
      <p:ext uri="{BB962C8B-B14F-4D97-AF65-F5344CB8AC3E}">
        <p14:creationId xmlns:p14="http://schemas.microsoft.com/office/powerpoint/2010/main" val="985112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37523"/>
            <a:ext cx="8229600" cy="774695"/>
          </a:xfrm>
        </p:spPr>
        <p:txBody>
          <a:bodyPr/>
          <a:lstStyle/>
          <a:p>
            <a:r>
              <a:rPr lang="en-US" dirty="0"/>
              <a:t>Paging (3)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81075" y="5729288"/>
            <a:ext cx="7239000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3-10. The internal operation of the MMU with 16 4-KB pages.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9800" y="1862668"/>
            <a:ext cx="2785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64KB of virtual address space (16 4KB pages) mapped onto 32KB of physical memory</a:t>
            </a:r>
          </a:p>
          <a:p>
            <a:endParaRPr lang="en-US" dirty="0" smtClean="0"/>
          </a:p>
          <a:p>
            <a:r>
              <a:rPr lang="en-US" dirty="0" smtClean="0"/>
              <a:t>Page number used as an index into the page table (mapping function)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D:\b\b4\IBM\03-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2218"/>
            <a:ext cx="3551024" cy="392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08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Page Table Entry</a:t>
            </a:r>
          </a:p>
        </p:txBody>
      </p:sp>
      <p:pic>
        <p:nvPicPr>
          <p:cNvPr id="7" name="Picture 6" descr="D:\b\b4\IBM\03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108200"/>
            <a:ext cx="7629525" cy="2051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2959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3-11. A typical page table entry.</a:t>
            </a:r>
          </a:p>
        </p:txBody>
      </p:sp>
    </p:spTree>
    <p:extLst>
      <p:ext uri="{BB962C8B-B14F-4D97-AF65-F5344CB8AC3E}">
        <p14:creationId xmlns:p14="http://schemas.microsoft.com/office/powerpoint/2010/main" val="145116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implementation issues: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Virtual </a:t>
            </a:r>
            <a:r>
              <a:rPr lang="en-US" dirty="0">
                <a:solidFill>
                  <a:srgbClr val="FF0000"/>
                </a:solidFill>
              </a:rPr>
              <a:t>address to physical </a:t>
            </a:r>
            <a:r>
              <a:rPr lang="en-US" dirty="0" smtClean="0">
                <a:solidFill>
                  <a:srgbClr val="FF0000"/>
                </a:solidFill>
              </a:rPr>
              <a:t>address mapping </a:t>
            </a:r>
            <a:r>
              <a:rPr lang="en-US" dirty="0">
                <a:solidFill>
                  <a:srgbClr val="FF0000"/>
                </a:solidFill>
              </a:rPr>
              <a:t>must be </a:t>
            </a:r>
            <a:r>
              <a:rPr lang="en-US" dirty="0" smtClean="0">
                <a:solidFill>
                  <a:srgbClr val="FF0000"/>
                </a:solidFill>
              </a:rPr>
              <a:t>fast</a:t>
            </a:r>
          </a:p>
          <a:p>
            <a:pPr lvl="1"/>
            <a:r>
              <a:rPr lang="en-US" dirty="0" smtClean="0"/>
              <a:t>Must be done every memory reference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 smtClean="0">
                <a:solidFill>
                  <a:srgbClr val="FF0000"/>
                </a:solidFill>
              </a:rPr>
              <a:t>virtual </a:t>
            </a:r>
            <a:r>
              <a:rPr lang="en-US" dirty="0">
                <a:solidFill>
                  <a:srgbClr val="FF0000"/>
                </a:solidFill>
              </a:rPr>
              <a:t>address space is large, the page table will be </a:t>
            </a:r>
            <a:r>
              <a:rPr lang="en-US" dirty="0" smtClean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smtClean="0"/>
              <a:t>With 4KB page size, 32-bit address -&gt; how many pages, </a:t>
            </a:r>
          </a:p>
          <a:p>
            <a:pPr lvl="1"/>
            <a:r>
              <a:rPr lang="en-US" dirty="0"/>
              <a:t>With 4KB page size, 64-bit </a:t>
            </a:r>
            <a:r>
              <a:rPr lang="en-US" dirty="0" smtClean="0"/>
              <a:t>address </a:t>
            </a:r>
            <a:r>
              <a:rPr lang="en-US" dirty="0"/>
              <a:t>-&gt; how many pages,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4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Virtual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Memory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Paging, Page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tables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Speeding up paging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Page tables for large memories</a:t>
            </a:r>
          </a:p>
          <a:p>
            <a:r>
              <a:rPr lang="en-US" dirty="0"/>
              <a:t>Page Replacement Algorithms</a:t>
            </a:r>
          </a:p>
          <a:p>
            <a:pPr lvl="1"/>
            <a:r>
              <a:rPr lang="en-US" dirty="0"/>
              <a:t>Optimal algorithm</a:t>
            </a:r>
          </a:p>
          <a:p>
            <a:pPr lvl="1"/>
            <a:r>
              <a:rPr lang="en-US" dirty="0"/>
              <a:t>NRU, FIFO, Second-chance algorithms</a:t>
            </a:r>
          </a:p>
          <a:p>
            <a:pPr lvl="1"/>
            <a:r>
              <a:rPr lang="en-US" dirty="0"/>
              <a:t>Clock, LRU, Aging algorithms</a:t>
            </a:r>
          </a:p>
          <a:p>
            <a:pPr lvl="1"/>
            <a:r>
              <a:rPr lang="en-US" dirty="0"/>
              <a:t>Working set and </a:t>
            </a:r>
            <a:r>
              <a:rPr lang="en-US" dirty="0" err="1"/>
              <a:t>WSClock</a:t>
            </a:r>
            <a:r>
              <a:rPr lang="en-US" dirty="0"/>
              <a:t> algorithms</a:t>
            </a:r>
          </a:p>
          <a:p>
            <a:pPr lvl="1"/>
            <a:r>
              <a:rPr lang="en-US" dirty="0" smtClean="0"/>
              <a:t>Summary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3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229600" cy="4853764"/>
          </a:xfrm>
        </p:spPr>
        <p:txBody>
          <a:bodyPr/>
          <a:lstStyle/>
          <a:p>
            <a:r>
              <a:rPr lang="en-US" dirty="0" smtClean="0"/>
              <a:t>When a page fault occurs, if page frames full, OS needs to choose a page to evict to make room</a:t>
            </a:r>
          </a:p>
          <a:p>
            <a:pPr lvl="1"/>
            <a:r>
              <a:rPr lang="en-US" dirty="0" smtClean="0"/>
              <a:t>Similar to cache line replacement</a:t>
            </a:r>
          </a:p>
          <a:p>
            <a:pPr lvl="1"/>
            <a:r>
              <a:rPr lang="en-US" dirty="0" smtClean="0"/>
              <a:t>Different in how fast they require</a:t>
            </a:r>
          </a:p>
          <a:p>
            <a:pPr lvl="1"/>
            <a:endParaRPr lang="en-US" dirty="0"/>
          </a:p>
          <a:p>
            <a:r>
              <a:rPr lang="en-US" dirty="0" smtClean="0"/>
              <a:t>If the evicted page is </a:t>
            </a:r>
            <a:r>
              <a:rPr lang="en-US" dirty="0" smtClean="0">
                <a:solidFill>
                  <a:srgbClr val="FF0000"/>
                </a:solidFill>
              </a:rPr>
              <a:t>dirty</a:t>
            </a:r>
            <a:r>
              <a:rPr lang="en-US" dirty="0" smtClean="0"/>
              <a:t>, it needs to be </a:t>
            </a:r>
            <a:r>
              <a:rPr lang="en-US" dirty="0" smtClean="0">
                <a:solidFill>
                  <a:srgbClr val="FF0000"/>
                </a:solidFill>
              </a:rPr>
              <a:t>written back</a:t>
            </a:r>
            <a:r>
              <a:rPr lang="en-US" dirty="0" smtClean="0"/>
              <a:t> to disk</a:t>
            </a:r>
          </a:p>
          <a:p>
            <a:pPr lvl="1"/>
            <a:r>
              <a:rPr lang="en-US" dirty="0" smtClean="0"/>
              <a:t>If clean, no rewrite needed</a:t>
            </a:r>
          </a:p>
          <a:p>
            <a:pPr lvl="1"/>
            <a:endParaRPr lang="en-US" dirty="0"/>
          </a:p>
          <a:p>
            <a:r>
              <a:rPr lang="en-US" dirty="0" smtClean="0"/>
              <a:t>Naïve random algorithm possible, but we can do a better job!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 Algorithms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3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possible algorithm is to pick the page who has the </a:t>
            </a:r>
            <a:r>
              <a:rPr lang="en-US" dirty="0" smtClean="0">
                <a:solidFill>
                  <a:srgbClr val="0000FF"/>
                </a:solidFill>
              </a:rPr>
              <a:t>furthest distance to be accessed </a:t>
            </a:r>
            <a:r>
              <a:rPr lang="en-US" dirty="0" smtClean="0"/>
              <a:t>again</a:t>
            </a:r>
          </a:p>
          <a:p>
            <a:pPr lvl="1"/>
            <a:r>
              <a:rPr lang="en-US" dirty="0" smtClean="0"/>
              <a:t>E.g. if pages A, B, C, D in memory, E is referenced and needs to replace a page, with future accesses A, C, D, B, C, …Which one to be picked?</a:t>
            </a:r>
          </a:p>
          <a:p>
            <a:pPr lvl="1"/>
            <a:r>
              <a:rPr lang="en-US" dirty="0" smtClean="0"/>
              <a:t>B</a:t>
            </a:r>
          </a:p>
          <a:p>
            <a:endParaRPr lang="en-US" dirty="0"/>
          </a:p>
          <a:p>
            <a:r>
              <a:rPr lang="en-US" dirty="0" smtClean="0"/>
              <a:t>Impossible to implement though, need a magic fortune teller!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Page Replacement Algorithm (OPT)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01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5"/>
            <a:ext cx="8229600" cy="5028843"/>
          </a:xfrm>
        </p:spPr>
        <p:txBody>
          <a:bodyPr>
            <a:normAutofit/>
          </a:bodyPr>
          <a:lstStyle/>
          <a:p>
            <a:r>
              <a:rPr lang="en-US" dirty="0" smtClean="0"/>
              <a:t>Associate two bits for each page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R: reference bit</a:t>
            </a:r>
            <a:r>
              <a:rPr lang="en-US" dirty="0" smtClean="0"/>
              <a:t>, set when referenced (read/written)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M: modified bit</a:t>
            </a:r>
            <a:r>
              <a:rPr lang="en-US" dirty="0" smtClean="0"/>
              <a:t>, set when written</a:t>
            </a:r>
            <a:endParaRPr lang="en-US" dirty="0"/>
          </a:p>
          <a:p>
            <a:r>
              <a:rPr lang="en-US" dirty="0" smtClean="0"/>
              <a:t>OS classifies into 4 classes and </a:t>
            </a:r>
            <a:r>
              <a:rPr lang="en-US" dirty="0" smtClean="0">
                <a:solidFill>
                  <a:srgbClr val="0000FF"/>
                </a:solidFill>
              </a:rPr>
              <a:t>NRU picks a random page from the lowest-numbered nonempty class</a:t>
            </a:r>
            <a:r>
              <a:rPr lang="en-US" dirty="0" smtClean="0"/>
              <a:t> (higher priority to stay with reuse)</a:t>
            </a:r>
          </a:p>
          <a:p>
            <a:pPr lvl="1"/>
            <a:r>
              <a:rPr lang="en-US" dirty="0" smtClean="0"/>
              <a:t>Class 0: not referenced, not modified</a:t>
            </a:r>
          </a:p>
          <a:p>
            <a:pPr lvl="1"/>
            <a:r>
              <a:rPr lang="en-US" dirty="0" smtClean="0"/>
              <a:t>Class 1: </a:t>
            </a:r>
            <a:r>
              <a:rPr lang="en-US" dirty="0"/>
              <a:t>not referenced, </a:t>
            </a:r>
            <a:r>
              <a:rPr lang="en-US" dirty="0" smtClean="0"/>
              <a:t>modified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smtClean="0"/>
              <a:t>2: referenced</a:t>
            </a:r>
            <a:r>
              <a:rPr lang="en-US" dirty="0"/>
              <a:t>, </a:t>
            </a:r>
            <a:r>
              <a:rPr lang="en-US" dirty="0" smtClean="0"/>
              <a:t>not modified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smtClean="0"/>
              <a:t>3: referenced</a:t>
            </a:r>
            <a:r>
              <a:rPr lang="en-US" dirty="0"/>
              <a:t>, modified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Recently Used (NRU)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78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FIFO picks the </a:t>
            </a:r>
            <a:r>
              <a:rPr lang="en-US" dirty="0" smtClean="0">
                <a:solidFill>
                  <a:srgbClr val="0000FF"/>
                </a:solidFill>
              </a:rPr>
              <a:t>oldest page </a:t>
            </a:r>
            <a:r>
              <a:rPr lang="en-US" dirty="0" smtClean="0"/>
              <a:t>as the victim page to be replaced</a:t>
            </a:r>
          </a:p>
          <a:p>
            <a:endParaRPr lang="en-US" dirty="0"/>
          </a:p>
          <a:p>
            <a:r>
              <a:rPr lang="en-US" dirty="0" smtClean="0"/>
              <a:t>Low-overhead, little book-keeping, easy to implement (FIFO queue)</a:t>
            </a:r>
          </a:p>
          <a:p>
            <a:endParaRPr lang="en-US" dirty="0"/>
          </a:p>
          <a:p>
            <a:r>
              <a:rPr lang="en-US" dirty="0" smtClean="0"/>
              <a:t>Issue: 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heavily-used early arrival page can be replaced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First-In First-Out (FIFO)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38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1758"/>
            <a:ext cx="8229600" cy="802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Follows FIFO, but </a:t>
            </a:r>
            <a:r>
              <a:rPr lang="en-US" dirty="0" smtClean="0">
                <a:solidFill>
                  <a:srgbClr val="0000FF"/>
                </a:solidFill>
              </a:rPr>
              <a:t>check R bit</a:t>
            </a:r>
            <a:r>
              <a:rPr lang="en-US" dirty="0" smtClean="0"/>
              <a:t>; if 0, replaced; if 1, clear R bit and put into the end of the queue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80232"/>
            <a:ext cx="8229600" cy="621526"/>
          </a:xfrm>
        </p:spPr>
        <p:txBody>
          <a:bodyPr/>
          <a:lstStyle/>
          <a:p>
            <a:r>
              <a:rPr lang="en-US" dirty="0"/>
              <a:t>Second Chance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2511199"/>
            <a:ext cx="7616825" cy="261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124223"/>
            <a:ext cx="9026434" cy="159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        Figure 3-15. Operation of second chance. </a:t>
            </a:r>
            <a:br>
              <a:rPr lang="en-US" sz="2000" dirty="0"/>
            </a:br>
            <a:r>
              <a:rPr lang="en-US" sz="2000" dirty="0"/>
              <a:t>(a) Pages sorted in FIFO order. </a:t>
            </a:r>
            <a:br>
              <a:rPr lang="en-US" sz="2000" dirty="0"/>
            </a:br>
            <a:r>
              <a:rPr lang="en-US" sz="2000" dirty="0"/>
              <a:t>(b) Page list if a page fault occurs at </a:t>
            </a:r>
            <a:r>
              <a:rPr lang="en-US" sz="2000" dirty="0">
                <a:solidFill>
                  <a:srgbClr val="FF0000"/>
                </a:solidFill>
              </a:rPr>
              <a:t>time 20</a:t>
            </a:r>
            <a:r>
              <a:rPr lang="en-US" sz="2000" dirty="0"/>
              <a:t> and A has its R bit set. The numbers above the pages are their load times.</a:t>
            </a:r>
          </a:p>
        </p:txBody>
      </p:sp>
    </p:spTree>
    <p:extLst>
      <p:ext uri="{BB962C8B-B14F-4D97-AF65-F5344CB8AC3E}">
        <p14:creationId xmlns:p14="http://schemas.microsoft.com/office/powerpoint/2010/main" val="265444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/>
              <a:t>Memory </a:t>
            </a:r>
            <a:r>
              <a:rPr lang="en-US" dirty="0"/>
              <a:t>Abstraction: Address Space</a:t>
            </a:r>
          </a:p>
          <a:p>
            <a:pPr lvl="1"/>
            <a:r>
              <a:rPr lang="en-US" dirty="0" smtClean="0"/>
              <a:t>Managing </a:t>
            </a:r>
            <a:r>
              <a:rPr lang="en-US" dirty="0"/>
              <a:t>Free </a:t>
            </a:r>
            <a:r>
              <a:rPr lang="en-US" dirty="0" smtClean="0"/>
              <a:t>Memory</a:t>
            </a:r>
          </a:p>
          <a:p>
            <a:r>
              <a:rPr lang="en-US" dirty="0"/>
              <a:t>Virtual Memory</a:t>
            </a:r>
          </a:p>
          <a:p>
            <a:pPr lvl="1"/>
            <a:r>
              <a:rPr lang="en-US" dirty="0"/>
              <a:t>Paging </a:t>
            </a:r>
          </a:p>
          <a:p>
            <a:pPr lvl="1"/>
            <a:r>
              <a:rPr lang="en-US" dirty="0"/>
              <a:t>Page tables</a:t>
            </a:r>
          </a:p>
          <a:p>
            <a:pPr lvl="1"/>
            <a:r>
              <a:rPr lang="en-US" dirty="0"/>
              <a:t>Speeding up paging</a:t>
            </a:r>
          </a:p>
          <a:p>
            <a:pPr lvl="1"/>
            <a:r>
              <a:rPr lang="en-US" dirty="0"/>
              <a:t>Page tables for large memories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7891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Clock Page Replacement Algorithm</a:t>
            </a:r>
          </a:p>
        </p:txBody>
      </p:sp>
      <p:pic>
        <p:nvPicPr>
          <p:cNvPr id="7" name="Picture 6" descr="D:\b\b4\IBM\03-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735138"/>
            <a:ext cx="6343650" cy="32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3-16. The clock page replacement algorithm.</a:t>
            </a:r>
          </a:p>
        </p:txBody>
      </p:sp>
    </p:spTree>
    <p:extLst>
      <p:ext uri="{BB962C8B-B14F-4D97-AF65-F5344CB8AC3E}">
        <p14:creationId xmlns:p14="http://schemas.microsoft.com/office/powerpoint/2010/main" val="1005370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502586"/>
            <a:ext cx="8469087" cy="4783914"/>
          </a:xfrm>
        </p:spPr>
        <p:txBody>
          <a:bodyPr/>
          <a:lstStyle/>
          <a:p>
            <a:r>
              <a:rPr lang="en-US" dirty="0" smtClean="0"/>
              <a:t>LRU picks the page that has not been used for the longest time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Good approximation of OPT</a:t>
            </a:r>
          </a:p>
          <a:p>
            <a:r>
              <a:rPr lang="en-US" dirty="0" smtClean="0"/>
              <a:t>Not cheap to implement though</a:t>
            </a:r>
          </a:p>
          <a:p>
            <a:pPr lvl="1"/>
            <a:r>
              <a:rPr lang="en-US" dirty="0" smtClean="0"/>
              <a:t>Needs a linked list and needs to </a:t>
            </a:r>
            <a:r>
              <a:rPr lang="en-US" dirty="0" smtClean="0">
                <a:solidFill>
                  <a:srgbClr val="FF0000"/>
                </a:solidFill>
              </a:rPr>
              <a:t>update this linked list on every memory reference</a:t>
            </a:r>
          </a:p>
          <a:p>
            <a:endParaRPr lang="en-US" dirty="0" smtClean="0"/>
          </a:p>
          <a:p>
            <a:r>
              <a:rPr lang="en-US" dirty="0" smtClean="0"/>
              <a:t>Hardware implementations</a:t>
            </a:r>
          </a:p>
          <a:p>
            <a:pPr lvl="1"/>
            <a:r>
              <a:rPr lang="en-US" dirty="0" smtClean="0"/>
              <a:t>With a counter incrementing after each instruction (“timer”); each page table entry stores a counter value, entry with lowest counter picked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With a matrix of </a:t>
            </a:r>
            <a:r>
              <a:rPr lang="en-US" i="1" dirty="0" smtClean="0"/>
              <a:t>n x n </a:t>
            </a:r>
            <a:r>
              <a:rPr lang="en-US" dirty="0" smtClean="0"/>
              <a:t>bits, for n page frames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Recently Used (LRU) Algorithm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4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4429"/>
            <a:ext cx="8229600" cy="4962071"/>
          </a:xfrm>
        </p:spPr>
        <p:txBody>
          <a:bodyPr/>
          <a:lstStyle/>
          <a:p>
            <a:r>
              <a:rPr lang="en-US" dirty="0" smtClean="0"/>
              <a:t>When page frame k referenced, row k sets to 1, col k sets to 0</a:t>
            </a:r>
          </a:p>
          <a:p>
            <a:r>
              <a:rPr lang="en-US" dirty="0" smtClean="0"/>
              <a:t>Row with lowest binary value picked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02903"/>
            <a:ext cx="8229600" cy="621526"/>
          </a:xfrm>
        </p:spPr>
        <p:txBody>
          <a:bodyPr/>
          <a:lstStyle/>
          <a:p>
            <a:r>
              <a:rPr lang="en-US" dirty="0"/>
              <a:t>Least Recently Used (LRU) Algorithm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7" name="Picture 6" descr="D:\b\b4\IBM\03-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00" y="2356885"/>
            <a:ext cx="6387872" cy="344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803657"/>
            <a:ext cx="9144000" cy="73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 smtClean="0"/>
              <a:t>LRU </a:t>
            </a:r>
            <a:r>
              <a:rPr lang="en-US" sz="2000" dirty="0"/>
              <a:t>using a matrix when pages are referenced in the order 0, 1, 2, 3, 2, 1, 0, 3, 2, 3.</a:t>
            </a:r>
          </a:p>
        </p:txBody>
      </p:sp>
    </p:spTree>
    <p:extLst>
      <p:ext uri="{BB962C8B-B14F-4D97-AF65-F5344CB8AC3E}">
        <p14:creationId xmlns:p14="http://schemas.microsoft.com/office/powerpoint/2010/main" val="116833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9126"/>
            <a:ext cx="8229600" cy="51435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Software counter associated with each page</a:t>
            </a:r>
          </a:p>
          <a:p>
            <a:r>
              <a:rPr lang="en-US" sz="2000" dirty="0" smtClean="0"/>
              <a:t>Counter shifted right 1 bit, and R bit added in to the leftmost, at each clock interrupt</a:t>
            </a:r>
          </a:p>
          <a:p>
            <a:pPr lvl="1"/>
            <a:r>
              <a:rPr lang="en-US" sz="1600" dirty="0" smtClean="0">
                <a:solidFill>
                  <a:srgbClr val="0000FF"/>
                </a:solidFill>
              </a:rPr>
              <a:t>Not exact LRU</a:t>
            </a:r>
            <a:r>
              <a:rPr lang="en-US" sz="1600" dirty="0" smtClean="0"/>
              <a:t>, e.g. pages 3 and 5 after not referenced a while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80787"/>
            <a:ext cx="8229600" cy="920972"/>
          </a:xfrm>
        </p:spPr>
        <p:txBody>
          <a:bodyPr/>
          <a:lstStyle/>
          <a:p>
            <a:r>
              <a:rPr lang="en-US" sz="2400" dirty="0"/>
              <a:t>Simulating LRU in </a:t>
            </a:r>
            <a:r>
              <a:rPr lang="en-US" sz="2400" dirty="0" smtClean="0"/>
              <a:t>Software </a:t>
            </a:r>
            <a:r>
              <a:rPr lang="en-US" dirty="0" smtClean="0"/>
              <a:t>– </a:t>
            </a:r>
            <a:r>
              <a:rPr lang="en-US" b="1" dirty="0" smtClean="0"/>
              <a:t>Aging</a:t>
            </a:r>
            <a:r>
              <a:rPr lang="en-US" dirty="0" smtClean="0"/>
              <a:t> Algorithm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43" y="2483473"/>
            <a:ext cx="5941558" cy="3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807075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17. </a:t>
            </a:r>
            <a:r>
              <a:rPr lang="en-US" sz="2000" dirty="0"/>
              <a:t>The aging algorithm simulates LRU in software. Shown are six pages for five clock ticks. The five clock ticks are represented by (a) to (e).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07640" y="4846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7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305799" cy="4783914"/>
          </a:xfrm>
        </p:spPr>
        <p:txBody>
          <a:bodyPr/>
          <a:lstStyle/>
          <a:p>
            <a:r>
              <a:rPr lang="en-US" dirty="0" smtClean="0"/>
              <a:t>The set of pages a process currently using called </a:t>
            </a:r>
            <a:r>
              <a:rPr lang="en-US" dirty="0" smtClean="0">
                <a:solidFill>
                  <a:srgbClr val="0000FF"/>
                </a:solidFill>
              </a:rPr>
              <a:t>working set</a:t>
            </a:r>
          </a:p>
          <a:p>
            <a:pPr lvl="1"/>
            <a:r>
              <a:rPr lang="en-US" dirty="0" smtClean="0"/>
              <a:t>Principle of locality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Demand </a:t>
            </a:r>
            <a:r>
              <a:rPr lang="en-US" dirty="0" smtClean="0">
                <a:solidFill>
                  <a:srgbClr val="0000FF"/>
                </a:solidFill>
              </a:rPr>
              <a:t>paging</a:t>
            </a:r>
            <a:r>
              <a:rPr lang="en-US" dirty="0" smtClean="0"/>
              <a:t>: pages are loaded only on demand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Thrashing: </a:t>
            </a:r>
            <a:r>
              <a:rPr lang="en-US" dirty="0" smtClean="0">
                <a:solidFill>
                  <a:srgbClr val="000000"/>
                </a:solidFill>
              </a:rPr>
              <a:t>if a process has frequent page faults e.g. every few instructions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Prepaging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(working set model)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Working set page replacement algorithm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Find </a:t>
            </a:r>
            <a:r>
              <a:rPr lang="en-US" dirty="0" smtClean="0">
                <a:solidFill>
                  <a:srgbClr val="0000FF"/>
                </a:solidFill>
              </a:rPr>
              <a:t>a page not in the working set and evict it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Working Set Page Replacement (1)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2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Set Page Replacement (2)</a:t>
            </a:r>
          </a:p>
        </p:txBody>
      </p:sp>
      <p:pic>
        <p:nvPicPr>
          <p:cNvPr id="7" name="Picture 6" descr="D:\b\b4\IBM\03-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53" y="1553553"/>
            <a:ext cx="6873875" cy="39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693067"/>
            <a:ext cx="9144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</a:t>
            </a:r>
            <a:r>
              <a:rPr lang="en-US" sz="2000" dirty="0" smtClean="0"/>
              <a:t>-19. </a:t>
            </a:r>
            <a:r>
              <a:rPr lang="en-US" sz="2000" dirty="0"/>
              <a:t>The working set algorithm.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09208" y="1950187"/>
            <a:ext cx="3368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Current virtual time</a:t>
            </a:r>
            <a:r>
              <a:rPr lang="en-US" sz="1600" dirty="0" smtClean="0"/>
              <a:t>: amount of CPU time a process has used since started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FF0000"/>
                </a:solidFill>
              </a:rPr>
              <a:t>On clock interrupt, set all R = 0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err="1" smtClean="0">
                <a:solidFill>
                  <a:srgbClr val="0000FF"/>
                </a:solidFill>
              </a:rPr>
              <a:t>τ</a:t>
            </a:r>
            <a:r>
              <a:rPr lang="en-US" sz="1600" dirty="0" smtClean="0"/>
              <a:t>: a threshold for defining working set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66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6477"/>
            <a:ext cx="8229600" cy="77469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err="1">
                <a:solidFill>
                  <a:srgbClr val="000000"/>
                </a:solidFill>
              </a:rPr>
              <a:t>WSClock</a:t>
            </a:r>
            <a:r>
              <a:rPr lang="en-US" dirty="0">
                <a:solidFill>
                  <a:srgbClr val="000000"/>
                </a:solidFill>
              </a:rPr>
              <a:t> Page Replacement </a:t>
            </a:r>
            <a:r>
              <a:rPr lang="en-US" dirty="0" smtClean="0">
                <a:solidFill>
                  <a:srgbClr val="000000"/>
                </a:solidFill>
              </a:rPr>
              <a:t>Algorithm (1)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20. </a:t>
            </a:r>
            <a:r>
              <a:rPr lang="en-US" sz="2000" dirty="0"/>
              <a:t>Operation of the </a:t>
            </a:r>
            <a:r>
              <a:rPr lang="en-US" sz="2000" dirty="0" err="1"/>
              <a:t>WSClock</a:t>
            </a:r>
            <a:r>
              <a:rPr lang="en-US" sz="2000" dirty="0"/>
              <a:t> algorithm. (a) and (b) give an example of what happens when R = 1.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5767"/>
          <a:stretch/>
        </p:blipFill>
        <p:spPr>
          <a:xfrm>
            <a:off x="1322615" y="1614714"/>
            <a:ext cx="6150104" cy="37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0661"/>
            <a:ext cx="8229600" cy="77469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err="1">
                <a:solidFill>
                  <a:srgbClr val="000000"/>
                </a:solidFill>
              </a:rPr>
              <a:t>WSClock</a:t>
            </a:r>
            <a:r>
              <a:rPr lang="en-US" dirty="0">
                <a:solidFill>
                  <a:srgbClr val="000000"/>
                </a:solidFill>
              </a:rPr>
              <a:t> Page  Replacement Algorithm </a:t>
            </a:r>
            <a:r>
              <a:rPr lang="en-US" dirty="0" smtClean="0">
                <a:solidFill>
                  <a:srgbClr val="000000"/>
                </a:solidFill>
              </a:rPr>
              <a:t>(2)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20. </a:t>
            </a:r>
            <a:r>
              <a:rPr lang="en-US" sz="2000" dirty="0"/>
              <a:t>Operation of the </a:t>
            </a:r>
            <a:r>
              <a:rPr lang="en-US" sz="2000" dirty="0" err="1"/>
              <a:t>WSClock</a:t>
            </a:r>
            <a:r>
              <a:rPr lang="en-US" sz="2000" dirty="0"/>
              <a:t> algorithm. </a:t>
            </a:r>
            <a:endParaRPr lang="en-US" sz="2000" dirty="0" smtClean="0"/>
          </a:p>
          <a:p>
            <a:pPr marL="609600" indent="-609600" algn="ctr">
              <a:spcBef>
                <a:spcPct val="20000"/>
              </a:spcBef>
            </a:pPr>
            <a:r>
              <a:rPr lang="en-US" sz="2000" dirty="0" smtClean="0"/>
              <a:t>(</a:t>
            </a:r>
            <a:r>
              <a:rPr lang="en-US" sz="2000" dirty="0"/>
              <a:t>c) and (d) give an example of R = 0.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5820"/>
          <a:stretch/>
        </p:blipFill>
        <p:spPr>
          <a:xfrm>
            <a:off x="1386114" y="2004785"/>
            <a:ext cx="6150104" cy="302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0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Page Replacement Algorithms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484313"/>
            <a:ext cx="8105775" cy="38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</a:t>
            </a:r>
            <a:r>
              <a:rPr lang="en-US" sz="2000" dirty="0" smtClean="0"/>
              <a:t>21. </a:t>
            </a:r>
            <a:r>
              <a:rPr lang="en-US" sz="2000" dirty="0"/>
              <a:t>Page replacement algorithms discussed in the text.</a:t>
            </a:r>
          </a:p>
        </p:txBody>
      </p:sp>
    </p:spTree>
    <p:extLst>
      <p:ext uri="{BB962C8B-B14F-4D97-AF65-F5344CB8AC3E}">
        <p14:creationId xmlns:p14="http://schemas.microsoft.com/office/powerpoint/2010/main" val="37580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xmlns:p14="http://schemas.microsoft.com/office/powerpoint/2010/main" spd="med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3: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3.2</a:t>
            </a:r>
            <a:endParaRPr lang="en-US" dirty="0"/>
          </a:p>
          <a:p>
            <a:pPr lvl="1"/>
            <a:r>
              <a:rPr lang="en-US" dirty="0" smtClean="0"/>
              <a:t>Section 3.3</a:t>
            </a:r>
          </a:p>
          <a:p>
            <a:pPr lvl="1"/>
            <a:r>
              <a:rPr lang="en-US" dirty="0" smtClean="0"/>
              <a:t>Section 3.4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11/3/18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51467"/>
            <a:ext cx="8229600" cy="5135033"/>
          </a:xfrm>
        </p:spPr>
        <p:txBody>
          <a:bodyPr/>
          <a:lstStyle/>
          <a:p>
            <a:r>
              <a:rPr lang="en-US" dirty="0" smtClean="0"/>
              <a:t>Memory divided into allocation units and mapped to a bitmap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Size of allocation unit needs a balance </a:t>
            </a:r>
            <a:r>
              <a:rPr lang="en-US" dirty="0" smtClean="0"/>
              <a:t>(bitmap storage </a:t>
            </a:r>
            <a:r>
              <a:rPr lang="en-US" dirty="0" err="1" smtClean="0"/>
              <a:t>v.s</a:t>
            </a:r>
            <a:r>
              <a:rPr lang="en-US" dirty="0" smtClean="0"/>
              <a:t>. waste of allocation unit)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Drawback: need search (slow) to find out available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35181"/>
            <a:ext cx="8229600" cy="621526"/>
          </a:xfrm>
        </p:spPr>
        <p:txBody>
          <a:bodyPr/>
          <a:lstStyle/>
          <a:p>
            <a:r>
              <a:rPr lang="en-US" dirty="0"/>
              <a:t>Memory Management with Bitmaps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73666" y="5524414"/>
            <a:ext cx="6942667" cy="119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dirty="0"/>
              <a:t>Figure 3-6. (a) A part of memory with five processes and three holes. The tick marks show the memory allocation units. The shaded regions (0 in the bitmap) are free. (b) The corresponding bitmap.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2938328"/>
            <a:ext cx="6176433" cy="26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5171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 of segments</a:t>
            </a:r>
          </a:p>
          <a:p>
            <a:r>
              <a:rPr lang="en-US" dirty="0" smtClean="0"/>
              <a:t>P: Process</a:t>
            </a:r>
          </a:p>
          <a:p>
            <a:r>
              <a:rPr lang="en-US" dirty="0" smtClean="0"/>
              <a:t>H: Hole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with Linked </a:t>
            </a:r>
            <a:r>
              <a:rPr lang="en-US" dirty="0" smtClean="0"/>
              <a:t>Lists (1)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102948"/>
            <a:ext cx="6616700" cy="2870200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5973148"/>
            <a:ext cx="9144000" cy="119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dirty="0"/>
              <a:t>Figure 3-6. </a:t>
            </a:r>
            <a:r>
              <a:rPr lang="en-US" dirty="0" smtClean="0"/>
              <a:t>(</a:t>
            </a:r>
            <a:r>
              <a:rPr lang="en-US" dirty="0"/>
              <a:t>c) The same information as a list.</a:t>
            </a:r>
          </a:p>
        </p:txBody>
      </p:sp>
    </p:spTree>
    <p:extLst>
      <p:ext uri="{BB962C8B-B14F-4D97-AF65-F5344CB8AC3E}">
        <p14:creationId xmlns:p14="http://schemas.microsoft.com/office/powerpoint/2010/main" val="35937349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merge for process termination/swapped out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Double-linked list preferred rather on single-linked list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with Linked </a:t>
            </a:r>
            <a:r>
              <a:rPr lang="en-US" dirty="0" smtClean="0"/>
              <a:t>Lists (2)</a:t>
            </a:r>
            <a:endParaRPr lang="en-US" dirty="0"/>
          </a:p>
        </p:txBody>
      </p:sp>
      <p:pic>
        <p:nvPicPr>
          <p:cNvPr id="9" name="Picture 6" descr="D:\b\b4\IBM\03-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64" y="2791376"/>
            <a:ext cx="7012517" cy="28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5883275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3-7. Four neighbor combinations </a:t>
            </a:r>
            <a:r>
              <a:rPr lang="en-US" sz="2000" dirty="0" smtClean="0"/>
              <a:t>for </a:t>
            </a:r>
            <a:r>
              <a:rPr lang="en-US" sz="2000" dirty="0"/>
              <a:t>the terminating process, X.</a:t>
            </a:r>
          </a:p>
        </p:txBody>
      </p:sp>
    </p:spTree>
    <p:extLst>
      <p:ext uri="{BB962C8B-B14F-4D97-AF65-F5344CB8AC3E}">
        <p14:creationId xmlns:p14="http://schemas.microsoft.com/office/powerpoint/2010/main" val="61994110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686800" cy="5020447"/>
          </a:xfrm>
        </p:spPr>
        <p:txBody>
          <a:bodyPr>
            <a:normAutofit/>
          </a:bodyPr>
          <a:lstStyle/>
          <a:p>
            <a:r>
              <a:rPr lang="en-US" dirty="0" smtClean="0"/>
              <a:t>Memory allocation for process creation/swapped in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First fit </a:t>
            </a:r>
            <a:r>
              <a:rPr lang="en-US" dirty="0" smtClean="0"/>
              <a:t>(searches from the beginning of the linked list)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Next fit </a:t>
            </a:r>
            <a:r>
              <a:rPr lang="en-US" dirty="0" smtClean="0"/>
              <a:t>(Similar to </a:t>
            </a:r>
            <a:r>
              <a:rPr lang="en-US" dirty="0" smtClean="0">
                <a:solidFill>
                  <a:srgbClr val="0432FF"/>
                </a:solidFill>
              </a:rPr>
              <a:t>first fit</a:t>
            </a:r>
            <a:r>
              <a:rPr lang="en-US" dirty="0" smtClean="0"/>
              <a:t>, but searches </a:t>
            </a:r>
            <a:r>
              <a:rPr lang="en-US" dirty="0" smtClean="0"/>
              <a:t>from left off last time)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Best fit </a:t>
            </a:r>
            <a:r>
              <a:rPr lang="en-US" dirty="0" smtClean="0"/>
              <a:t>(take the smallest adequate hole, widely used, example fitting a process of size 2 into Fig 3-6)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Worst fit </a:t>
            </a:r>
            <a:r>
              <a:rPr lang="en-US" dirty="0" smtClean="0"/>
              <a:t>(takes the largest hole, example fitting two processes of size 1 and </a:t>
            </a:r>
            <a:r>
              <a:rPr lang="en-US" dirty="0"/>
              <a:t>then 2 into Fig 3-6)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Quick fit </a:t>
            </a:r>
            <a:r>
              <a:rPr lang="en-US" dirty="0" smtClean="0"/>
              <a:t>(quick allocation for common sizes, e.g. maintaining extra lists of points to 4KB, 8KB </a:t>
            </a:r>
            <a:r>
              <a:rPr lang="mr-IN" dirty="0" smtClean="0"/>
              <a:t>…</a:t>
            </a:r>
            <a:r>
              <a:rPr lang="en-US" dirty="0" smtClean="0"/>
              <a:t> time and space trade-off 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with Linked Lists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978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BFBFBF"/>
                </a:solidFill>
              </a:rPr>
              <a:t>Memory </a:t>
            </a:r>
            <a:r>
              <a:rPr lang="en-US" dirty="0">
                <a:solidFill>
                  <a:srgbClr val="BFBFBF"/>
                </a:solidFill>
              </a:rPr>
              <a:t>Abstraction: Address Space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Managing </a:t>
            </a:r>
            <a:r>
              <a:rPr lang="en-US" dirty="0">
                <a:solidFill>
                  <a:srgbClr val="BFBFBF"/>
                </a:solidFill>
              </a:rPr>
              <a:t>Free Memory</a:t>
            </a:r>
          </a:p>
          <a:p>
            <a:r>
              <a:rPr lang="en-US" dirty="0"/>
              <a:t>Virtual Memory</a:t>
            </a:r>
          </a:p>
          <a:p>
            <a:pPr lvl="1"/>
            <a:r>
              <a:rPr lang="en-US" dirty="0"/>
              <a:t>Paging </a:t>
            </a:r>
          </a:p>
          <a:p>
            <a:pPr lvl="1"/>
            <a:r>
              <a:rPr lang="en-US" dirty="0"/>
              <a:t>Page tables</a:t>
            </a:r>
          </a:p>
          <a:p>
            <a:pPr lvl="1"/>
            <a:r>
              <a:rPr lang="en-US" dirty="0"/>
              <a:t>Speeding up </a:t>
            </a:r>
            <a:r>
              <a:rPr lang="en-US" dirty="0" smtClean="0"/>
              <a:t>paging</a:t>
            </a:r>
          </a:p>
          <a:p>
            <a:pPr lvl="1"/>
            <a:r>
              <a:rPr lang="en-US" dirty="0"/>
              <a:t>Page tables for large </a:t>
            </a:r>
            <a:r>
              <a:rPr lang="en-US" dirty="0" smtClean="0"/>
              <a:t>memories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40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Driven by the need of </a:t>
            </a:r>
            <a:r>
              <a:rPr lang="en-US" dirty="0" smtClean="0">
                <a:solidFill>
                  <a:srgbClr val="0000FF"/>
                </a:solidFill>
              </a:rPr>
              <a:t>running programs that are too large to fit in memory </a:t>
            </a:r>
            <a:r>
              <a:rPr lang="en-US" dirty="0" smtClean="0"/>
              <a:t>(or </a:t>
            </a:r>
            <a:r>
              <a:rPr lang="en-US" dirty="0" smtClean="0">
                <a:solidFill>
                  <a:srgbClr val="0000FF"/>
                </a:solidFill>
              </a:rPr>
              <a:t>collectively with multiple programs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Each process has its own address space, divided into pages</a:t>
            </a:r>
          </a:p>
          <a:p>
            <a:r>
              <a:rPr lang="en-US" dirty="0" smtClean="0"/>
              <a:t>Pages mapped onto physical memory (not all)</a:t>
            </a:r>
          </a:p>
          <a:p>
            <a:r>
              <a:rPr lang="en-US" dirty="0" smtClean="0"/>
              <a:t>When a process refers part of address space in physical memory, a hardware/software performs mapping on the fly</a:t>
            </a:r>
          </a:p>
          <a:p>
            <a:r>
              <a:rPr lang="en-US" dirty="0" smtClean="0"/>
              <a:t>When not in memory, the OS load and re-execute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1989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38333" y="1502586"/>
            <a:ext cx="2887133" cy="4783914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Paging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Virtual address </a:t>
            </a:r>
            <a:r>
              <a:rPr lang="en-US" dirty="0" smtClean="0"/>
              <a:t>(CPU generated)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Virtual address space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MMU (Memory Management Unit)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18603"/>
            <a:ext cx="8229600" cy="621526"/>
          </a:xfrm>
        </p:spPr>
        <p:txBody>
          <a:bodyPr/>
          <a:lstStyle/>
          <a:p>
            <a:r>
              <a:rPr lang="en-US" dirty="0" smtClean="0"/>
              <a:t>Paging </a:t>
            </a:r>
            <a:r>
              <a:rPr lang="en-US" dirty="0"/>
              <a:t>(1)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3-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7" y="1340129"/>
            <a:ext cx="5888567" cy="380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141913"/>
            <a:ext cx="875453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dirty="0"/>
              <a:t>Figure 3-8. The position and function of the MMU – shown as being a part of the CPU chip (it  commonly is nowadays). Logically it could be a separate chip, was in years gone by.</a:t>
            </a:r>
          </a:p>
        </p:txBody>
      </p:sp>
    </p:spTree>
    <p:extLst>
      <p:ext uri="{BB962C8B-B14F-4D97-AF65-F5344CB8AC3E}">
        <p14:creationId xmlns:p14="http://schemas.microsoft.com/office/powerpoint/2010/main" val="32729918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24512</TotalTime>
  <Words>1995</Words>
  <Application>Microsoft Macintosh PowerPoint</Application>
  <PresentationFormat>On-screen Show (4:3)</PresentationFormat>
  <Paragraphs>315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Mangal</vt:lpstr>
      <vt:lpstr>Arial</vt:lpstr>
      <vt:lpstr>Office Theme</vt:lpstr>
      <vt:lpstr>PowerPoint Presentation</vt:lpstr>
      <vt:lpstr>Outline</vt:lpstr>
      <vt:lpstr>Memory Management with Bitmaps </vt:lpstr>
      <vt:lpstr>Memory Management with Linked Lists (1)</vt:lpstr>
      <vt:lpstr>Memory Management with Linked Lists (2)</vt:lpstr>
      <vt:lpstr>Memory Management with Linked Lists (3)</vt:lpstr>
      <vt:lpstr>Outline</vt:lpstr>
      <vt:lpstr>Virtual Memory</vt:lpstr>
      <vt:lpstr>Paging (1) </vt:lpstr>
      <vt:lpstr>Paging (2) </vt:lpstr>
      <vt:lpstr>Paging (3) </vt:lpstr>
      <vt:lpstr>Structure of Page Table Entry</vt:lpstr>
      <vt:lpstr>PowerPoint Presentation</vt:lpstr>
      <vt:lpstr>Outline</vt:lpstr>
      <vt:lpstr>Page Replacement Algorithms </vt:lpstr>
      <vt:lpstr>Optimal Page Replacement Algorithm (OPT)</vt:lpstr>
      <vt:lpstr>Not Recently Used (NRU)</vt:lpstr>
      <vt:lpstr>First-In First-Out (FIFO)</vt:lpstr>
      <vt:lpstr>Second Chance Algorithm </vt:lpstr>
      <vt:lpstr>The Clock Page Replacement Algorithm</vt:lpstr>
      <vt:lpstr>Least Recently Used (LRU) Algorithm (1)</vt:lpstr>
      <vt:lpstr>Least Recently Used (LRU) Algorithm (2)</vt:lpstr>
      <vt:lpstr>Simulating LRU in Software – Aging Algorithm </vt:lpstr>
      <vt:lpstr>Working Set Page Replacement (1) </vt:lpstr>
      <vt:lpstr>Working Set Page Replacement (2)</vt:lpstr>
      <vt:lpstr>The WSClock Page Replacement Algorithm (1)</vt:lpstr>
      <vt:lpstr>The WSClock Page  Replacement Algorithm (2) </vt:lpstr>
      <vt:lpstr>Summary of Page Replacement Algorithms </vt:lpstr>
      <vt:lpstr>Readings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Microsoft Office User</cp:lastModifiedBy>
  <cp:revision>596</cp:revision>
  <dcterms:created xsi:type="dcterms:W3CDTF">2012-08-25T03:05:58Z</dcterms:created>
  <dcterms:modified xsi:type="dcterms:W3CDTF">2018-11-04T04:12:43Z</dcterms:modified>
</cp:coreProperties>
</file>