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478" r:id="rId3"/>
    <p:sldId id="467" r:id="rId4"/>
    <p:sldId id="468" r:id="rId5"/>
    <p:sldId id="469" r:id="rId6"/>
    <p:sldId id="470" r:id="rId7"/>
    <p:sldId id="472" r:id="rId8"/>
    <p:sldId id="473" r:id="rId9"/>
    <p:sldId id="474" r:id="rId10"/>
    <p:sldId id="4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17"/>
    <p:restoredTop sz="93325"/>
  </p:normalViewPr>
  <p:slideViewPr>
    <p:cSldViewPr snapToGrid="0" snapToObjects="1">
      <p:cViewPr varScale="1">
        <p:scale>
          <a:sx n="195" d="100"/>
          <a:sy n="195" d="100"/>
        </p:scale>
        <p:origin x="22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BEED-DF9C-1A44-AA9A-E917AAEDB26F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6F47-58EC-DC4F-8B49-40D4903D1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7DB9-44F7-CE42-9AB8-318282F70AED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F522-F05E-8946-A5FF-DB9FEEF2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4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r>
              <a:rPr lang="en-US" baseline="0" dirty="0" smtClean="0"/>
              <a:t> are counters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4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6AE-926E-EB46-B8FC-9667B257EE73}" type="datetime1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A470-08EF-614D-BCC9-E2DDCDFFE454}" type="datetime1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EEEE-62FA-B747-AC9A-642FE7F5EF9B}" type="datetime1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56714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7C8D-48FB-BF44-B6D5-4E85A8E18A15}" type="datetime1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78674"/>
            <a:ext cx="8229600" cy="621526"/>
          </a:xfrm>
          <a:prstGeom prst="rect">
            <a:avLst/>
          </a:prstGeom>
        </p:spPr>
        <p:txBody>
          <a:bodyPr/>
          <a:lstStyle>
            <a:lvl1pPr>
              <a:defRPr sz="32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ADF2-0887-724B-A839-500D892D50B2}" type="datetime1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CD2-02A6-CF4B-81E1-8900F68564D6}" type="datetime1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5F5E-2E53-4E4B-9444-4A64692CB673}" type="datetime1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AF75-CF7F-A543-973A-BC50716AB675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A31A-3479-9246-9E87-DD4066827871}" type="datetime1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14F9-59BE-C34C-B5F0-2D95F91463AA}" type="datetime1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FD8-0C61-A541-90AF-E8C2C75167F4}" type="datetime1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6237-6632-494A-BB45-136EF54BD008}" type="datetime1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" y="156161"/>
            <a:ext cx="887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CS4352 Operating Systems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73" y="156161"/>
            <a:ext cx="830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 2016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8610600" cy="1473200"/>
          </a:xfrm>
        </p:spPr>
        <p:txBody>
          <a:bodyPr>
            <a:normAutofit/>
          </a:bodyPr>
          <a:lstStyle/>
          <a:p>
            <a:pPr marL="233363" indent="-233363" algn="ctr">
              <a:buNone/>
            </a:pPr>
            <a:r>
              <a:rPr lang="en-US" sz="3200" b="1" dirty="0" smtClean="0"/>
              <a:t>CS4352 Operating Systems</a:t>
            </a:r>
          </a:p>
          <a:p>
            <a:pPr marL="233363" indent="-233363" algn="ctr">
              <a:buNone/>
            </a:pPr>
            <a:r>
              <a:rPr lang="en-US" sz="3600" b="1" dirty="0" smtClean="0"/>
              <a:t>Lecture </a:t>
            </a:r>
            <a:r>
              <a:rPr lang="en-US" sz="3600" b="1" dirty="0" smtClean="0"/>
              <a:t>11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233363" indent="-233363" algn="ctr">
              <a:buNone/>
            </a:pPr>
            <a:endParaRPr lang="en-US" sz="1800" dirty="0" smtClean="0"/>
          </a:p>
        </p:txBody>
      </p:sp>
      <p:pic>
        <p:nvPicPr>
          <p:cNvPr id="1032" name="Picture 8" descr="http://www.depts.ttu.edu/shared/shared_ttumain/images/masthea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6000"/>
          </a:xfrm>
          <a:prstGeom prst="rect">
            <a:avLst/>
          </a:prstGeom>
          <a:noFill/>
        </p:spPr>
      </p:pic>
      <p:pic>
        <p:nvPicPr>
          <p:cNvPr id="1028" name="Picture 4" descr="Texas Tech University, Department of Computer Sci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0"/>
            <a:ext cx="4267200" cy="876300"/>
          </a:xfrm>
          <a:prstGeom prst="rect">
            <a:avLst/>
          </a:prstGeom>
          <a:noFill/>
        </p:spPr>
      </p:pic>
      <p:pic>
        <p:nvPicPr>
          <p:cNvPr id="1030" name="Picture 6" descr="http://www.depts.ttu.edu/shared/shared_ttumain/images/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04825" cy="590551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536796" y="3821113"/>
            <a:ext cx="6391304" cy="1792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Instructor: </a:t>
            </a:r>
            <a:r>
              <a:rPr lang="en-US" dirty="0" smtClean="0"/>
              <a:t>Tommy Dang, </a:t>
            </a:r>
            <a:r>
              <a:rPr lang="en-US" dirty="0" smtClean="0"/>
              <a:t>Ph.D.</a:t>
            </a:r>
          </a:p>
          <a:p>
            <a:pPr marL="0" indent="0">
              <a:buNone/>
            </a:pPr>
            <a:r>
              <a:rPr lang="en-US" dirty="0" smtClean="0"/>
              <a:t>Assistant Professor</a:t>
            </a:r>
          </a:p>
          <a:p>
            <a:pPr marL="0" indent="0">
              <a:buNone/>
            </a:pPr>
            <a:r>
              <a:rPr lang="en-US" dirty="0" smtClean="0"/>
              <a:t>Department of Computer Science</a:t>
            </a:r>
          </a:p>
          <a:p>
            <a:pPr marL="0" indent="0">
              <a:buNone/>
            </a:pPr>
            <a:r>
              <a:rPr lang="en-US" dirty="0" smtClean="0"/>
              <a:t>Texas Tech University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8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3:</a:t>
            </a:r>
          </a:p>
          <a:p>
            <a:r>
              <a:rPr lang="en-US" dirty="0" smtClean="0"/>
              <a:t>Section 3.4</a:t>
            </a:r>
          </a:p>
          <a:p>
            <a:r>
              <a:rPr lang="en-US" dirty="0" smtClean="0"/>
              <a:t>Section 3.5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5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BFBFBF"/>
                </a:solidFill>
              </a:rPr>
              <a:t>Page </a:t>
            </a:r>
            <a:r>
              <a:rPr lang="en-US" dirty="0">
                <a:solidFill>
                  <a:srgbClr val="BFBFBF"/>
                </a:solidFill>
              </a:rPr>
              <a:t>Replacement Algorithms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LRU</a:t>
            </a:r>
            <a:r>
              <a:rPr lang="en-US" dirty="0">
                <a:solidFill>
                  <a:srgbClr val="BFBFBF"/>
                </a:solidFill>
              </a:rPr>
              <a:t>, Aging algorithms</a:t>
            </a:r>
          </a:p>
          <a:p>
            <a:pPr lvl="1"/>
            <a:r>
              <a:rPr lang="en-US" dirty="0">
                <a:solidFill>
                  <a:srgbClr val="BFBFBF"/>
                </a:solidFill>
              </a:rPr>
              <a:t>Working set and </a:t>
            </a:r>
            <a:r>
              <a:rPr lang="en-US" dirty="0" err="1">
                <a:solidFill>
                  <a:srgbClr val="BFBFBF"/>
                </a:solidFill>
              </a:rPr>
              <a:t>WSClock</a:t>
            </a:r>
            <a:r>
              <a:rPr lang="en-US" dirty="0">
                <a:solidFill>
                  <a:srgbClr val="BFBFBF"/>
                </a:solidFill>
              </a:rPr>
              <a:t> algorithms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Summary</a:t>
            </a:r>
          </a:p>
          <a:p>
            <a:r>
              <a:rPr lang="en-US" dirty="0">
                <a:solidFill>
                  <a:srgbClr val="000000"/>
                </a:solidFill>
              </a:rPr>
              <a:t>Design Issues for Paging Systems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Local versus global allocation policies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Load control, Page size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Shared pages and shared libraries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Cleaning policy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5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5357"/>
            <a:ext cx="8229600" cy="4971143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Local page replacement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0000FF"/>
                </a:solidFill>
              </a:rPr>
              <a:t>global page replacement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06325"/>
            <a:ext cx="8229600" cy="621526"/>
          </a:xfrm>
        </p:spPr>
        <p:txBody>
          <a:bodyPr/>
          <a:lstStyle/>
          <a:p>
            <a:r>
              <a:rPr lang="en-US" dirty="0"/>
              <a:t>Local versus Global Allocation Policies (1)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610552"/>
            <a:ext cx="9144000" cy="6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</a:t>
            </a:r>
            <a:r>
              <a:rPr lang="en-US" sz="2000" dirty="0" smtClean="0"/>
              <a:t>22. </a:t>
            </a:r>
            <a:r>
              <a:rPr lang="en-US" sz="2000" dirty="0"/>
              <a:t>Local versus global page replacement. </a:t>
            </a:r>
            <a:r>
              <a:rPr lang="en-US" sz="2000" dirty="0" smtClean="0"/>
              <a:t>(</a:t>
            </a:r>
            <a:r>
              <a:rPr lang="en-US" sz="2000" dirty="0"/>
              <a:t>a) Original configuration. </a:t>
            </a:r>
            <a:endParaRPr lang="en-US" sz="2000" dirty="0" smtClean="0"/>
          </a:p>
          <a:p>
            <a:pPr marL="609600" indent="-609600" algn="ctr">
              <a:spcBef>
                <a:spcPct val="20000"/>
              </a:spcBef>
            </a:pPr>
            <a:r>
              <a:rPr lang="en-US" sz="2000" dirty="0" smtClean="0"/>
              <a:t>(</a:t>
            </a:r>
            <a:r>
              <a:rPr lang="en-US" sz="2000" dirty="0"/>
              <a:t>b) Local page replacement. </a:t>
            </a:r>
            <a:r>
              <a:rPr lang="en-US" sz="2000" dirty="0" smtClean="0"/>
              <a:t>(</a:t>
            </a:r>
            <a:r>
              <a:rPr lang="en-US" sz="2000" dirty="0"/>
              <a:t>c) Global page replacement.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485" y="1757024"/>
            <a:ext cx="6175248" cy="3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1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page replacement</a:t>
            </a:r>
          </a:p>
          <a:p>
            <a:pPr lvl="1"/>
            <a:r>
              <a:rPr lang="en-US" dirty="0" smtClean="0"/>
              <a:t>Allocating each process fixed fraction of memory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rgbClr val="FF0000"/>
                </a:solidFill>
              </a:rPr>
              <a:t>waste memory if working set shrinks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rgbClr val="FF0000"/>
                </a:solidFill>
              </a:rPr>
              <a:t>cause thrash if working set grows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Global page replacement</a:t>
            </a:r>
          </a:p>
          <a:p>
            <a:pPr lvl="1"/>
            <a:r>
              <a:rPr lang="en-US" dirty="0" smtClean="0"/>
              <a:t>Dynamically allocate page frames among runnable processes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minimum number of pages for each process still desired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versus Global Allocation Policies </a:t>
            </a:r>
            <a:r>
              <a:rPr lang="en-US" dirty="0" smtClean="0"/>
              <a:t>(2)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178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Two-level page management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Page allocation algorithm 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0000FF"/>
                </a:solidFill>
              </a:rPr>
              <a:t>page replacement algorithm</a:t>
            </a:r>
          </a:p>
          <a:p>
            <a:endParaRPr lang="en-US" dirty="0"/>
          </a:p>
          <a:p>
            <a:r>
              <a:rPr lang="en-US" dirty="0" smtClean="0"/>
              <a:t>Page allocation algorithm</a:t>
            </a:r>
          </a:p>
          <a:p>
            <a:pPr lvl="1"/>
            <a:r>
              <a:rPr lang="en-US" dirty="0" smtClean="0"/>
              <a:t>Equal share of page frames among processes</a:t>
            </a:r>
          </a:p>
          <a:p>
            <a:pPr lvl="1"/>
            <a:r>
              <a:rPr lang="en-US" dirty="0" smtClean="0"/>
              <a:t>Proportional to process size</a:t>
            </a:r>
          </a:p>
          <a:p>
            <a:pPr lvl="1"/>
            <a:r>
              <a:rPr lang="en-US" dirty="0" smtClean="0"/>
              <a:t>Proportional to Page Fault Frequency (PFF)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versus Global Allocation Policies </a:t>
            </a:r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6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Not all algorithms applicable to global page replacement</a:t>
            </a:r>
          </a:p>
          <a:p>
            <a:r>
              <a:rPr lang="en-US" dirty="0" smtClean="0"/>
              <a:t>What can you think of?</a:t>
            </a:r>
          </a:p>
          <a:p>
            <a:pPr lvl="1"/>
            <a:r>
              <a:rPr lang="en-US" dirty="0" smtClean="0"/>
              <a:t>Working set replacement</a:t>
            </a:r>
          </a:p>
          <a:p>
            <a:pPr lvl="1"/>
            <a:r>
              <a:rPr lang="en-US" dirty="0" err="1" smtClean="0"/>
              <a:t>WSClock</a:t>
            </a:r>
            <a:r>
              <a:rPr lang="en-US" dirty="0" smtClean="0"/>
              <a:t> replacement</a:t>
            </a:r>
          </a:p>
          <a:p>
            <a:endParaRPr lang="en-US" dirty="0" smtClean="0"/>
          </a:p>
          <a:p>
            <a:r>
              <a:rPr lang="en-US" dirty="0" smtClean="0"/>
              <a:t>Applicable to both local and global</a:t>
            </a:r>
          </a:p>
          <a:p>
            <a:pPr lvl="1"/>
            <a:r>
              <a:rPr lang="en-US" dirty="0" smtClean="0"/>
              <a:t>OPT</a:t>
            </a:r>
          </a:p>
          <a:p>
            <a:pPr lvl="1"/>
            <a:r>
              <a:rPr lang="en-US" dirty="0" smtClean="0"/>
              <a:t>NRU</a:t>
            </a:r>
          </a:p>
          <a:p>
            <a:pPr lvl="1"/>
            <a:r>
              <a:rPr lang="en-US" dirty="0" smtClean="0"/>
              <a:t>FIFO, second chance</a:t>
            </a:r>
          </a:p>
          <a:p>
            <a:pPr lvl="1"/>
            <a:r>
              <a:rPr lang="en-US" dirty="0" smtClean="0"/>
              <a:t>LRU (and variants), aging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versus Global Allocation Policies </a:t>
            </a:r>
            <a:r>
              <a:rPr lang="en-US" dirty="0" smtClean="0"/>
              <a:t>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3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5"/>
            <a:ext cx="8229600" cy="4965343"/>
          </a:xfrm>
        </p:spPr>
        <p:txBody>
          <a:bodyPr/>
          <a:lstStyle/>
          <a:p>
            <a:r>
              <a:rPr lang="en-US" dirty="0" smtClean="0"/>
              <a:t>It is really a tradeoff and balance among several factors</a:t>
            </a:r>
          </a:p>
          <a:p>
            <a:endParaRPr lang="en-US" dirty="0"/>
          </a:p>
          <a:p>
            <a:r>
              <a:rPr lang="en-US" dirty="0" smtClean="0"/>
              <a:t>Small page size</a:t>
            </a:r>
          </a:p>
          <a:p>
            <a:r>
              <a:rPr lang="en-US" dirty="0" smtClean="0"/>
              <a:t>Pros?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Low internal fragmentation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Avoids loading unnecessary program/data and waste of memory</a:t>
            </a:r>
          </a:p>
          <a:p>
            <a:r>
              <a:rPr lang="en-US" dirty="0" smtClean="0"/>
              <a:t>Cons?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Large page table, longer context switch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More times of page transfer </a:t>
            </a:r>
          </a:p>
          <a:p>
            <a:pPr lvl="1"/>
            <a:endParaRPr lang="en-US" dirty="0"/>
          </a:p>
          <a:p>
            <a:r>
              <a:rPr lang="en-US" dirty="0" smtClean="0"/>
              <a:t>Large page size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opposite!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Instruction and Data Spaces</a:t>
            </a:r>
          </a:p>
        </p:txBody>
      </p:sp>
      <p:pic>
        <p:nvPicPr>
          <p:cNvPr id="7" name="Picture 6" descr="D:\b\b4\IBM\03-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2063750"/>
            <a:ext cx="7781925" cy="2730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383295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</a:t>
            </a:r>
            <a:r>
              <a:rPr lang="en-US" sz="2000" dirty="0" smtClean="0"/>
              <a:t>24. </a:t>
            </a:r>
            <a:r>
              <a:rPr lang="en-US" sz="2000" dirty="0"/>
              <a:t>(a) One address space. </a:t>
            </a:r>
            <a:r>
              <a:rPr lang="en-US" sz="2000" dirty="0" smtClean="0"/>
              <a:t>(</a:t>
            </a:r>
            <a:r>
              <a:rPr lang="en-US" sz="2000" dirty="0"/>
              <a:t>b) Separate I and D spaces.</a:t>
            </a:r>
          </a:p>
        </p:txBody>
      </p:sp>
    </p:spTree>
    <p:extLst>
      <p:ext uri="{BB962C8B-B14F-4D97-AF65-F5344CB8AC3E}">
        <p14:creationId xmlns:p14="http://schemas.microsoft.com/office/powerpoint/2010/main" val="322601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42786"/>
            <a:ext cx="8229600" cy="5043714"/>
          </a:xfrm>
        </p:spPr>
        <p:txBody>
          <a:bodyPr/>
          <a:lstStyle/>
          <a:p>
            <a:r>
              <a:rPr lang="en-US" dirty="0" smtClean="0"/>
              <a:t>Sharing program text very common</a:t>
            </a:r>
          </a:p>
          <a:p>
            <a:r>
              <a:rPr lang="en-US" dirty="0" smtClean="0"/>
              <a:t>Sharing data sometimes, what can you think of?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Copy-on-write </a:t>
            </a:r>
            <a:r>
              <a:rPr lang="en-US" dirty="0" smtClean="0"/>
              <a:t>when forking processes (own page tables, but point to the same set of pages with RDONLY, once write -&gt; new pages, RW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35181"/>
            <a:ext cx="8229600" cy="621526"/>
          </a:xfrm>
        </p:spPr>
        <p:txBody>
          <a:bodyPr/>
          <a:lstStyle/>
          <a:p>
            <a:r>
              <a:rPr lang="en-US" dirty="0"/>
              <a:t>Shared Pages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3-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560" y="2866555"/>
            <a:ext cx="3820526" cy="31986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065188"/>
            <a:ext cx="9144000" cy="70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</a:t>
            </a:r>
            <a:r>
              <a:rPr lang="en-US" sz="2000" dirty="0" smtClean="0"/>
              <a:t>25. </a:t>
            </a:r>
            <a:r>
              <a:rPr lang="en-US" sz="2000" dirty="0"/>
              <a:t>Two processes sharing the same program </a:t>
            </a:r>
            <a:r>
              <a:rPr lang="en-US" sz="2000" dirty="0" smtClean="0"/>
              <a:t>sharing </a:t>
            </a:r>
            <a:r>
              <a:rPr lang="en-US" sz="2000" dirty="0"/>
              <a:t>its page table.</a:t>
            </a:r>
          </a:p>
        </p:txBody>
      </p:sp>
    </p:spTree>
    <p:extLst>
      <p:ext uri="{BB962C8B-B14F-4D97-AF65-F5344CB8AC3E}">
        <p14:creationId xmlns:p14="http://schemas.microsoft.com/office/powerpoint/2010/main" val="319522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14802</TotalTime>
  <Words>456</Words>
  <Application>Microsoft Macintosh PowerPoint</Application>
  <PresentationFormat>On-screen Show (4:3)</PresentationFormat>
  <Paragraphs>105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Outline</vt:lpstr>
      <vt:lpstr>Local versus Global Allocation Policies (1)</vt:lpstr>
      <vt:lpstr>Local versus Global Allocation Policies (2)</vt:lpstr>
      <vt:lpstr>Local versus Global Allocation Policies (3)</vt:lpstr>
      <vt:lpstr>Local versus Global Allocation Policies (4)</vt:lpstr>
      <vt:lpstr>Page Size</vt:lpstr>
      <vt:lpstr>Separate Instruction and Data Spaces</vt:lpstr>
      <vt:lpstr>Shared Pages </vt:lpstr>
      <vt:lpstr>Readings</vt:lpstr>
    </vt:vector>
  </TitlesOfParts>
  <Company>Texas Tech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Chen</dc:creator>
  <cp:lastModifiedBy>Microsoft Office User</cp:lastModifiedBy>
  <cp:revision>576</cp:revision>
  <dcterms:created xsi:type="dcterms:W3CDTF">2012-08-25T03:05:58Z</dcterms:created>
  <dcterms:modified xsi:type="dcterms:W3CDTF">2018-11-08T15:48:54Z</dcterms:modified>
</cp:coreProperties>
</file>