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wmf" ContentType="image/x-wmf"/>
  <Default Extension="bin" ContentType="application/vnd.openxmlformats-officedocument.oleObjec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7" r:id="rId2"/>
    <p:sldId id="489" r:id="rId3"/>
    <p:sldId id="490" r:id="rId4"/>
    <p:sldId id="492" r:id="rId5"/>
    <p:sldId id="493" r:id="rId6"/>
    <p:sldId id="494" r:id="rId7"/>
    <p:sldId id="495" r:id="rId8"/>
    <p:sldId id="498" r:id="rId9"/>
    <p:sldId id="501" r:id="rId10"/>
    <p:sldId id="502" r:id="rId11"/>
    <p:sldId id="503" r:id="rId12"/>
    <p:sldId id="504" r:id="rId13"/>
    <p:sldId id="505" r:id="rId14"/>
    <p:sldId id="506" r:id="rId15"/>
    <p:sldId id="507" r:id="rId16"/>
    <p:sldId id="508" r:id="rId17"/>
    <p:sldId id="509" r:id="rId18"/>
    <p:sldId id="511" r:id="rId19"/>
    <p:sldId id="512" r:id="rId20"/>
    <p:sldId id="513" r:id="rId21"/>
    <p:sldId id="516" r:id="rId22"/>
    <p:sldId id="517" r:id="rId23"/>
    <p:sldId id="518" r:id="rId24"/>
    <p:sldId id="519" r:id="rId25"/>
    <p:sldId id="520" r:id="rId26"/>
    <p:sldId id="528" r:id="rId27"/>
    <p:sldId id="522" r:id="rId28"/>
    <p:sldId id="523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27"/>
    <p:restoredTop sz="93342"/>
  </p:normalViewPr>
  <p:slideViewPr>
    <p:cSldViewPr snapToGrid="0" snapToObjects="1">
      <p:cViewPr varScale="1">
        <p:scale>
          <a:sx n="122" d="100"/>
          <a:sy n="122" d="100"/>
        </p:scale>
        <p:origin x="221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6BEED-DF9C-1A44-AA9A-E917AAEDB26F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06F47-58EC-DC4F-8B49-40D4903D1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445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27DB9-44F7-CE42-9AB8-318282F70AED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CF522-F05E-8946-A5FF-DB9FEEF2D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640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(a) Byte sequence used in</a:t>
            </a:r>
            <a:r>
              <a:rPr lang="en-US" sz="1200" baseline="0" dirty="0" smtClean="0"/>
              <a:t> both Unix and Windows</a:t>
            </a:r>
          </a:p>
          <a:p>
            <a:r>
              <a:rPr lang="en-US" sz="1200" baseline="0" dirty="0" smtClean="0"/>
              <a:t>(b) Not currently used</a:t>
            </a:r>
          </a:p>
          <a:p>
            <a:r>
              <a:rPr lang="de-DE" sz="1200" baseline="0" dirty="0" smtClean="0"/>
              <a:t>(c) A </a:t>
            </a:r>
            <a:r>
              <a:rPr lang="de-DE" sz="1200" baseline="0" dirty="0" err="1" smtClean="0"/>
              <a:t>file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is</a:t>
            </a:r>
            <a:r>
              <a:rPr lang="de-DE" sz="1200" baseline="0" dirty="0" smtClean="0"/>
              <a:t> a </a:t>
            </a:r>
            <a:r>
              <a:rPr lang="de-DE" sz="1200" baseline="0" dirty="0" err="1" smtClean="0"/>
              <a:t>tree</a:t>
            </a:r>
            <a:r>
              <a:rPr lang="de-DE" sz="1200" baseline="0" dirty="0" smtClean="0"/>
              <a:t>. Records </a:t>
            </a:r>
            <a:r>
              <a:rPr lang="de-DE" sz="1200" baseline="0" dirty="0" err="1" smtClean="0"/>
              <a:t>can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be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located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by</a:t>
            </a:r>
            <a:r>
              <a:rPr lang="de-DE" sz="1200" baseline="0" dirty="0" smtClean="0"/>
              <a:t> ‘‘</a:t>
            </a:r>
            <a:r>
              <a:rPr lang="de-DE" sz="1200" baseline="0" dirty="0" err="1" smtClean="0"/>
              <a:t>key</a:t>
            </a:r>
            <a:r>
              <a:rPr lang="de-DE" sz="1200" baseline="0" dirty="0" smtClean="0"/>
              <a:t>“, such </a:t>
            </a:r>
            <a:r>
              <a:rPr lang="de-DE" sz="1200" baseline="0" dirty="0" err="1" smtClean="0"/>
              <a:t>as</a:t>
            </a:r>
            <a:r>
              <a:rPr lang="de-DE" sz="1200" baseline="0" dirty="0" smtClean="0"/>
              <a:t> Pony. </a:t>
            </a:r>
            <a:r>
              <a:rPr lang="de-DE" sz="1200" baseline="0" dirty="0" err="1" smtClean="0"/>
              <a:t>How</a:t>
            </a:r>
            <a:r>
              <a:rPr lang="de-DE" sz="1200" baseline="0" dirty="0" smtClean="0"/>
              <a:t>? -&gt; </a:t>
            </a:r>
            <a:r>
              <a:rPr lang="de-DE" sz="1200" baseline="0" dirty="0" err="1" smtClean="0"/>
              <a:t>keys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are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ordered</a:t>
            </a:r>
            <a:r>
              <a:rPr lang="de-DE" sz="1200" baseline="0" dirty="0" smtClean="0"/>
              <a:t>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60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ASCII files contain lines of text and each line ends by a carriage return</a:t>
            </a:r>
            <a:r>
              <a:rPr lang="en-US" baseline="0" dirty="0" smtClean="0"/>
              <a:t> character. -&gt; can be edited in text editor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Binary files only for specific program.</a:t>
            </a:r>
            <a:r>
              <a:rPr lang="en-US" baseline="0" dirty="0" smtClean="0"/>
              <a:t> For example executable files. </a:t>
            </a:r>
            <a:endParaRPr lang="en-US" dirty="0" smtClean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96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to</a:t>
            </a:r>
            <a:r>
              <a:rPr lang="en-US" baseline="0" dirty="0" smtClean="0"/>
              <a:t> see those attributes on Mac and on Windows?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79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Master Boot Record is used to boot the computer.</a:t>
            </a:r>
          </a:p>
          <a:p>
            <a:r>
              <a:rPr lang="en-US" dirty="0" smtClean="0"/>
              <a:t>Partition table contain the starting and ending address</a:t>
            </a:r>
            <a:r>
              <a:rPr lang="en-US" baseline="0" dirty="0" smtClean="0"/>
              <a:t> of each partition.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29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 power of 2 any more</a:t>
            </a:r>
            <a:r>
              <a:rPr lang="en-US" baseline="0" dirty="0" smtClean="0"/>
              <a:t> </a:t>
            </a:r>
            <a:r>
              <a:rPr lang="en-US" dirty="0" smtClean="0"/>
              <a:t>due to small size for the next pointer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35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32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FAT is </a:t>
            </a:r>
            <a:r>
              <a:rPr lang="en-US" dirty="0" smtClean="0">
                <a:solidFill>
                  <a:srgbClr val="0000FF"/>
                </a:solidFill>
              </a:rPr>
              <a:t>proportional to the disk size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5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C6AE-926E-EB46-B8FC-9667B257EE73}" type="datetime1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1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A470-08EF-614D-BCC9-E2DDCDFFE454}" type="datetime1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72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EEEE-62FA-B747-AC9A-642FE7F5EF9B}" type="datetime1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91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1028"/>
            <a:ext cx="8229600" cy="456714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7C8D-48FB-BF44-B6D5-4E85A8E18A15}" type="datetime1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Yong Chen, Texas Tech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978674"/>
            <a:ext cx="8229600" cy="621526"/>
          </a:xfrm>
          <a:prstGeom prst="rect">
            <a:avLst/>
          </a:prstGeom>
        </p:spPr>
        <p:txBody>
          <a:bodyPr/>
          <a:lstStyle>
            <a:lvl1pPr>
              <a:defRPr sz="3200" u="sng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329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ADF2-0887-724B-A839-500D892D50B2}" type="datetime1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6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79CD2-02A6-CF4B-81E1-8900F68564D6}" type="datetime1">
              <a:rPr lang="en-US" smtClean="0"/>
              <a:t>11/25/18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0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55F5E-2E53-4E4B-9444-4A64692CB673}" type="datetime1">
              <a:rPr lang="en-US" smtClean="0"/>
              <a:t>11/25/18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5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CAF75-CF7F-A543-973A-BC50716AB675}" type="datetime1">
              <a:rPr lang="en-US" smtClean="0"/>
              <a:t>11/25/18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Yong Chen, Texas Tech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66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2A31A-3479-9246-9E87-DD4066827871}" type="datetime1">
              <a:rPr lang="en-US" smtClean="0"/>
              <a:t>11/25/18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Yong Chen, Texas Tech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3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814F9-59BE-C34C-B5F0-2D95F91463AA}" type="datetime1">
              <a:rPr lang="en-US" smtClean="0"/>
              <a:t>11/25/18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20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EFD8-0C61-A541-90AF-E8C2C75167F4}" type="datetime1">
              <a:rPr lang="en-US" smtClean="0"/>
              <a:t>11/25/18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44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E6237-6632-494A-BB45-136EF54BD008}" type="datetime1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Yong Chen, Texas Tech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7000" y="156161"/>
            <a:ext cx="8874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CS4352 Operating Systems</a:t>
            </a:r>
            <a:endParaRPr lang="en-US" sz="1200" u="none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723973" y="156161"/>
            <a:ext cx="8300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Fall 2016</a:t>
            </a:r>
            <a:endParaRPr lang="en-US" sz="1200" u="none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334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4" Type="http://schemas.openxmlformats.org/officeDocument/2006/relationships/image" Target="../media/image3.gi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8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3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228600" y="2057400"/>
            <a:ext cx="8610600" cy="1473200"/>
          </a:xfrm>
        </p:spPr>
        <p:txBody>
          <a:bodyPr>
            <a:normAutofit/>
          </a:bodyPr>
          <a:lstStyle/>
          <a:p>
            <a:pPr marL="233363" indent="-233363" algn="ctr">
              <a:buNone/>
            </a:pPr>
            <a:r>
              <a:rPr lang="en-US" sz="3200" b="1" dirty="0" smtClean="0"/>
              <a:t>CS4352 Operating Systems</a:t>
            </a:r>
          </a:p>
          <a:p>
            <a:pPr marL="233363" indent="-233363" algn="ctr">
              <a:buNone/>
            </a:pPr>
            <a:r>
              <a:rPr lang="en-US" sz="3600" b="1" dirty="0" smtClean="0"/>
              <a:t>Lecture </a:t>
            </a:r>
            <a:r>
              <a:rPr lang="en-US" sz="3600" b="1" dirty="0" smtClean="0"/>
              <a:t>13</a:t>
            </a:r>
            <a:endParaRPr lang="en-US" sz="3600" b="1" dirty="0" smtClean="0">
              <a:solidFill>
                <a:srgbClr val="FF0000"/>
              </a:solidFill>
            </a:endParaRPr>
          </a:p>
          <a:p>
            <a:pPr marL="233363" indent="-233363" algn="ctr">
              <a:buNone/>
            </a:pPr>
            <a:endParaRPr lang="en-US" sz="1800" dirty="0" smtClean="0"/>
          </a:p>
        </p:txBody>
      </p:sp>
      <p:pic>
        <p:nvPicPr>
          <p:cNvPr id="1032" name="Picture 8" descr="http://www.depts.ttu.edu/shared/shared_ttumain/images/masthead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016000"/>
          </a:xfrm>
          <a:prstGeom prst="rect">
            <a:avLst/>
          </a:prstGeom>
          <a:noFill/>
        </p:spPr>
      </p:pic>
      <p:pic>
        <p:nvPicPr>
          <p:cNvPr id="1028" name="Picture 4" descr="Texas Tech University, Department of Computer Scienc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0"/>
            <a:ext cx="4267200" cy="876300"/>
          </a:xfrm>
          <a:prstGeom prst="rect">
            <a:avLst/>
          </a:prstGeom>
          <a:noFill/>
        </p:spPr>
      </p:pic>
      <p:pic>
        <p:nvPicPr>
          <p:cNvPr id="1030" name="Picture 6" descr="http://www.depts.ttu.edu/shared/shared_ttumain/images/logo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228600"/>
            <a:ext cx="504825" cy="590551"/>
          </a:xfrm>
          <a:prstGeom prst="rect">
            <a:avLst/>
          </a:prstGeom>
          <a:noFill/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2536796" y="3821113"/>
            <a:ext cx="6391304" cy="17922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Instructor</a:t>
            </a:r>
            <a:r>
              <a:rPr lang="en-US" smtClean="0"/>
              <a:t>: </a:t>
            </a:r>
            <a:r>
              <a:rPr lang="en-US" smtClean="0"/>
              <a:t>Tommy Dang, </a:t>
            </a:r>
            <a:r>
              <a:rPr lang="en-US" dirty="0" smtClean="0"/>
              <a:t>Ph.D.</a:t>
            </a:r>
          </a:p>
          <a:p>
            <a:pPr marL="0" indent="0">
              <a:buNone/>
            </a:pPr>
            <a:r>
              <a:rPr lang="en-US" dirty="0" smtClean="0"/>
              <a:t>Assistant Professor</a:t>
            </a:r>
          </a:p>
          <a:p>
            <a:pPr marL="0" indent="0">
              <a:buNone/>
            </a:pPr>
            <a:r>
              <a:rPr lang="en-US" dirty="0" smtClean="0"/>
              <a:t>Department of Computer Science</a:t>
            </a:r>
          </a:p>
          <a:p>
            <a:pPr marL="0" indent="0">
              <a:buNone/>
            </a:pPr>
            <a:r>
              <a:rPr lang="en-US" dirty="0" smtClean="0"/>
              <a:t>Texas Tech University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8600" y="6151047"/>
            <a:ext cx="6536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Tommy Dang made minor modifications on the slides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31781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742744"/>
            <a:ext cx="8229600" cy="621526"/>
          </a:xfrm>
        </p:spPr>
        <p:txBody>
          <a:bodyPr/>
          <a:lstStyle/>
          <a:p>
            <a:r>
              <a:rPr lang="en-US" dirty="0"/>
              <a:t>Example Program Using File System Calls (1)</a:t>
            </a:r>
          </a:p>
        </p:txBody>
      </p:sp>
      <p:pic>
        <p:nvPicPr>
          <p:cNvPr id="7" name="Picture 1029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575" y="1436688"/>
            <a:ext cx="6003925" cy="416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8" name="Rectangle 1026"/>
          <p:cNvSpPr>
            <a:spLocks noChangeArrowheads="1"/>
          </p:cNvSpPr>
          <p:nvPr/>
        </p:nvSpPr>
        <p:spPr bwMode="auto">
          <a:xfrm>
            <a:off x="0" y="5872541"/>
            <a:ext cx="91440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Figure 4-5. A simple program to copy a file.</a:t>
            </a:r>
          </a:p>
        </p:txBody>
      </p:sp>
      <p:sp>
        <p:nvSpPr>
          <p:cNvPr id="2" name="Oval 1"/>
          <p:cNvSpPr/>
          <p:nvPr/>
        </p:nvSpPr>
        <p:spPr>
          <a:xfrm>
            <a:off x="1447800" y="4787900"/>
            <a:ext cx="3289300" cy="2286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473200" y="5118100"/>
            <a:ext cx="3289300" cy="2286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5372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Program Using File System Calls (2)</a:t>
            </a:r>
          </a:p>
        </p:txBody>
      </p:sp>
      <p:graphicFrame>
        <p:nvGraphicFramePr>
          <p:cNvPr id="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8343762"/>
              </p:ext>
            </p:extLst>
          </p:nvPr>
        </p:nvGraphicFramePr>
        <p:xfrm>
          <a:off x="1276350" y="1690688"/>
          <a:ext cx="7059613" cy="320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Image" r:id="rId3" imgW="19959995" imgH="9072920" progId="Photoshop.Image.9">
                  <p:embed/>
                </p:oleObj>
              </mc:Choice>
              <mc:Fallback>
                <p:oleObj name="Image" r:id="rId3" imgW="19959995" imgH="9072920" progId="Photoshop.Image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0" y="1690688"/>
                        <a:ext cx="7059613" cy="320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Figure 4-5. A simple program to copy a file.</a:t>
            </a:r>
          </a:p>
        </p:txBody>
      </p:sp>
      <p:sp>
        <p:nvSpPr>
          <p:cNvPr id="9" name="Oval 8"/>
          <p:cNvSpPr/>
          <p:nvPr/>
        </p:nvSpPr>
        <p:spPr>
          <a:xfrm>
            <a:off x="1993900" y="2095500"/>
            <a:ext cx="3390900" cy="3302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993900" y="2463800"/>
            <a:ext cx="3390900" cy="3302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9054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Directories/folders</a:t>
            </a:r>
          </a:p>
          <a:p>
            <a:pPr lvl="1"/>
            <a:r>
              <a:rPr lang="en-US" dirty="0" smtClean="0"/>
              <a:t>Keep track of files (a collection of files/</a:t>
            </a:r>
            <a:r>
              <a:rPr lang="en-US" dirty="0" err="1" smtClean="0"/>
              <a:t>dirs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Single-level directory systems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Hierarchical directory systems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Directories</a:t>
            </a:r>
            <a:endParaRPr lang="en-US" dirty="0"/>
          </a:p>
        </p:txBody>
      </p:sp>
      <p:pic>
        <p:nvPicPr>
          <p:cNvPr id="7" name="Picture 6" descr="D:\b\b4\IBM\04-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830" y="2227258"/>
            <a:ext cx="3102882" cy="1319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D:\b\b4\IBM\04-0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286" y="3375475"/>
            <a:ext cx="4847544" cy="2672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461000" y="3746500"/>
            <a:ext cx="3583214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Figure 4-6. A single-level directory system containing four files.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-1257300" y="601980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Figure 4-7. A hierarchical directory system.</a:t>
            </a:r>
          </a:p>
        </p:txBody>
      </p:sp>
    </p:spTree>
    <p:extLst>
      <p:ext uri="{BB962C8B-B14F-4D97-AF65-F5344CB8AC3E}">
        <p14:creationId xmlns:p14="http://schemas.microsoft.com/office/powerpoint/2010/main" val="237960489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Absolute path name</a:t>
            </a:r>
          </a:p>
          <a:p>
            <a:pPr lvl="1"/>
            <a:r>
              <a:rPr lang="en-US" dirty="0" smtClean="0"/>
              <a:t>Windows: \</a:t>
            </a:r>
            <a:r>
              <a:rPr lang="en-US" dirty="0" err="1" smtClean="0"/>
              <a:t>usr</a:t>
            </a:r>
            <a:r>
              <a:rPr lang="en-US" dirty="0" smtClean="0"/>
              <a:t>\</a:t>
            </a:r>
            <a:r>
              <a:rPr lang="en-US" dirty="0" err="1" smtClean="0"/>
              <a:t>ast</a:t>
            </a:r>
            <a:r>
              <a:rPr lang="en-US" dirty="0" smtClean="0"/>
              <a:t>\mailbox</a:t>
            </a:r>
          </a:p>
          <a:p>
            <a:pPr lvl="1"/>
            <a:r>
              <a:rPr lang="en-US" dirty="0" smtClean="0"/>
              <a:t>Unix: /</a:t>
            </a:r>
            <a:r>
              <a:rPr lang="en-US" dirty="0" err="1" smtClean="0"/>
              <a:t>usr</a:t>
            </a:r>
            <a:r>
              <a:rPr lang="en-US" dirty="0" smtClean="0"/>
              <a:t>/</a:t>
            </a:r>
            <a:r>
              <a:rPr lang="en-US" dirty="0" err="1" smtClean="0"/>
              <a:t>ast</a:t>
            </a:r>
            <a:r>
              <a:rPr lang="en-US" dirty="0" smtClean="0"/>
              <a:t>/mailbox</a:t>
            </a:r>
          </a:p>
          <a:p>
            <a:pPr lvl="1"/>
            <a:r>
              <a:rPr lang="en-US" dirty="0" err="1" smtClean="0"/>
              <a:t>Multics</a:t>
            </a:r>
            <a:r>
              <a:rPr lang="en-US" dirty="0" smtClean="0"/>
              <a:t>: &gt;</a:t>
            </a:r>
            <a:r>
              <a:rPr lang="en-US" dirty="0" err="1" smtClean="0"/>
              <a:t>usr</a:t>
            </a:r>
            <a:r>
              <a:rPr lang="en-US" dirty="0" smtClean="0"/>
              <a:t>&gt;</a:t>
            </a:r>
            <a:r>
              <a:rPr lang="en-US" dirty="0" err="1" smtClean="0"/>
              <a:t>ast</a:t>
            </a:r>
            <a:r>
              <a:rPr lang="en-US" dirty="0" smtClean="0"/>
              <a:t>&gt;mailbox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Relative path name</a:t>
            </a:r>
          </a:p>
          <a:p>
            <a:pPr lvl="1"/>
            <a:r>
              <a:rPr lang="en-US" dirty="0" smtClean="0"/>
              <a:t>Working directory/current directory</a:t>
            </a:r>
          </a:p>
          <a:p>
            <a:pPr lvl="1"/>
            <a:r>
              <a:rPr lang="en-US" dirty="0" smtClean="0"/>
              <a:t>E.g. </a:t>
            </a:r>
            <a:r>
              <a:rPr lang="en-US" dirty="0" err="1" smtClean="0"/>
              <a:t>cp</a:t>
            </a:r>
            <a:r>
              <a:rPr lang="en-US" dirty="0" smtClean="0"/>
              <a:t> mailbox foo </a:t>
            </a:r>
            <a:r>
              <a:rPr lang="en-US" dirty="0" err="1" smtClean="0"/>
              <a:t>v.s</a:t>
            </a:r>
            <a:r>
              <a:rPr lang="en-US" dirty="0" smtClean="0"/>
              <a:t>. </a:t>
            </a:r>
            <a:r>
              <a:rPr lang="en-US" dirty="0" err="1" smtClean="0"/>
              <a:t>cp</a:t>
            </a:r>
            <a:r>
              <a:rPr lang="en-US" dirty="0" smtClean="0"/>
              <a:t> /</a:t>
            </a:r>
            <a:r>
              <a:rPr lang="en-US" dirty="0" err="1" smtClean="0"/>
              <a:t>usr</a:t>
            </a:r>
            <a:r>
              <a:rPr lang="en-US" dirty="0" smtClean="0"/>
              <a:t>/</a:t>
            </a:r>
            <a:r>
              <a:rPr lang="en-US" dirty="0" err="1" smtClean="0"/>
              <a:t>ast</a:t>
            </a:r>
            <a:r>
              <a:rPr lang="en-US" dirty="0" smtClean="0"/>
              <a:t>/mailbox /</a:t>
            </a:r>
            <a:r>
              <a:rPr lang="en-US" dirty="0" err="1" smtClean="0"/>
              <a:t>usr</a:t>
            </a:r>
            <a:r>
              <a:rPr lang="en-US" dirty="0" smtClean="0"/>
              <a:t>/</a:t>
            </a:r>
            <a:r>
              <a:rPr lang="en-US" dirty="0" err="1" smtClean="0"/>
              <a:t>ast</a:t>
            </a:r>
            <a:r>
              <a:rPr lang="en-US" dirty="0" smtClean="0"/>
              <a:t>/foo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“.” and “..”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Names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91982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493848"/>
            <a:ext cx="8229600" cy="774695"/>
          </a:xfrm>
        </p:spPr>
        <p:txBody>
          <a:bodyPr/>
          <a:lstStyle/>
          <a:p>
            <a:pPr marL="609600" indent="-609600">
              <a:spcBef>
                <a:spcPct val="20000"/>
              </a:spcBef>
            </a:pPr>
            <a:r>
              <a:rPr lang="en-US" dirty="0"/>
              <a:t>A UNIX directory </a:t>
            </a:r>
            <a:r>
              <a:rPr lang="en-US" dirty="0" smtClean="0"/>
              <a:t>tree</a:t>
            </a:r>
            <a:endParaRPr lang="en-US" dirty="0"/>
          </a:p>
        </p:txBody>
      </p:sp>
      <p:pic>
        <p:nvPicPr>
          <p:cNvPr id="7" name="Picture 1030" descr="D:\b\b4\IBM\04-0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763" y="1126446"/>
            <a:ext cx="4714875" cy="460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027"/>
          <p:cNvSpPr>
            <a:spLocks noChangeArrowheads="1"/>
          </p:cNvSpPr>
          <p:nvPr/>
        </p:nvSpPr>
        <p:spPr bwMode="auto">
          <a:xfrm>
            <a:off x="2284413" y="5829300"/>
            <a:ext cx="4773612" cy="808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Figure 4-8. A UNIX directory tree.</a:t>
            </a:r>
          </a:p>
        </p:txBody>
      </p:sp>
    </p:spTree>
    <p:extLst>
      <p:ext uri="{BB962C8B-B14F-4D97-AF65-F5344CB8AC3E}">
        <p14:creationId xmlns:p14="http://schemas.microsoft.com/office/powerpoint/2010/main" val="208771753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38718" y="1502586"/>
            <a:ext cx="5484124" cy="47839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System calls for managing directories:</a:t>
            </a:r>
          </a:p>
          <a:p>
            <a:r>
              <a:rPr lang="en-US" dirty="0"/>
              <a:t>Create</a:t>
            </a:r>
          </a:p>
          <a:p>
            <a:r>
              <a:rPr lang="en-US" dirty="0"/>
              <a:t>Delete</a:t>
            </a:r>
          </a:p>
          <a:p>
            <a:r>
              <a:rPr lang="en-US" dirty="0" err="1"/>
              <a:t>Opendir</a:t>
            </a:r>
            <a:r>
              <a:rPr lang="en-US" dirty="0"/>
              <a:t> </a:t>
            </a:r>
          </a:p>
          <a:p>
            <a:r>
              <a:rPr lang="en-US" dirty="0" err="1"/>
              <a:t>Closedir</a:t>
            </a:r>
            <a:endParaRPr lang="en-US" dirty="0"/>
          </a:p>
          <a:p>
            <a:r>
              <a:rPr lang="en-US" dirty="0" err="1"/>
              <a:t>Readdir</a:t>
            </a:r>
            <a:endParaRPr lang="en-US" dirty="0"/>
          </a:p>
          <a:p>
            <a:r>
              <a:rPr lang="en-US" dirty="0"/>
              <a:t>Rename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717344"/>
            <a:ext cx="8229600" cy="621526"/>
          </a:xfrm>
        </p:spPr>
        <p:txBody>
          <a:bodyPr/>
          <a:lstStyle/>
          <a:p>
            <a:r>
              <a:rPr lang="en-US" dirty="0"/>
              <a:t>Directory Operations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17269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Questions?</a:t>
            </a:r>
          </a:p>
          <a:p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Files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Directories</a:t>
            </a:r>
          </a:p>
          <a:p>
            <a:pPr>
              <a:lnSpc>
                <a:spcPct val="120000"/>
              </a:lnSpc>
            </a:pPr>
            <a:r>
              <a:rPr lang="en-US" dirty="0"/>
              <a:t>File system implementation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Implementing files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Implementing directories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Shared files, journaling, virtual file systems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74056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MBR: (Master Boot Record)</a:t>
            </a:r>
          </a:p>
          <a:p>
            <a:r>
              <a:rPr lang="en-US" dirty="0" smtClean="0"/>
              <a:t>Boot block</a:t>
            </a:r>
          </a:p>
          <a:p>
            <a:r>
              <a:rPr lang="en-US" dirty="0" smtClean="0"/>
              <a:t>Superblock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Layout</a:t>
            </a:r>
          </a:p>
        </p:txBody>
      </p:sp>
      <p:pic>
        <p:nvPicPr>
          <p:cNvPr id="7" name="Picture 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3" y="3209925"/>
            <a:ext cx="6975475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Figure 4-9. A possible file system layout.</a:t>
            </a:r>
          </a:p>
        </p:txBody>
      </p:sp>
    </p:spTree>
    <p:extLst>
      <p:ext uri="{BB962C8B-B14F-4D97-AF65-F5344CB8AC3E}">
        <p14:creationId xmlns:p14="http://schemas.microsoft.com/office/powerpoint/2010/main" val="342374081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OS needs to keep track of which block goes to which file</a:t>
            </a:r>
          </a:p>
          <a:p>
            <a:endParaRPr lang="en-US" dirty="0" smtClean="0"/>
          </a:p>
          <a:p>
            <a:r>
              <a:rPr lang="en-US" dirty="0" smtClean="0"/>
              <a:t>Contiguous allocation</a:t>
            </a:r>
          </a:p>
          <a:p>
            <a:r>
              <a:rPr lang="en-US" dirty="0"/>
              <a:t>Linked List Allocation</a:t>
            </a:r>
            <a:endParaRPr lang="en-US" dirty="0" smtClean="0"/>
          </a:p>
          <a:p>
            <a:r>
              <a:rPr lang="en-US" dirty="0"/>
              <a:t>Linked List Allocation Using a Table in </a:t>
            </a:r>
            <a:r>
              <a:rPr lang="en-US" dirty="0" smtClean="0"/>
              <a:t>Memory</a:t>
            </a:r>
          </a:p>
          <a:p>
            <a:r>
              <a:rPr lang="en-US" dirty="0" err="1" smtClean="0"/>
              <a:t>i</a:t>
            </a:r>
            <a:r>
              <a:rPr lang="en-US" dirty="0" smtClean="0"/>
              <a:t>-nodes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Files </a:t>
            </a:r>
            <a:r>
              <a:rPr lang="en-US" dirty="0" smtClean="0"/>
              <a:t>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12636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754837"/>
            <a:ext cx="8229600" cy="621526"/>
          </a:xfrm>
        </p:spPr>
        <p:txBody>
          <a:bodyPr/>
          <a:lstStyle/>
          <a:p>
            <a:r>
              <a:rPr lang="en-US" dirty="0"/>
              <a:t>Contiguous </a:t>
            </a:r>
            <a:r>
              <a:rPr lang="en-US" dirty="0" smtClean="0"/>
              <a:t>Allocation (1)</a:t>
            </a:r>
            <a:endParaRPr lang="en-US" dirty="0"/>
          </a:p>
        </p:txBody>
      </p:sp>
      <p:pic>
        <p:nvPicPr>
          <p:cNvPr id="7" name="Picture 6" descr="D:\b\b4\IBM\04-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725" y="1376363"/>
            <a:ext cx="7258050" cy="374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5391150"/>
            <a:ext cx="9144000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Figure 4-10. (a) Contiguous allocation of disk space for 7 files. </a:t>
            </a:r>
          </a:p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(b) The state of the disk after files D and F have been removed.</a:t>
            </a:r>
          </a:p>
        </p:txBody>
      </p:sp>
    </p:spTree>
    <p:extLst>
      <p:ext uri="{BB962C8B-B14F-4D97-AF65-F5344CB8AC3E}">
        <p14:creationId xmlns:p14="http://schemas.microsoft.com/office/powerpoint/2010/main" val="269060183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</a:p>
          <a:p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File Systems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Files</a:t>
            </a:r>
          </a:p>
          <a:p>
            <a:pPr>
              <a:lnSpc>
                <a:spcPct val="120000"/>
              </a:lnSpc>
            </a:pPr>
            <a:r>
              <a:rPr lang="en-US" dirty="0"/>
              <a:t>File system implementation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Implementing </a:t>
            </a:r>
            <a:r>
              <a:rPr lang="en-US" dirty="0" smtClean="0"/>
              <a:t>files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Implementing directories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2800" dirty="0" smtClean="0"/>
          </a:p>
          <a:p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25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02586"/>
            <a:ext cx="8534400" cy="4783914"/>
          </a:xfrm>
        </p:spPr>
        <p:txBody>
          <a:bodyPr/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Simple to implement (only need to know start </a:t>
            </a:r>
            <a:r>
              <a:rPr lang="en-US" dirty="0" err="1" smtClean="0"/>
              <a:t>addr</a:t>
            </a:r>
            <a:r>
              <a:rPr lang="en-US" dirty="0" smtClean="0"/>
              <a:t> and num. of blocks)</a:t>
            </a:r>
          </a:p>
          <a:p>
            <a:pPr lvl="1"/>
            <a:r>
              <a:rPr lang="en-US" dirty="0" smtClean="0"/>
              <a:t>Sequential access: good performance. </a:t>
            </a:r>
            <a:r>
              <a:rPr lang="en-US" sz="1600" dirty="0" smtClean="0">
                <a:solidFill>
                  <a:srgbClr val="FF0000"/>
                </a:solidFill>
              </a:rPr>
              <a:t>Remember the disc structure?</a:t>
            </a:r>
          </a:p>
          <a:p>
            <a:pPr lvl="1"/>
            <a:endParaRPr lang="en-US" dirty="0"/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/>
              <a:t>Need to know file size in advance </a:t>
            </a:r>
          </a:p>
          <a:p>
            <a:pPr lvl="1"/>
            <a:r>
              <a:rPr lang="en-US" dirty="0" smtClean="0"/>
              <a:t>Fragmentation (external fragmentation). </a:t>
            </a:r>
            <a:r>
              <a:rPr lang="en-US" sz="1600" dirty="0" smtClean="0">
                <a:solidFill>
                  <a:srgbClr val="FF0000"/>
                </a:solidFill>
              </a:rPr>
              <a:t>How to </a:t>
            </a:r>
            <a:r>
              <a:rPr lang="en-US" sz="1600" dirty="0">
                <a:solidFill>
                  <a:srgbClr val="FF0000"/>
                </a:solidFill>
              </a:rPr>
              <a:t>reduce external </a:t>
            </a:r>
            <a:r>
              <a:rPr lang="en-US" sz="1600" dirty="0" smtClean="0">
                <a:solidFill>
                  <a:srgbClr val="FF0000"/>
                </a:solidFill>
              </a:rPr>
              <a:t>fragmentation?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811210"/>
            <a:ext cx="8229600" cy="621526"/>
          </a:xfrm>
        </p:spPr>
        <p:txBody>
          <a:bodyPr/>
          <a:lstStyle/>
          <a:p>
            <a:r>
              <a:rPr lang="en-US" dirty="0"/>
              <a:t>Contiguous Allocation </a:t>
            </a:r>
            <a:r>
              <a:rPr lang="en-US" dirty="0" smtClean="0"/>
              <a:t>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39511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520491"/>
            <a:ext cx="8229600" cy="774695"/>
          </a:xfrm>
        </p:spPr>
        <p:txBody>
          <a:bodyPr/>
          <a:lstStyle/>
          <a:p>
            <a:r>
              <a:rPr lang="en-US" dirty="0"/>
              <a:t>Linked List </a:t>
            </a:r>
            <a:r>
              <a:rPr lang="en-US" dirty="0" smtClean="0"/>
              <a:t>Allocation (1)</a:t>
            </a:r>
            <a:endParaRPr lang="en-US" dirty="0"/>
          </a:p>
        </p:txBody>
      </p:sp>
      <p:pic>
        <p:nvPicPr>
          <p:cNvPr id="7" name="Picture 6" descr="D:\b\b4\IBM\04-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1187450"/>
            <a:ext cx="5943600" cy="42735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5786438"/>
            <a:ext cx="9144000" cy="766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Figure 4-11. Storing a file as a linked list of disk blocks.</a:t>
            </a:r>
          </a:p>
        </p:txBody>
      </p:sp>
    </p:spTree>
    <p:extLst>
      <p:ext uri="{BB962C8B-B14F-4D97-AF65-F5344CB8AC3E}">
        <p14:creationId xmlns:p14="http://schemas.microsoft.com/office/powerpoint/2010/main" val="44216354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No need to know file size in advance</a:t>
            </a:r>
          </a:p>
          <a:p>
            <a:pPr lvl="1"/>
            <a:r>
              <a:rPr lang="en-US" dirty="0" smtClean="0"/>
              <a:t>No external fragmentation, only internal fragmentation</a:t>
            </a:r>
          </a:p>
          <a:p>
            <a:pPr lvl="1"/>
            <a:endParaRPr lang="en-US" dirty="0"/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Random access is slow: need to traverse the next pointer</a:t>
            </a:r>
            <a:r>
              <a:rPr lang="en-US" sz="1600" dirty="0" smtClean="0">
                <a:solidFill>
                  <a:srgbClr val="FF0000"/>
                </a:solidFill>
              </a:rPr>
              <a:t>. For example, what is the physical block of the third block of file B?</a:t>
            </a:r>
          </a:p>
          <a:p>
            <a:pPr lvl="1"/>
            <a:r>
              <a:rPr lang="en-US" dirty="0" smtClean="0"/>
              <a:t>Irregular storage management: not power of 2 any more. </a:t>
            </a:r>
            <a:r>
              <a:rPr lang="en-US" sz="1600" dirty="0" smtClean="0">
                <a:solidFill>
                  <a:srgbClr val="FF0000"/>
                </a:solidFill>
              </a:rPr>
              <a:t>Why?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Allocation </a:t>
            </a:r>
            <a:r>
              <a:rPr lang="en-US" dirty="0" smtClean="0"/>
              <a:t>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19816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7000" y="627063"/>
            <a:ext cx="8758378" cy="774695"/>
          </a:xfrm>
        </p:spPr>
        <p:txBody>
          <a:bodyPr/>
          <a:lstStyle/>
          <a:p>
            <a:r>
              <a:rPr lang="en-US" dirty="0"/>
              <a:t>Linked List Allocation Using a Table in </a:t>
            </a:r>
            <a:r>
              <a:rPr lang="en-US" dirty="0" smtClean="0"/>
              <a:t>Memory (1)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189201"/>
            <a:ext cx="4356100" cy="4598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74790" y="5788025"/>
            <a:ext cx="8510588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Figure 4-12. Linked list allocation using a file allocation table in main memory.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388100" y="4096266"/>
            <a:ext cx="2613366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File Allocation Table (</a:t>
            </a:r>
            <a:r>
              <a:rPr lang="en-US" dirty="0" smtClean="0">
                <a:solidFill>
                  <a:srgbClr val="FF0000"/>
                </a:solidFill>
              </a:rPr>
              <a:t>FAT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5400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No need to know file size in advance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No external fragmentation, only internal </a:t>
            </a:r>
            <a:r>
              <a:rPr lang="en-US" dirty="0" smtClean="0">
                <a:solidFill>
                  <a:srgbClr val="0000FF"/>
                </a:solidFill>
              </a:rPr>
              <a:t>fragmentation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Easy random access </a:t>
            </a:r>
            <a:r>
              <a:rPr lang="en-US" dirty="0" smtClean="0"/>
              <a:t>(</a:t>
            </a:r>
            <a:r>
              <a:rPr lang="en-US" sz="1600" dirty="0" smtClean="0"/>
              <a:t>FAT is entirely in memory -&gt; no disk reference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Regular storage management </a:t>
            </a:r>
            <a:r>
              <a:rPr lang="en-US" dirty="0" smtClean="0"/>
              <a:t>(</a:t>
            </a:r>
            <a:r>
              <a:rPr lang="en-US" sz="1600" dirty="0" smtClean="0"/>
              <a:t>no extra pointer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Entire table must be in memory, needing huge memory space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Example on page 286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Yong Chen, Texas Tech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39700" y="627063"/>
            <a:ext cx="8699500" cy="774695"/>
          </a:xfrm>
        </p:spPr>
        <p:txBody>
          <a:bodyPr/>
          <a:lstStyle/>
          <a:p>
            <a:r>
              <a:rPr lang="en-US" dirty="0"/>
              <a:t>Linked List Allocation Using a Table in Memory </a:t>
            </a:r>
            <a:r>
              <a:rPr lang="en-US" dirty="0" smtClean="0"/>
              <a:t>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1919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7800" y="1502586"/>
            <a:ext cx="4343400" cy="4783914"/>
          </a:xfrm>
        </p:spPr>
        <p:txBody>
          <a:bodyPr/>
          <a:lstStyle/>
          <a:p>
            <a:r>
              <a:rPr lang="en-US" dirty="0" err="1" smtClean="0"/>
              <a:t>i</a:t>
            </a:r>
            <a:r>
              <a:rPr lang="en-US" dirty="0" smtClean="0"/>
              <a:t>-nodes: index-nodes</a:t>
            </a:r>
          </a:p>
          <a:p>
            <a:endParaRPr lang="en-US" dirty="0"/>
          </a:p>
          <a:p>
            <a:r>
              <a:rPr lang="en-US" dirty="0" smtClean="0"/>
              <a:t>Have all advantages of FAT, plus controlled memory consumption:</a:t>
            </a:r>
          </a:p>
          <a:p>
            <a:pPr lvl="1"/>
            <a:r>
              <a:rPr lang="en-US" dirty="0" err="1" smtClean="0"/>
              <a:t>i</a:t>
            </a:r>
            <a:r>
              <a:rPr lang="en-US" dirty="0" smtClean="0"/>
              <a:t>-node only need to be in memory when the file is open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4500" y="564937"/>
            <a:ext cx="8229600" cy="621526"/>
          </a:xfrm>
        </p:spPr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-nodes</a:t>
            </a:r>
            <a:endParaRPr lang="en-US" dirty="0"/>
          </a:p>
        </p:txBody>
      </p:sp>
      <p:pic>
        <p:nvPicPr>
          <p:cNvPr id="7" name="Picture 6" descr="D:\b\b4\IBM\04-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725" y="1186463"/>
            <a:ext cx="4916425" cy="45539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754500" y="5969000"/>
            <a:ext cx="56769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Figure 4-13. An example </a:t>
            </a:r>
            <a:r>
              <a:rPr lang="en-US" sz="2000" dirty="0" err="1"/>
              <a:t>i</a:t>
            </a:r>
            <a:r>
              <a:rPr lang="en-US" sz="2000" dirty="0"/>
              <a:t>-node.</a:t>
            </a:r>
          </a:p>
        </p:txBody>
      </p:sp>
    </p:spTree>
    <p:extLst>
      <p:ext uri="{BB962C8B-B14F-4D97-AF65-F5344CB8AC3E}">
        <p14:creationId xmlns:p14="http://schemas.microsoft.com/office/powerpoint/2010/main" val="204599216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Only </a:t>
            </a:r>
            <a:r>
              <a:rPr lang="en-US" dirty="0" err="1" smtClean="0"/>
              <a:t>i</a:t>
            </a:r>
            <a:r>
              <a:rPr lang="en-US" dirty="0" smtClean="0"/>
              <a:t>-nodes of opened files need to be in memory </a:t>
            </a:r>
            <a:r>
              <a:rPr lang="en-US" dirty="0" smtClean="0">
                <a:solidFill>
                  <a:srgbClr val="0000FF"/>
                </a:solidFill>
              </a:rPr>
              <a:t>-&gt; not proportional to the disk size </a:t>
            </a:r>
          </a:p>
          <a:p>
            <a:pPr lvl="1"/>
            <a:endParaRPr lang="en-US" dirty="0"/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When a file grows beyond the fixed number of block for each </a:t>
            </a:r>
            <a:r>
              <a:rPr lang="en-US" dirty="0" err="1" smtClean="0"/>
              <a:t>i</a:t>
            </a:r>
            <a:r>
              <a:rPr lang="en-US" dirty="0" smtClean="0"/>
              <a:t>-nodes?</a:t>
            </a:r>
            <a:endParaRPr lang="en-US" dirty="0"/>
          </a:p>
          <a:p>
            <a:pPr lvl="1"/>
            <a:r>
              <a:rPr lang="en-US" dirty="0" smtClean="0"/>
              <a:t>The solution is to reserve the lost disk address for another </a:t>
            </a:r>
            <a:r>
              <a:rPr lang="en-US" dirty="0" err="1" smtClean="0"/>
              <a:t>i</a:t>
            </a:r>
            <a:r>
              <a:rPr lang="en-US" dirty="0" smtClean="0"/>
              <a:t>-nodes (</a:t>
            </a:r>
            <a:r>
              <a:rPr lang="en-US" sz="1600" dirty="0" smtClean="0"/>
              <a:t>see the previous Figure</a:t>
            </a:r>
            <a:r>
              <a:rPr lang="en-US" dirty="0" smtClean="0"/>
              <a:t>) -&gt; becomes linked list.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Yong Chen, Texas Tech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39700" y="627063"/>
            <a:ext cx="8699500" cy="774695"/>
          </a:xfrm>
        </p:spPr>
        <p:txBody>
          <a:bodyPr/>
          <a:lstStyle/>
          <a:p>
            <a:r>
              <a:rPr lang="en-US" dirty="0" err="1"/>
              <a:t>i</a:t>
            </a:r>
            <a:r>
              <a:rPr lang="en-US" dirty="0"/>
              <a:t>-nodes</a:t>
            </a:r>
          </a:p>
        </p:txBody>
      </p:sp>
    </p:spTree>
    <p:extLst>
      <p:ext uri="{BB962C8B-B14F-4D97-AF65-F5344CB8AC3E}">
        <p14:creationId xmlns:p14="http://schemas.microsoft.com/office/powerpoint/2010/main" val="214265131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Directory maps file names onto info needed to locate data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Directories </a:t>
            </a:r>
            <a:r>
              <a:rPr lang="en-US" dirty="0" smtClean="0"/>
              <a:t>(1)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526415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Figure 4-14. (a) A simple directory containing fixed-size entries with the disk addresses and attributes in the directory entry. </a:t>
            </a:r>
            <a:endParaRPr lang="en-US" sz="2000" dirty="0" smtClean="0"/>
          </a:p>
          <a:p>
            <a:pPr marL="609600" indent="-609600" algn="ctr">
              <a:spcBef>
                <a:spcPct val="20000"/>
              </a:spcBef>
            </a:pPr>
            <a:r>
              <a:rPr lang="en-US" sz="2000" dirty="0" smtClean="0"/>
              <a:t>(</a:t>
            </a:r>
            <a:r>
              <a:rPr lang="en-US" sz="2000" dirty="0"/>
              <a:t>b) A directory in which each entry just refers to an </a:t>
            </a:r>
            <a:r>
              <a:rPr lang="en-US" sz="2000" dirty="0" err="1"/>
              <a:t>i</a:t>
            </a:r>
            <a:r>
              <a:rPr lang="en-US" sz="2000" dirty="0"/>
              <a:t>-node. 	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" y="2387600"/>
            <a:ext cx="7112000" cy="263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67698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16000"/>
            <a:ext cx="8229600" cy="5270500"/>
          </a:xfrm>
        </p:spPr>
        <p:txBody>
          <a:bodyPr/>
          <a:lstStyle/>
          <a:p>
            <a:r>
              <a:rPr lang="en-US" dirty="0" smtClean="0"/>
              <a:t>How to handle </a:t>
            </a:r>
            <a:r>
              <a:rPr lang="en-US" dirty="0" smtClean="0">
                <a:solidFill>
                  <a:srgbClr val="0000FF"/>
                </a:solidFill>
              </a:rPr>
              <a:t>variable-length file names </a:t>
            </a:r>
            <a:r>
              <a:rPr lang="en-US" dirty="0" smtClean="0"/>
              <a:t>efficiently?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30201"/>
            <a:ext cx="8229600" cy="685799"/>
          </a:xfrm>
        </p:spPr>
        <p:txBody>
          <a:bodyPr/>
          <a:lstStyle/>
          <a:p>
            <a:r>
              <a:rPr lang="en-US" dirty="0"/>
              <a:t>Implementing Directories (2)</a:t>
            </a:r>
          </a:p>
        </p:txBody>
      </p:sp>
      <p:pic>
        <p:nvPicPr>
          <p:cNvPr id="7" name="Picture 1030" descr="D:\b\b4\IBM\04-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1604573"/>
            <a:ext cx="6283325" cy="43751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026"/>
          <p:cNvSpPr>
            <a:spLocks noChangeArrowheads="1"/>
          </p:cNvSpPr>
          <p:nvPr/>
        </p:nvSpPr>
        <p:spPr bwMode="auto">
          <a:xfrm>
            <a:off x="838200" y="5883275"/>
            <a:ext cx="7391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Figure 4-15. Two ways of handling long file names in a directory. (a) In-line. (b) In a heap.</a:t>
            </a:r>
          </a:p>
        </p:txBody>
      </p:sp>
    </p:spTree>
    <p:extLst>
      <p:ext uri="{BB962C8B-B14F-4D97-AF65-F5344CB8AC3E}">
        <p14:creationId xmlns:p14="http://schemas.microsoft.com/office/powerpoint/2010/main" val="9306890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02586"/>
            <a:ext cx="8229600" cy="39145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Essential requirements for long-term information storage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must be possible to store a very large amount of information.</a:t>
            </a:r>
          </a:p>
          <a:p>
            <a:r>
              <a:rPr lang="en-US" dirty="0"/>
              <a:t>The information must survive the termination of the process using it.</a:t>
            </a:r>
          </a:p>
          <a:p>
            <a:r>
              <a:rPr lang="en-US" dirty="0"/>
              <a:t>Multiple processes must be able to access the information concurrently.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dirty="0" smtClean="0"/>
              <a:t>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91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0"/>
                </a:solidFill>
              </a:rPr>
              <a:t>Files</a:t>
            </a:r>
          </a:p>
          <a:p>
            <a:pPr lvl="1"/>
            <a:r>
              <a:rPr lang="en-US" dirty="0" smtClean="0"/>
              <a:t>Logical units of information created by processes (abstraction)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000090"/>
                </a:solidFill>
              </a:rPr>
              <a:t>File system</a:t>
            </a:r>
          </a:p>
          <a:p>
            <a:pPr lvl="1"/>
            <a:r>
              <a:rPr lang="en-US" dirty="0" smtClean="0"/>
              <a:t>An OS component that manages files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dirty="0" smtClean="0"/>
              <a:t>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7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9787" y="1502586"/>
            <a:ext cx="3302000" cy="4783914"/>
          </a:xfrm>
        </p:spPr>
        <p:txBody>
          <a:bodyPr/>
          <a:lstStyle/>
          <a:p>
            <a:r>
              <a:rPr lang="en-US" dirty="0" smtClean="0"/>
              <a:t>Exact file naming rules vary among OSs</a:t>
            </a:r>
          </a:p>
          <a:p>
            <a:r>
              <a:rPr lang="en-US" dirty="0" smtClean="0"/>
              <a:t>E.g. some distinguish between upper/lower case letters whereas others don</a:t>
            </a:r>
            <a:r>
              <a:rPr lang="fr-FR" dirty="0" smtClean="0"/>
              <a:t>’</a:t>
            </a:r>
            <a:r>
              <a:rPr lang="en-US" dirty="0" smtClean="0"/>
              <a:t>t </a:t>
            </a:r>
          </a:p>
          <a:p>
            <a:r>
              <a:rPr lang="en-US" dirty="0" smtClean="0"/>
              <a:t>Usually a </a:t>
            </a:r>
            <a:r>
              <a:rPr lang="en-US" dirty="0" smtClean="0">
                <a:solidFill>
                  <a:srgbClr val="000090"/>
                </a:solidFill>
              </a:rPr>
              <a:t>two-part file name, separated by a period</a:t>
            </a:r>
          </a:p>
          <a:p>
            <a:pPr lvl="1"/>
            <a:r>
              <a:rPr lang="en-US" dirty="0" smtClean="0"/>
              <a:t>The part after the period is called</a:t>
            </a:r>
            <a:r>
              <a:rPr lang="en-US" dirty="0" smtClean="0">
                <a:solidFill>
                  <a:srgbClr val="000090"/>
                </a:solidFill>
              </a:rPr>
              <a:t> file extension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Naming</a:t>
            </a:r>
          </a:p>
        </p:txBody>
      </p:sp>
      <p:pic>
        <p:nvPicPr>
          <p:cNvPr id="7" name="Picture 6" descr="D:\b\b4\IBM\04-0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5" r="5945"/>
          <a:stretch/>
        </p:blipFill>
        <p:spPr bwMode="auto">
          <a:xfrm>
            <a:off x="3287486" y="1502586"/>
            <a:ext cx="5856514" cy="4326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038929" y="5828750"/>
            <a:ext cx="6232071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Figure 4-1. Some typical file extensions.</a:t>
            </a:r>
          </a:p>
        </p:txBody>
      </p:sp>
    </p:spTree>
    <p:extLst>
      <p:ext uri="{BB962C8B-B14F-4D97-AF65-F5344CB8AC3E}">
        <p14:creationId xmlns:p14="http://schemas.microsoft.com/office/powerpoint/2010/main" val="269404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711974"/>
            <a:ext cx="8229600" cy="621526"/>
          </a:xfrm>
        </p:spPr>
        <p:txBody>
          <a:bodyPr/>
          <a:lstStyle/>
          <a:p>
            <a:r>
              <a:rPr lang="en-US" dirty="0"/>
              <a:t>File Structure</a:t>
            </a:r>
          </a:p>
        </p:txBody>
      </p:sp>
      <p:pic>
        <p:nvPicPr>
          <p:cNvPr id="7" name="Picture 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1333500"/>
            <a:ext cx="8680450" cy="420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Figure 4-2. Three kinds of files. </a:t>
            </a:r>
            <a:endParaRPr lang="en-US" sz="2000" dirty="0" smtClean="0"/>
          </a:p>
          <a:p>
            <a:pPr marL="609600" indent="-609600" algn="ctr">
              <a:spcBef>
                <a:spcPct val="20000"/>
              </a:spcBef>
            </a:pPr>
            <a:r>
              <a:rPr lang="en-US" sz="2000" dirty="0" smtClean="0"/>
              <a:t>(</a:t>
            </a:r>
            <a:r>
              <a:rPr lang="en-US" sz="2000" dirty="0"/>
              <a:t>a) Byte sequence. </a:t>
            </a:r>
            <a:r>
              <a:rPr lang="en-US" sz="2000" dirty="0" smtClean="0"/>
              <a:t>(</a:t>
            </a:r>
            <a:r>
              <a:rPr lang="en-US" sz="2000" dirty="0"/>
              <a:t>b) Record sequence. (c) Tree.</a:t>
            </a:r>
          </a:p>
        </p:txBody>
      </p:sp>
    </p:spTree>
    <p:extLst>
      <p:ext uri="{BB962C8B-B14F-4D97-AF65-F5344CB8AC3E}">
        <p14:creationId xmlns:p14="http://schemas.microsoft.com/office/powerpoint/2010/main" val="3380604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files</a:t>
            </a:r>
          </a:p>
          <a:p>
            <a:pPr lvl="1"/>
            <a:r>
              <a:rPr lang="en-US" dirty="0" smtClean="0"/>
              <a:t>ASCII files</a:t>
            </a:r>
          </a:p>
          <a:p>
            <a:pPr lvl="1"/>
            <a:r>
              <a:rPr lang="en-US" dirty="0" smtClean="0"/>
              <a:t>Binary files</a:t>
            </a:r>
          </a:p>
          <a:p>
            <a:r>
              <a:rPr lang="en-US" dirty="0" smtClean="0"/>
              <a:t>Directories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Types (1)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82951" y="1997034"/>
            <a:ext cx="2090273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$file </a:t>
            </a:r>
            <a:r>
              <a:rPr lang="en-US" dirty="0" err="1" smtClean="0"/>
              <a:t>foo.c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Determines file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76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422800"/>
            <a:ext cx="8229600" cy="774695"/>
          </a:xfrm>
        </p:spPr>
        <p:txBody>
          <a:bodyPr/>
          <a:lstStyle/>
          <a:p>
            <a:r>
              <a:rPr lang="en-US" dirty="0"/>
              <a:t>File </a:t>
            </a:r>
            <a:r>
              <a:rPr lang="en-US" dirty="0" smtClean="0"/>
              <a:t>Attributes (Metadata)</a:t>
            </a:r>
            <a:endParaRPr lang="en-US" dirty="0"/>
          </a:p>
        </p:txBody>
      </p:sp>
      <p:pic>
        <p:nvPicPr>
          <p:cNvPr id="7" name="Picture 6" descr="D:\b\b4\IBM\04-0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1004888"/>
            <a:ext cx="5762625" cy="471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Figure 4-</a:t>
            </a:r>
            <a:r>
              <a:rPr lang="en-US" sz="2000" dirty="0" smtClean="0"/>
              <a:t>4. </a:t>
            </a:r>
            <a:r>
              <a:rPr lang="en-US" sz="2000" dirty="0"/>
              <a:t>Some possible file attributes.</a:t>
            </a:r>
          </a:p>
        </p:txBody>
      </p:sp>
    </p:spTree>
    <p:extLst>
      <p:ext uri="{BB962C8B-B14F-4D97-AF65-F5344CB8AC3E}">
        <p14:creationId xmlns:p14="http://schemas.microsoft.com/office/powerpoint/2010/main" val="162618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20966" y="996369"/>
            <a:ext cx="6967233" cy="47839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most common system calls relating to files:</a:t>
            </a:r>
          </a:p>
          <a:p>
            <a:r>
              <a:rPr lang="en-US" dirty="0" smtClean="0"/>
              <a:t>Create</a:t>
            </a:r>
          </a:p>
          <a:p>
            <a:r>
              <a:rPr lang="en-US" dirty="0" smtClean="0"/>
              <a:t>Delete</a:t>
            </a:r>
          </a:p>
          <a:p>
            <a:r>
              <a:rPr lang="en-US" dirty="0" smtClean="0"/>
              <a:t>Open </a:t>
            </a:r>
            <a:endParaRPr lang="en-US" dirty="0"/>
          </a:p>
          <a:p>
            <a:r>
              <a:rPr lang="en-US" dirty="0"/>
              <a:t>Close</a:t>
            </a:r>
          </a:p>
          <a:p>
            <a:r>
              <a:rPr lang="en-US" dirty="0"/>
              <a:t>Read</a:t>
            </a:r>
          </a:p>
          <a:p>
            <a:r>
              <a:rPr lang="en-US" dirty="0" smtClean="0"/>
              <a:t>Write</a:t>
            </a:r>
          </a:p>
          <a:p>
            <a:r>
              <a:rPr lang="en-US" dirty="0"/>
              <a:t>Append</a:t>
            </a:r>
          </a:p>
          <a:p>
            <a:r>
              <a:rPr lang="en-US" dirty="0"/>
              <a:t>Seek</a:t>
            </a:r>
          </a:p>
          <a:p>
            <a:r>
              <a:rPr lang="en-US" dirty="0"/>
              <a:t>Get Attributes</a:t>
            </a:r>
          </a:p>
          <a:p>
            <a:r>
              <a:rPr lang="en-US" dirty="0"/>
              <a:t>Set Attributes</a:t>
            </a:r>
          </a:p>
          <a:p>
            <a:r>
              <a:rPr lang="en-US" dirty="0"/>
              <a:t>Rename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422800"/>
            <a:ext cx="8229600" cy="774695"/>
          </a:xfrm>
        </p:spPr>
        <p:txBody>
          <a:bodyPr/>
          <a:lstStyle/>
          <a:p>
            <a:r>
              <a:rPr lang="en-US" dirty="0"/>
              <a:t>File Operations</a:t>
            </a:r>
          </a:p>
        </p:txBody>
      </p:sp>
    </p:spTree>
    <p:extLst>
      <p:ext uri="{BB962C8B-B14F-4D97-AF65-F5344CB8AC3E}">
        <p14:creationId xmlns:p14="http://schemas.microsoft.com/office/powerpoint/2010/main" val="427062787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7744</TotalTime>
  <Words>1266</Words>
  <Application>Microsoft Macintosh PowerPoint</Application>
  <PresentationFormat>On-screen Show (4:3)</PresentationFormat>
  <Paragraphs>269</Paragraphs>
  <Slides>28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Calibri</vt:lpstr>
      <vt:lpstr>Arial</vt:lpstr>
      <vt:lpstr>Office Theme</vt:lpstr>
      <vt:lpstr>Image</vt:lpstr>
      <vt:lpstr>PowerPoint Presentation</vt:lpstr>
      <vt:lpstr>Outline</vt:lpstr>
      <vt:lpstr>File Systems</vt:lpstr>
      <vt:lpstr>File Systems</vt:lpstr>
      <vt:lpstr>File Naming</vt:lpstr>
      <vt:lpstr>File Structure</vt:lpstr>
      <vt:lpstr>File Types (1)</vt:lpstr>
      <vt:lpstr>File Attributes (Metadata)</vt:lpstr>
      <vt:lpstr>File Operations</vt:lpstr>
      <vt:lpstr>Example Program Using File System Calls (1)</vt:lpstr>
      <vt:lpstr>Example Program Using File System Calls (2)</vt:lpstr>
      <vt:lpstr>Directories</vt:lpstr>
      <vt:lpstr>Path Names</vt:lpstr>
      <vt:lpstr>A UNIX directory tree</vt:lpstr>
      <vt:lpstr>Directory Operations </vt:lpstr>
      <vt:lpstr>Outline</vt:lpstr>
      <vt:lpstr>File System Layout</vt:lpstr>
      <vt:lpstr>Implementing Files (2)</vt:lpstr>
      <vt:lpstr>Contiguous Allocation (1)</vt:lpstr>
      <vt:lpstr>Contiguous Allocation (2)</vt:lpstr>
      <vt:lpstr>Linked List Allocation (1)</vt:lpstr>
      <vt:lpstr>Linked List Allocation (2)</vt:lpstr>
      <vt:lpstr>Linked List Allocation Using a Table in Memory (1) </vt:lpstr>
      <vt:lpstr>Linked List Allocation Using a Table in Memory (2)</vt:lpstr>
      <vt:lpstr>i-nodes</vt:lpstr>
      <vt:lpstr>i-nodes</vt:lpstr>
      <vt:lpstr>Implementing Directories (1) </vt:lpstr>
      <vt:lpstr>Implementing Directories (2)</vt:lpstr>
    </vt:vector>
  </TitlesOfParts>
  <Company>Texas Tech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Yong Chen</dc:creator>
  <cp:lastModifiedBy>Microsoft Office User</cp:lastModifiedBy>
  <cp:revision>617</cp:revision>
  <dcterms:created xsi:type="dcterms:W3CDTF">2012-08-25T03:05:58Z</dcterms:created>
  <dcterms:modified xsi:type="dcterms:W3CDTF">2018-11-25T16:20:07Z</dcterms:modified>
</cp:coreProperties>
</file>