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2.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81659622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81659622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81659622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81659622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816596221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816596221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816596221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816596221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816596221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816596221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816596221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816596221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816596221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816596221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81659622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81659622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816596221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81659622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sz="1750"/>
          </a:p>
          <a:p>
            <a:pPr indent="0" lvl="0" marL="0" rtl="0" algn="l">
              <a:spcBef>
                <a:spcPts val="0"/>
              </a:spcBef>
              <a:spcAft>
                <a:spcPts val="0"/>
              </a:spcAft>
              <a:buNone/>
            </a:pPr>
            <a:r>
              <a:rPr lang="en-GB"/>
              <a:t>Programming</a:t>
            </a:r>
            <a:endParaRPr/>
          </a:p>
          <a:p>
            <a:pPr indent="0" lvl="0" marL="0" rtl="0" algn="l">
              <a:spcBef>
                <a:spcPts val="0"/>
              </a:spcBef>
              <a:spcAft>
                <a:spcPts val="0"/>
              </a:spcAft>
              <a:buNone/>
            </a:pPr>
            <a:r>
              <a:rPr lang="en-GB"/>
              <a:t>Techniques</a:t>
            </a:r>
            <a:endParaRPr/>
          </a:p>
          <a:p>
            <a:pPr indent="0" lvl="0" marL="0" rtl="0" algn="l">
              <a:spcBef>
                <a:spcPts val="0"/>
              </a:spcBef>
              <a:spcAft>
                <a:spcPts val="0"/>
              </a:spcAft>
              <a:buNone/>
            </a:pPr>
            <a:r>
              <a:rPr lang="en-GB" sz="3600"/>
              <a:t>COSC1284/2010</a:t>
            </a:r>
            <a:endParaRPr sz="3600"/>
          </a:p>
        </p:txBody>
      </p:sp>
      <p:sp>
        <p:nvSpPr>
          <p:cNvPr id="180" name="Google Shape;180;p2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Tutorial 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297500" y="4574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Agenda</a:t>
            </a:r>
            <a:endParaRPr/>
          </a:p>
        </p:txBody>
      </p:sp>
      <p:sp>
        <p:nvSpPr>
          <p:cNvPr id="186" name="Google Shape;186;p26"/>
          <p:cNvSpPr txBox="1"/>
          <p:nvPr>
            <p:ph idx="1" type="body"/>
          </p:nvPr>
        </p:nvSpPr>
        <p:spPr>
          <a:xfrm>
            <a:off x="1297500" y="1273500"/>
            <a:ext cx="7038900" cy="3375000"/>
          </a:xfrm>
          <a:prstGeom prst="rect">
            <a:avLst/>
          </a:prstGeom>
          <a:no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Tutorial/Lab</a:t>
            </a:r>
            <a:endParaRPr sz="1800"/>
          </a:p>
          <a:p>
            <a:pPr indent="-342900" lvl="1" marL="914400" rtl="0" algn="l">
              <a:spcBef>
                <a:spcPts val="0"/>
              </a:spcBef>
              <a:spcAft>
                <a:spcPts val="0"/>
              </a:spcAft>
              <a:buSzPts val="1800"/>
              <a:buChar char="○"/>
            </a:pPr>
            <a:r>
              <a:rPr lang="en-GB" sz="1800"/>
              <a:t>Read chapter 14 from the textbook.</a:t>
            </a:r>
            <a:endParaRPr sz="1800"/>
          </a:p>
          <a:p>
            <a:pPr indent="-342900" lvl="1" marL="914400" rtl="0" algn="l">
              <a:spcBef>
                <a:spcPts val="0"/>
              </a:spcBef>
              <a:spcAft>
                <a:spcPts val="0"/>
              </a:spcAft>
              <a:buSzPts val="1800"/>
              <a:buChar char="○"/>
            </a:pPr>
            <a:r>
              <a:rPr lang="en-GB" sz="1800"/>
              <a:t>Discuss the concepts with your tutor and fellow classmates</a:t>
            </a:r>
            <a:endParaRPr sz="1800"/>
          </a:p>
          <a:p>
            <a:pPr indent="-342900" lvl="2" marL="1371600" rtl="0" algn="l">
              <a:spcBef>
                <a:spcPts val="0"/>
              </a:spcBef>
              <a:spcAft>
                <a:spcPts val="0"/>
              </a:spcAft>
              <a:buSzPts val="1800"/>
              <a:buChar char="■"/>
            </a:pPr>
            <a:r>
              <a:rPr lang="en-GB" sz="1800"/>
              <a:t>Complete chapter 14 - Exercises 1 - 2</a:t>
            </a:r>
            <a:endParaRPr sz="1800"/>
          </a:p>
          <a:p>
            <a:pPr indent="-342900" lvl="1" marL="914400" rtl="0" algn="l">
              <a:spcBef>
                <a:spcPts val="0"/>
              </a:spcBef>
              <a:spcAft>
                <a:spcPts val="0"/>
              </a:spcAft>
              <a:buSzPts val="1800"/>
              <a:buChar char="○"/>
            </a:pPr>
            <a:r>
              <a:rPr lang="en-GB" sz="1800"/>
              <a:t>Attempt on your own</a:t>
            </a:r>
            <a:endParaRPr sz="1800"/>
          </a:p>
          <a:p>
            <a:pPr indent="-342900" lvl="2" marL="1371600" rtl="0" algn="l">
              <a:spcBef>
                <a:spcPts val="0"/>
              </a:spcBef>
              <a:spcAft>
                <a:spcPts val="0"/>
              </a:spcAft>
              <a:buSzPts val="1800"/>
              <a:buChar char="■"/>
            </a:pPr>
            <a:r>
              <a:rPr lang="en-GB" sz="1800"/>
              <a:t>Complete chapter 14 - Exercises 3 - 4</a:t>
            </a:r>
            <a:endParaRPr sz="1800"/>
          </a:p>
          <a:p>
            <a:pPr indent="-342900" lvl="0" marL="457200" rtl="0" algn="l">
              <a:spcBef>
                <a:spcPts val="0"/>
              </a:spcBef>
              <a:spcAft>
                <a:spcPts val="0"/>
              </a:spcAft>
              <a:buSzPts val="1800"/>
              <a:buChar char="●"/>
            </a:pPr>
            <a:r>
              <a:rPr lang="en-GB" sz="1800"/>
              <a:t>Note: Please refer to tutorial 4 for online instructions.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Continuing to developing the card application with the expansion of OOP.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a:t>
            </a:r>
            <a:r>
              <a:rPr lang="en-GB"/>
              <a:t>nheritance</a:t>
            </a:r>
            <a:endParaRPr/>
          </a:p>
        </p:txBody>
      </p:sp>
      <p:sp>
        <p:nvSpPr>
          <p:cNvPr id="197" name="Google Shape;197;p28"/>
          <p:cNvSpPr txBox="1"/>
          <p:nvPr>
            <p:ph idx="1" type="body"/>
          </p:nvPr>
        </p:nvSpPr>
        <p:spPr>
          <a:xfrm>
            <a:off x="1297500" y="1404825"/>
            <a:ext cx="7038900" cy="310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For this week, we are going to expanding the concepts of </a:t>
            </a:r>
            <a:r>
              <a:rPr lang="en-GB"/>
              <a:t>object oriented programming, such as inheritance, superclasses, subclasses, overwriting methods, abstract classes and interfaces.</a:t>
            </a:r>
            <a:endParaRPr/>
          </a:p>
          <a:p>
            <a:pPr indent="-311150" lvl="0" marL="457200" rtl="0" algn="l">
              <a:spcBef>
                <a:spcPts val="0"/>
              </a:spcBef>
              <a:spcAft>
                <a:spcPts val="0"/>
              </a:spcAft>
              <a:buSzPts val="1300"/>
              <a:buChar char="●"/>
            </a:pPr>
            <a:r>
              <a:rPr lang="en-GB"/>
              <a:t>As the number of classes increases, similar or same behaviours tends to appear.</a:t>
            </a:r>
            <a:endParaRPr/>
          </a:p>
          <a:p>
            <a:pPr indent="-311150" lvl="0" marL="457200" rtl="0" algn="l">
              <a:spcBef>
                <a:spcPts val="0"/>
              </a:spcBef>
              <a:spcAft>
                <a:spcPts val="0"/>
              </a:spcAft>
              <a:buSzPts val="1300"/>
              <a:buChar char="●"/>
            </a:pPr>
            <a:r>
              <a:rPr lang="en-GB"/>
              <a:t>Inheritance can solve this problem by moving the same behaviours in a class that is shared among other classes.</a:t>
            </a:r>
            <a:endParaRPr/>
          </a:p>
          <a:p>
            <a:pPr indent="-311150" lvl="0" marL="457200" rtl="0" algn="l">
              <a:spcBef>
                <a:spcPts val="0"/>
              </a:spcBef>
              <a:spcAft>
                <a:spcPts val="0"/>
              </a:spcAft>
              <a:buSzPts val="1300"/>
              <a:buChar char="●"/>
            </a:pPr>
            <a:r>
              <a:rPr lang="en-GB"/>
              <a:t>The shared behaviour within that class is known as the superclass and the classes that inheritance such </a:t>
            </a:r>
            <a:r>
              <a:rPr lang="en-GB"/>
              <a:t>behaviours is known as the subclasses.</a:t>
            </a:r>
            <a:endParaRPr/>
          </a:p>
          <a:p>
            <a:pPr indent="-311150" lvl="0" marL="457200" rtl="0" algn="l">
              <a:spcBef>
                <a:spcPts val="0"/>
              </a:spcBef>
              <a:spcAft>
                <a:spcPts val="0"/>
              </a:spcAft>
              <a:buSzPts val="1300"/>
              <a:buChar char="●"/>
            </a:pPr>
            <a:r>
              <a:rPr lang="en-GB"/>
              <a:t>Subclasses can add their own behaviours that is not general, but rather specific to that class.</a:t>
            </a:r>
            <a:endParaRPr/>
          </a:p>
          <a:p>
            <a:pPr indent="-311150" lvl="0" marL="457200" rtl="0" algn="l">
              <a:spcBef>
                <a:spcPts val="0"/>
              </a:spcBef>
              <a:spcAft>
                <a:spcPts val="0"/>
              </a:spcAft>
              <a:buSzPts val="1300"/>
              <a:buChar char="●"/>
            </a:pPr>
            <a:r>
              <a:rPr lang="en-GB"/>
              <a:t>Subclasses can also overwrite methods from the superclass(es) such as the toString, equals and other methods.</a:t>
            </a:r>
            <a:endParaRPr/>
          </a:p>
          <a:p>
            <a:pPr indent="-311150" lvl="0" marL="457200" rtl="0" algn="l">
              <a:spcBef>
                <a:spcPts val="0"/>
              </a:spcBef>
              <a:spcAft>
                <a:spcPts val="0"/>
              </a:spcAft>
              <a:buSzPts val="1300"/>
              <a:buChar char="●"/>
            </a:pPr>
            <a:r>
              <a:rPr lang="en-GB"/>
              <a:t>In the direction from the superclass to the subclasses can be thought of going from the generic to the specific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Abstract Classes</a:t>
            </a:r>
            <a:endParaRPr sz="2300"/>
          </a:p>
        </p:txBody>
      </p:sp>
      <p:sp>
        <p:nvSpPr>
          <p:cNvPr id="203" name="Google Shape;203;p29"/>
          <p:cNvSpPr txBox="1"/>
          <p:nvPr>
            <p:ph idx="1" type="body"/>
          </p:nvPr>
        </p:nvSpPr>
        <p:spPr>
          <a:xfrm>
            <a:off x="1297500" y="1404825"/>
            <a:ext cx="7038900" cy="310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With this though in mind, this concept can be taken further as that a superclass can be so generic that it lacks enough detail to bring it into </a:t>
            </a:r>
            <a:r>
              <a:rPr lang="en-GB"/>
              <a:t>existence (instantiate it into memory).</a:t>
            </a:r>
            <a:endParaRPr/>
          </a:p>
          <a:p>
            <a:pPr indent="-311150" lvl="0" marL="457200" rtl="0" algn="l">
              <a:spcBef>
                <a:spcPts val="0"/>
              </a:spcBef>
              <a:spcAft>
                <a:spcPts val="0"/>
              </a:spcAft>
              <a:buSzPts val="1300"/>
              <a:buChar char="●"/>
            </a:pPr>
            <a:r>
              <a:rPr lang="en-GB"/>
              <a:t>This is known as an abstract class (superclass), that doesn’t contain enough detail to build itself. A concrete class (subclass) adds that detail for completion.</a:t>
            </a:r>
            <a:endParaRPr/>
          </a:p>
          <a:p>
            <a:pPr indent="-311150" lvl="0" marL="457200" rtl="0" algn="l">
              <a:spcBef>
                <a:spcPts val="0"/>
              </a:spcBef>
              <a:spcAft>
                <a:spcPts val="0"/>
              </a:spcAft>
              <a:buSzPts val="1300"/>
              <a:buChar char="●"/>
            </a:pPr>
            <a:r>
              <a:rPr lang="en-GB"/>
              <a:t>For example, if someone is asked, “What is a fruit?”</a:t>
            </a:r>
            <a:r>
              <a:rPr lang="en-GB"/>
              <a:t> they typically give an example of a fruit (apple, banana, orange, etc). Not the </a:t>
            </a:r>
            <a:r>
              <a:rPr lang="en-GB"/>
              <a:t>definition</a:t>
            </a:r>
            <a:r>
              <a:rPr lang="en-GB"/>
              <a:t> of a fruit, a food that contains seeds. The definition only is insufficient when describing a fruit (try to imagine a fruit without thinking about apples, bananas, oranges or any other fruits).</a:t>
            </a:r>
            <a:endParaRPr/>
          </a:p>
          <a:p>
            <a:pPr indent="-311150" lvl="0" marL="457200" rtl="0" algn="l">
              <a:spcBef>
                <a:spcPts val="0"/>
              </a:spcBef>
              <a:spcAft>
                <a:spcPts val="0"/>
              </a:spcAft>
              <a:buSzPts val="1300"/>
              <a:buChar char="●"/>
            </a:pPr>
            <a:r>
              <a:rPr lang="en-GB"/>
              <a:t>In the java code, the Fruit class is defined as the abstract superclass where the Apple class is the concrete subclass.</a:t>
            </a:r>
            <a:endParaRPr/>
          </a:p>
          <a:p>
            <a:pPr indent="-311150" lvl="0" marL="457200" rtl="0" algn="l">
              <a:spcBef>
                <a:spcPts val="0"/>
              </a:spcBef>
              <a:spcAft>
                <a:spcPts val="0"/>
              </a:spcAft>
              <a:buSzPts val="1300"/>
              <a:buChar char="●"/>
            </a:pPr>
            <a:r>
              <a:rPr lang="en-GB"/>
              <a:t>Note: Abstract classes can still have implementation details, but can not be instantiated directly, only by a concrete subclass.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Interfaces</a:t>
            </a:r>
            <a:endParaRPr sz="2300"/>
          </a:p>
        </p:txBody>
      </p:sp>
      <p:sp>
        <p:nvSpPr>
          <p:cNvPr id="209" name="Google Shape;209;p30"/>
          <p:cNvSpPr txBox="1"/>
          <p:nvPr>
            <p:ph idx="1" type="body"/>
          </p:nvPr>
        </p:nvSpPr>
        <p:spPr>
          <a:xfrm>
            <a:off x="1297500" y="1404825"/>
            <a:ext cx="7038900" cy="310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This idea can be reframed in a different way, where classes do a generic task, i.e. a mouse click and then create a specific class that writes a file via a button. To join this generic and specific behaviours requires a bridge between the code.</a:t>
            </a:r>
            <a:endParaRPr/>
          </a:p>
          <a:p>
            <a:pPr indent="-311150" lvl="0" marL="457200" rtl="0" algn="l">
              <a:spcBef>
                <a:spcPts val="0"/>
              </a:spcBef>
              <a:spcAft>
                <a:spcPts val="0"/>
              </a:spcAft>
              <a:buSzPts val="1300"/>
              <a:buChar char="●"/>
            </a:pPr>
            <a:r>
              <a:rPr lang="en-GB"/>
              <a:t>That is, the button that saves the file is now clickable.</a:t>
            </a:r>
            <a:endParaRPr/>
          </a:p>
          <a:p>
            <a:pPr indent="-311150" lvl="0" marL="457200" rtl="0" algn="l">
              <a:spcBef>
                <a:spcPts val="0"/>
              </a:spcBef>
              <a:spcAft>
                <a:spcPts val="0"/>
              </a:spcAft>
              <a:buSzPts val="1300"/>
              <a:buChar char="●"/>
            </a:pPr>
            <a:r>
              <a:rPr lang="en-GB"/>
              <a:t>This bridge is formally is known as an interface.</a:t>
            </a:r>
            <a:endParaRPr/>
          </a:p>
          <a:p>
            <a:pPr indent="-311150" lvl="0" marL="457200" rtl="0" algn="l">
              <a:spcBef>
                <a:spcPts val="0"/>
              </a:spcBef>
              <a:spcAft>
                <a:spcPts val="0"/>
              </a:spcAft>
              <a:buSzPts val="1300"/>
              <a:buChar char="●"/>
            </a:pPr>
            <a:r>
              <a:rPr lang="en-GB"/>
              <a:t>This interface is like an 100% abstract class, class that lacks all implementations, though an interface is not class, it's an interface between classes.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
            </a:r>
            <a:r>
              <a:rPr lang="en-GB"/>
              <a:t>olymorphism</a:t>
            </a:r>
            <a:endParaRPr/>
          </a:p>
        </p:txBody>
      </p:sp>
      <p:sp>
        <p:nvSpPr>
          <p:cNvPr id="215" name="Google Shape;215;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Definition</a:t>
            </a:r>
            <a:r>
              <a:rPr lang="en-GB"/>
              <a:t>: The condition of occuring in several different forms</a:t>
            </a:r>
            <a:endParaRPr/>
          </a:p>
          <a:p>
            <a:pPr indent="-311150" lvl="0" marL="457200" rtl="0" algn="l">
              <a:spcBef>
                <a:spcPts val="0"/>
              </a:spcBef>
              <a:spcAft>
                <a:spcPts val="0"/>
              </a:spcAft>
              <a:buSzPts val="1300"/>
              <a:buChar char="●"/>
            </a:pPr>
            <a:r>
              <a:rPr lang="en-GB"/>
              <a:t>In OOP, polymorphism promotes code reuse by calling the method in a generic way.</a:t>
            </a:r>
            <a:endParaRPr/>
          </a:p>
          <a:p>
            <a:pPr indent="-311150" lvl="0" marL="457200" rtl="0" algn="l">
              <a:spcBef>
                <a:spcPts val="0"/>
              </a:spcBef>
              <a:spcAft>
                <a:spcPts val="0"/>
              </a:spcAft>
              <a:buSzPts val="1300"/>
              <a:buChar char="●"/>
            </a:pPr>
            <a:r>
              <a:rPr lang="en-GB"/>
              <a:t>For instance, a superclass is </a:t>
            </a:r>
            <a:r>
              <a:rPr lang="en-GB"/>
              <a:t>responsible</a:t>
            </a:r>
            <a:r>
              <a:rPr lang="en-GB"/>
              <a:t> for </a:t>
            </a:r>
            <a:r>
              <a:rPr lang="en-GB"/>
              <a:t>emergency</a:t>
            </a:r>
            <a:r>
              <a:rPr lang="en-GB"/>
              <a:t> </a:t>
            </a:r>
            <a:r>
              <a:rPr lang="en-GB"/>
              <a:t>services and a generic method within the superclass is named, callOut, as in any emergency service is able to be called out to arrive at a emergency situation.</a:t>
            </a:r>
            <a:endParaRPr/>
          </a:p>
          <a:p>
            <a:pPr indent="-311150" lvl="0" marL="457200" rtl="0" algn="l">
              <a:spcBef>
                <a:spcPts val="0"/>
              </a:spcBef>
              <a:spcAft>
                <a:spcPts val="0"/>
              </a:spcAft>
              <a:buSzPts val="1300"/>
              <a:buChar char="●"/>
            </a:pPr>
            <a:r>
              <a:rPr lang="en-GB"/>
              <a:t>The classes that inherit from EmergencyServices class is Police, Fire and Ambulance.</a:t>
            </a:r>
            <a:endParaRPr/>
          </a:p>
          <a:p>
            <a:pPr indent="-311150" lvl="0" marL="457200" rtl="0" algn="l">
              <a:spcBef>
                <a:spcPts val="0"/>
              </a:spcBef>
              <a:spcAft>
                <a:spcPts val="0"/>
              </a:spcAft>
              <a:buSzPts val="1300"/>
              <a:buChar char="●"/>
            </a:pPr>
            <a:r>
              <a:rPr lang="en-GB"/>
              <a:t>All these subclasses have the ability to call out, but do it in a different way, i.e. using different vehicles.</a:t>
            </a:r>
            <a:endParaRPr/>
          </a:p>
          <a:p>
            <a:pPr indent="-311150" lvl="0" marL="457200" rtl="0" algn="l">
              <a:spcBef>
                <a:spcPts val="0"/>
              </a:spcBef>
              <a:spcAft>
                <a:spcPts val="0"/>
              </a:spcAft>
              <a:buSzPts val="1300"/>
              <a:buChar char="●"/>
            </a:pPr>
            <a:r>
              <a:rPr lang="en-GB"/>
              <a:t>Furthermore, the subclasses have then own ability that are not generic, like the police can arrest, while the others can not, though caution is needed when working with polymorphism.</a:t>
            </a:r>
            <a:endParaRPr/>
          </a:p>
          <a:p>
            <a:pPr indent="-311150" lvl="0" marL="457200" rtl="0" algn="l">
              <a:spcBef>
                <a:spcPts val="0"/>
              </a:spcBef>
              <a:spcAft>
                <a:spcPts val="0"/>
              </a:spcAft>
              <a:buSzPts val="1300"/>
              <a:buChar char="●"/>
            </a:pPr>
            <a:r>
              <a:rPr lang="en-GB"/>
              <a:t>Casting and Dynamic binding is useful when it comes to polymorphism.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14.1</a:t>
            </a:r>
            <a:endParaRPr/>
          </a:p>
        </p:txBody>
      </p:sp>
      <p:sp>
        <p:nvSpPr>
          <p:cNvPr id="221" name="Google Shape;221;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Design a better strategy for the Player.play method. For example, if there are multiple cards you can play, and one of them is an eight, you might want to play the eight.</a:t>
            </a:r>
            <a:br>
              <a:rPr lang="en-GB"/>
            </a:br>
            <a:endParaRPr/>
          </a:p>
          <a:p>
            <a:pPr indent="-311150" lvl="0" marL="457200" rtl="0" algn="l">
              <a:spcBef>
                <a:spcPts val="0"/>
              </a:spcBef>
              <a:spcAft>
                <a:spcPts val="0"/>
              </a:spcAft>
              <a:buSzPts val="1300"/>
              <a:buChar char="●"/>
            </a:pPr>
            <a:r>
              <a:rPr lang="en-GB"/>
              <a:t>Think of other ways you can minimize penalty points, such as playing the highest-ranking cards first. Write a new class that extends Player and overrides play to implement your strategy.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14.2</a:t>
            </a:r>
            <a:endParaRPr/>
          </a:p>
        </p:txBody>
      </p:sp>
      <p:sp>
        <p:nvSpPr>
          <p:cNvPr id="227" name="Google Shape;227;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Write a loop that plays the game 100 times and keeps track of how many times each player wins. If you implemented multiple strategies in the previous exercise, you can play them against each other to evaluate which one works best.</a:t>
            </a:r>
            <a:br>
              <a:rPr lang="en-GB"/>
            </a:br>
            <a:endParaRPr/>
          </a:p>
          <a:p>
            <a:pPr indent="-311150" lvl="0" marL="457200" rtl="0" algn="l">
              <a:spcBef>
                <a:spcPts val="0"/>
              </a:spcBef>
              <a:spcAft>
                <a:spcPts val="0"/>
              </a:spcAft>
              <a:buSzPts val="1300"/>
              <a:buChar char="●"/>
            </a:pPr>
            <a:r>
              <a:rPr lang="en-GB"/>
              <a:t>Hint: Design a Genius class that extends Player and overrides the play method, and then replace one of the players with a Genius object.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