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3b3a7283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3b3a7283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3b3a7283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3b3a7283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3b3a7283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3b3a7283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b3a7283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b3a7283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b3a7283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b3a7283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b3a72834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3b3a72834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3b3a7283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3b3a7283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b3a7283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3b3a7283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3b3a7283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b3a7283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3b3a7283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3b3a7283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sz="1750"/>
          </a:p>
          <a:p>
            <a:pPr indent="0" lvl="0" marL="0" rtl="0" algn="l">
              <a:spcBef>
                <a:spcPts val="0"/>
              </a:spcBef>
              <a:spcAft>
                <a:spcPts val="0"/>
              </a:spcAft>
              <a:buNone/>
            </a:pPr>
            <a:r>
              <a:rPr lang="en-GB"/>
              <a:t>Programming</a:t>
            </a:r>
            <a:endParaRPr/>
          </a:p>
          <a:p>
            <a:pPr indent="0" lvl="0" marL="0" rtl="0" algn="l">
              <a:spcBef>
                <a:spcPts val="0"/>
              </a:spcBef>
              <a:spcAft>
                <a:spcPts val="0"/>
              </a:spcAft>
              <a:buNone/>
            </a:pPr>
            <a:r>
              <a:rPr lang="en-GB"/>
              <a:t>Techniques</a:t>
            </a:r>
            <a:endParaRPr/>
          </a:p>
          <a:p>
            <a:pPr indent="0" lvl="0" marL="0" rtl="0" algn="l">
              <a:spcBef>
                <a:spcPts val="0"/>
              </a:spcBef>
              <a:spcAft>
                <a:spcPts val="0"/>
              </a:spcAft>
              <a:buNone/>
            </a:pPr>
            <a:r>
              <a:rPr lang="en-GB" sz="3600"/>
              <a:t>COSC1284/2010</a:t>
            </a:r>
            <a:endParaRPr sz="3600"/>
          </a:p>
        </p:txBody>
      </p:sp>
      <p:sp>
        <p:nvSpPr>
          <p:cNvPr id="180" name="Google Shape;180;p2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Tutorial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10.1</a:t>
            </a:r>
            <a:endParaRPr/>
          </a:p>
        </p:txBody>
      </p:sp>
      <p:pic>
        <p:nvPicPr>
          <p:cNvPr id="234" name="Google Shape;234;p34"/>
          <p:cNvPicPr preferRelativeResize="0"/>
          <p:nvPr/>
        </p:nvPicPr>
        <p:blipFill>
          <a:blip r:embed="rId3">
            <a:alphaModFix/>
          </a:blip>
          <a:stretch>
            <a:fillRect/>
          </a:stretch>
        </p:blipFill>
        <p:spPr>
          <a:xfrm>
            <a:off x="3114675" y="1307850"/>
            <a:ext cx="2914650" cy="781050"/>
          </a:xfrm>
          <a:prstGeom prst="rect">
            <a:avLst/>
          </a:prstGeom>
          <a:noFill/>
          <a:ln>
            <a:noFill/>
          </a:ln>
        </p:spPr>
      </p:pic>
      <p:pic>
        <p:nvPicPr>
          <p:cNvPr id="235" name="Google Shape;235;p34"/>
          <p:cNvPicPr preferRelativeResize="0"/>
          <p:nvPr/>
        </p:nvPicPr>
        <p:blipFill>
          <a:blip r:embed="rId4">
            <a:alphaModFix/>
          </a:blip>
          <a:stretch>
            <a:fillRect/>
          </a:stretch>
        </p:blipFill>
        <p:spPr>
          <a:xfrm>
            <a:off x="3181350" y="2849750"/>
            <a:ext cx="2781300" cy="163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4574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186" name="Google Shape;186;p26"/>
          <p:cNvSpPr txBox="1"/>
          <p:nvPr>
            <p:ph idx="1" type="body"/>
          </p:nvPr>
        </p:nvSpPr>
        <p:spPr>
          <a:xfrm>
            <a:off x="1297500" y="1273500"/>
            <a:ext cx="7038900" cy="33750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Tutorial/Lab</a:t>
            </a:r>
            <a:endParaRPr sz="1800"/>
          </a:p>
          <a:p>
            <a:pPr indent="-342900" lvl="1" marL="914400" rtl="0" algn="l">
              <a:spcBef>
                <a:spcPts val="0"/>
              </a:spcBef>
              <a:spcAft>
                <a:spcPts val="0"/>
              </a:spcAft>
              <a:buSzPts val="1800"/>
              <a:buChar char="○"/>
            </a:pPr>
            <a:r>
              <a:rPr lang="en-GB" sz="1800"/>
              <a:t>Read chapter 9 (9.1 - 9.4) and 10 (10.1 - 10.4) from the textbook.</a:t>
            </a:r>
            <a:endParaRPr sz="1800"/>
          </a:p>
          <a:p>
            <a:pPr indent="-342900" lvl="1" marL="914400" rtl="0" algn="l">
              <a:spcBef>
                <a:spcPts val="0"/>
              </a:spcBef>
              <a:spcAft>
                <a:spcPts val="0"/>
              </a:spcAft>
              <a:buSzPts val="1800"/>
              <a:buChar char="○"/>
            </a:pPr>
            <a:r>
              <a:rPr lang="en-GB" sz="1800"/>
              <a:t>Discuss the concepts with your tutor and fellow classmates</a:t>
            </a:r>
            <a:endParaRPr sz="1800"/>
          </a:p>
          <a:p>
            <a:pPr indent="-342900" lvl="2" marL="1371600" rtl="0" algn="l">
              <a:spcBef>
                <a:spcPts val="0"/>
              </a:spcBef>
              <a:spcAft>
                <a:spcPts val="0"/>
              </a:spcAft>
              <a:buSzPts val="1800"/>
              <a:buChar char="■"/>
            </a:pPr>
            <a:r>
              <a:rPr lang="en-GB" sz="1800"/>
              <a:t>Complete chapter 9 - Exercises 1 - 2</a:t>
            </a:r>
            <a:endParaRPr sz="1800"/>
          </a:p>
          <a:p>
            <a:pPr indent="-342900" lvl="2" marL="1371600" rtl="0" algn="l">
              <a:spcBef>
                <a:spcPts val="0"/>
              </a:spcBef>
              <a:spcAft>
                <a:spcPts val="0"/>
              </a:spcAft>
              <a:buSzPts val="1800"/>
              <a:buChar char="■"/>
            </a:pPr>
            <a:r>
              <a:rPr lang="en-GB" sz="1800"/>
              <a:t>Complete chapter 10 - Exercises 1</a:t>
            </a:r>
            <a:endParaRPr sz="1800"/>
          </a:p>
          <a:p>
            <a:pPr indent="-342900" lvl="1" marL="914400" rtl="0" algn="l">
              <a:spcBef>
                <a:spcPts val="0"/>
              </a:spcBef>
              <a:spcAft>
                <a:spcPts val="0"/>
              </a:spcAft>
              <a:buSzPts val="1800"/>
              <a:buChar char="○"/>
            </a:pPr>
            <a:r>
              <a:rPr lang="en-GB" sz="1800"/>
              <a:t>Attempt on your own</a:t>
            </a:r>
            <a:endParaRPr sz="1800"/>
          </a:p>
          <a:p>
            <a:pPr indent="-342900" lvl="2" marL="1371600" rtl="0" algn="l">
              <a:spcBef>
                <a:spcPts val="0"/>
              </a:spcBef>
              <a:spcAft>
                <a:spcPts val="0"/>
              </a:spcAft>
              <a:buSzPts val="1800"/>
              <a:buChar char="■"/>
            </a:pPr>
            <a:r>
              <a:rPr lang="en-GB" sz="1800"/>
              <a:t>Complete chapter 9 - Exercises 6</a:t>
            </a:r>
            <a:endParaRPr sz="1800"/>
          </a:p>
          <a:p>
            <a:pPr indent="-342900" lvl="2" marL="1371600" rtl="0" algn="l">
              <a:spcBef>
                <a:spcPts val="0"/>
              </a:spcBef>
              <a:spcAft>
                <a:spcPts val="0"/>
              </a:spcAft>
              <a:buSzPts val="1800"/>
              <a:buChar char="■"/>
            </a:pPr>
            <a:r>
              <a:rPr lang="en-GB" sz="1800"/>
              <a:t>Complete chapter 10 - Exercises 2 - 3</a:t>
            </a:r>
            <a:endParaRPr sz="1800"/>
          </a:p>
          <a:p>
            <a:pPr indent="-342900" lvl="0" marL="457200" rtl="0" algn="l">
              <a:spcBef>
                <a:spcPts val="0"/>
              </a:spcBef>
              <a:spcAft>
                <a:spcPts val="0"/>
              </a:spcAft>
              <a:buSzPts val="1800"/>
              <a:buChar char="●"/>
            </a:pPr>
            <a:r>
              <a:rPr lang="en-GB" sz="1800"/>
              <a:t>Note: Please refer to tutorial 4 for online instructions.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variables are known as </a:t>
            </a:r>
            <a:r>
              <a:rPr lang="en-GB"/>
              <a:t>primitives</a:t>
            </a:r>
            <a:endParaRPr/>
          </a:p>
        </p:txBody>
      </p:sp>
      <p:sp>
        <p:nvSpPr>
          <p:cNvPr id="192" name="Google Shape;192;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As we have working through the semester, we have been generally working with primitive types, that is int, double, boolean, with three exceptions, String, Scanner and more recently Array.</a:t>
            </a:r>
            <a:endParaRPr/>
          </a:p>
          <a:p>
            <a:pPr indent="-311150" lvl="0" marL="457200" rtl="0" algn="l">
              <a:spcBef>
                <a:spcPts val="0"/>
              </a:spcBef>
              <a:spcAft>
                <a:spcPts val="0"/>
              </a:spcAft>
              <a:buSzPts val="1300"/>
              <a:buChar char="●"/>
            </a:pPr>
            <a:r>
              <a:rPr lang="en-GB"/>
              <a:t>Primitives hold a value that is direct, meaning if you look at the memory address of a primitive, that location will contain that value.</a:t>
            </a:r>
            <a:endParaRPr/>
          </a:p>
          <a:p>
            <a:pPr indent="-311150" lvl="0" marL="457200" rtl="0" algn="l">
              <a:spcBef>
                <a:spcPts val="0"/>
              </a:spcBef>
              <a:spcAft>
                <a:spcPts val="0"/>
              </a:spcAft>
              <a:buSzPts val="1300"/>
              <a:buChar char="●"/>
            </a:pPr>
            <a:r>
              <a:rPr lang="en-GB"/>
              <a:t>This is not true for non-primitives.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Complex </a:t>
            </a:r>
            <a:r>
              <a:rPr lang="en-GB"/>
              <a:t>variables are known as objects</a:t>
            </a:r>
            <a:endParaRPr/>
          </a:p>
        </p:txBody>
      </p:sp>
      <p:sp>
        <p:nvSpPr>
          <p:cNvPr id="198" name="Google Shape;198;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As we have been working</a:t>
            </a:r>
            <a:r>
              <a:rPr lang="en-GB"/>
              <a:t>, where we can represent an idea through multiple </a:t>
            </a:r>
            <a:r>
              <a:rPr lang="en-GB"/>
              <a:t>variables</a:t>
            </a:r>
            <a:r>
              <a:rPr lang="en-GB"/>
              <a:t> (including different types) as well as including </a:t>
            </a:r>
            <a:r>
              <a:rPr lang="en-GB"/>
              <a:t>behaviours within that variable.</a:t>
            </a:r>
            <a:endParaRPr/>
          </a:p>
          <a:p>
            <a:pPr indent="-311150" lvl="0" marL="457200" rtl="0" algn="l">
              <a:spcBef>
                <a:spcPts val="0"/>
              </a:spcBef>
              <a:spcAft>
                <a:spcPts val="0"/>
              </a:spcAft>
              <a:buSzPts val="1300"/>
              <a:buChar char="●"/>
            </a:pPr>
            <a:r>
              <a:rPr lang="en-GB"/>
              <a:t>For instance, if we wanted to create a variable that describes a person.</a:t>
            </a:r>
            <a:endParaRPr/>
          </a:p>
          <a:p>
            <a:pPr indent="-311150" lvl="0" marL="457200" rtl="0" algn="l">
              <a:spcBef>
                <a:spcPts val="0"/>
              </a:spcBef>
              <a:spcAft>
                <a:spcPts val="0"/>
              </a:spcAft>
              <a:buSzPts val="1300"/>
              <a:buChar char="●"/>
            </a:pPr>
            <a:r>
              <a:rPr lang="en-GB"/>
              <a:t>This is basically impossible with a single primitive.</a:t>
            </a:r>
            <a:endParaRPr/>
          </a:p>
          <a:p>
            <a:pPr indent="-311150" lvl="0" marL="457200" rtl="0" algn="l">
              <a:spcBef>
                <a:spcPts val="0"/>
              </a:spcBef>
              <a:spcAft>
                <a:spcPts val="0"/>
              </a:spcAft>
              <a:buSzPts val="1300"/>
              <a:buChar char="●"/>
            </a:pPr>
            <a:r>
              <a:rPr lang="en-GB"/>
              <a:t>Instead we need to include multiple primitives and enforce a grouping around these variables.</a:t>
            </a:r>
            <a:endParaRPr/>
          </a:p>
          <a:p>
            <a:pPr indent="-311150" lvl="0" marL="457200" rtl="0" algn="l">
              <a:spcBef>
                <a:spcPts val="0"/>
              </a:spcBef>
              <a:spcAft>
                <a:spcPts val="0"/>
              </a:spcAft>
              <a:buSzPts val="1300"/>
              <a:buChar char="●"/>
            </a:pPr>
            <a:r>
              <a:rPr lang="en-GB"/>
              <a:t>For example, we could create three primitives called personId, personAge and personGender or ….</a:t>
            </a:r>
            <a:endParaRPr/>
          </a:p>
          <a:p>
            <a:pPr indent="-311150" lvl="0" marL="457200" rtl="0" algn="l">
              <a:spcBef>
                <a:spcPts val="0"/>
              </a:spcBef>
              <a:spcAft>
                <a:spcPts val="0"/>
              </a:spcAft>
              <a:buSzPts val="1300"/>
              <a:buChar char="●"/>
            </a:pPr>
            <a:r>
              <a:rPr lang="en-GB"/>
              <a:t>Create a variable called person (the object) that holds and groups the variables id, age, gender within itself.</a:t>
            </a:r>
            <a:endParaRPr/>
          </a:p>
          <a:p>
            <a:pPr indent="-311150" lvl="0" marL="457200" rtl="0" algn="l">
              <a:spcBef>
                <a:spcPts val="0"/>
              </a:spcBef>
              <a:spcAft>
                <a:spcPts val="0"/>
              </a:spcAft>
              <a:buSzPts val="1300"/>
              <a:buChar char="●"/>
            </a:pPr>
            <a:r>
              <a:rPr lang="en-GB"/>
              <a:t>Object variable have an indirect reference to the object data.</a:t>
            </a:r>
            <a:endParaRPr/>
          </a:p>
          <a:p>
            <a:pPr indent="-311150" lvl="0" marL="457200" rtl="0" algn="l">
              <a:spcBef>
                <a:spcPts val="0"/>
              </a:spcBef>
              <a:spcAft>
                <a:spcPts val="0"/>
              </a:spcAft>
              <a:buSzPts val="1300"/>
              <a:buChar char="●"/>
            </a:pPr>
            <a:r>
              <a:rPr lang="en-GB"/>
              <a:t>And just to complicate things a bit more, objects can also contain methods.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9.1</a:t>
            </a:r>
            <a:endParaRPr/>
          </a:p>
        </p:txBody>
      </p:sp>
      <p:sp>
        <p:nvSpPr>
          <p:cNvPr id="204" name="Google Shape;204;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point of this exercise is to explore Java types and fill in some of the details that aren’t covered in the chapter.</a:t>
            </a:r>
            <a:endParaRPr/>
          </a:p>
          <a:p>
            <a:pPr indent="-311150" lvl="0" marL="457200" rtl="0" algn="l">
              <a:spcBef>
                <a:spcPts val="1600"/>
              </a:spcBef>
              <a:spcAft>
                <a:spcPts val="0"/>
              </a:spcAft>
              <a:buSzPts val="1300"/>
              <a:buAutoNum type="arabicPeriod"/>
            </a:pPr>
            <a:r>
              <a:rPr lang="en-GB"/>
              <a:t>Create a new program named Test.java and write a main method that contains expressions that combine various types using the + operator. For example, what happens when you “add” a String and a char? Does it perform character addition or string concatenation? What is the type of the result? (How can you determine the type of the result?)</a:t>
            </a:r>
            <a:endParaRPr/>
          </a:p>
          <a:p>
            <a:pPr indent="-311150" lvl="0" marL="457200" rtl="0" algn="l">
              <a:spcBef>
                <a:spcPts val="0"/>
              </a:spcBef>
              <a:spcAft>
                <a:spcPts val="0"/>
              </a:spcAft>
              <a:buSzPts val="1300"/>
              <a:buAutoNum type="arabicPeriod"/>
            </a:pPr>
            <a:r>
              <a:rPr lang="en-GB"/>
              <a:t>Make a bigger copy of the following table and fill it in. At the intersection of each pair of types, you should indicate whether it is legal to use the + operator with these types, what operation is performed (addition or concatenation), and what the type of the result 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9.1 (cont).</a:t>
            </a:r>
            <a:endParaRPr/>
          </a:p>
        </p:txBody>
      </p:sp>
      <p:pic>
        <p:nvPicPr>
          <p:cNvPr id="210" name="Google Shape;210;p30"/>
          <p:cNvPicPr preferRelativeResize="0"/>
          <p:nvPr/>
        </p:nvPicPr>
        <p:blipFill>
          <a:blip r:embed="rId3">
            <a:alphaModFix/>
          </a:blip>
          <a:stretch>
            <a:fillRect/>
          </a:stretch>
        </p:blipFill>
        <p:spPr>
          <a:xfrm>
            <a:off x="3167050" y="1938338"/>
            <a:ext cx="2809875" cy="126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9.1 (cont).</a:t>
            </a:r>
            <a:endParaRPr/>
          </a:p>
        </p:txBody>
      </p:sp>
      <p:sp>
        <p:nvSpPr>
          <p:cNvPr id="216" name="Google Shape;21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startAt="3"/>
            </a:pPr>
            <a:r>
              <a:rPr lang="en-GB"/>
              <a:t>Think about some of the choices the designers of Java made, based on this table. How many of the entries seem unavoidable, as if there was no other choice? How many seem like arbitrary choices from several equally reasonable possibilities? Which entries seem most problematic?</a:t>
            </a:r>
            <a:endParaRPr/>
          </a:p>
          <a:p>
            <a:pPr indent="-311150" lvl="0" marL="457200" rtl="0" algn="l">
              <a:spcBef>
                <a:spcPts val="0"/>
              </a:spcBef>
              <a:spcAft>
                <a:spcPts val="0"/>
              </a:spcAft>
              <a:buSzPts val="1300"/>
              <a:buAutoNum type="arabicPeriod" startAt="3"/>
            </a:pPr>
            <a:r>
              <a:rPr lang="en-GB"/>
              <a:t>Here’s a puzzler: normally, the statement x++ is exactly equivalent to x = x + 1. But if x is a char, it’s not exactly the same! In that case, x++ is legal, but x = x + 1 causes an error. Try it out and see what the error message is, then see if you can figure out what is going on.</a:t>
            </a:r>
            <a:endParaRPr/>
          </a:p>
          <a:p>
            <a:pPr indent="-311150" lvl="0" marL="457200" rtl="0" algn="l">
              <a:spcBef>
                <a:spcPts val="0"/>
              </a:spcBef>
              <a:spcAft>
                <a:spcPts val="0"/>
              </a:spcAft>
              <a:buSzPts val="1300"/>
              <a:buAutoNum type="arabicPeriod" startAt="3"/>
            </a:pPr>
            <a:r>
              <a:rPr lang="en-GB"/>
              <a:t>What happens when you add "" (the empty string) to the other types, for example, "" + 5?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9.2</a:t>
            </a:r>
            <a:endParaRPr/>
          </a:p>
        </p:txBody>
      </p:sp>
      <p:sp>
        <p:nvSpPr>
          <p:cNvPr id="222" name="Google Shape;222;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goal of this exercise is to practice encapsulation and generalization using some of the examples in previous chapters.</a:t>
            </a:r>
            <a:endParaRPr/>
          </a:p>
          <a:p>
            <a:pPr indent="-311150" lvl="0" marL="457200" rtl="0" algn="l">
              <a:spcBef>
                <a:spcPts val="1600"/>
              </a:spcBef>
              <a:spcAft>
                <a:spcPts val="0"/>
              </a:spcAft>
              <a:buSzPts val="1300"/>
              <a:buAutoNum type="arabicPeriod"/>
            </a:pPr>
            <a:r>
              <a:rPr lang="en-GB"/>
              <a:t>Starting with the code in Section 7.5, write a method called powArray that takes a double array, a, and returns a new array that contains the elements of a squared. Generalize it to take a second argument and raise the elements of a to the given power.</a:t>
            </a:r>
            <a:endParaRPr/>
          </a:p>
          <a:p>
            <a:pPr indent="-311150" lvl="0" marL="457200" rtl="0" algn="l">
              <a:spcBef>
                <a:spcPts val="0"/>
              </a:spcBef>
              <a:spcAft>
                <a:spcPts val="0"/>
              </a:spcAft>
              <a:buSzPts val="1300"/>
              <a:buAutoNum type="arabicPeriod"/>
            </a:pPr>
            <a:r>
              <a:rPr lang="en-GB"/>
              <a:t>Starting with the code in Section 7.8, write a method called histogram that takes an int array of scores from 0 to (but not including) 100, and returns a histogram of 100 counters. Generalize it to take the number of counters as an argument.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10.1</a:t>
            </a:r>
            <a:endParaRPr/>
          </a:p>
        </p:txBody>
      </p:sp>
      <p:sp>
        <p:nvSpPr>
          <p:cNvPr id="228" name="Google Shape;22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point of this exercise is to make sure you understand the mechanism for passing objects as parameters.</a:t>
            </a:r>
            <a:endParaRPr/>
          </a:p>
          <a:p>
            <a:pPr indent="-311150" lvl="0" marL="457200" rtl="0" algn="l">
              <a:spcBef>
                <a:spcPts val="1600"/>
              </a:spcBef>
              <a:spcAft>
                <a:spcPts val="0"/>
              </a:spcAft>
              <a:buSzPts val="1300"/>
              <a:buAutoNum type="arabicPeriod"/>
            </a:pPr>
            <a:r>
              <a:rPr lang="en-GB"/>
              <a:t>For the following program, draw a stack diagram showing the local variables and parameters of main and riddle just before riddle returns. Use arrows to show which objects each variable references.</a:t>
            </a:r>
            <a:endParaRPr/>
          </a:p>
          <a:p>
            <a:pPr indent="-311150" lvl="0" marL="457200" rtl="0" algn="l">
              <a:spcBef>
                <a:spcPts val="0"/>
              </a:spcBef>
              <a:spcAft>
                <a:spcPts val="0"/>
              </a:spcAft>
              <a:buSzPts val="1300"/>
              <a:buAutoNum type="arabicPeriod"/>
            </a:pPr>
            <a:r>
              <a:rPr lang="en-GB"/>
              <a:t>What is the output of the program?</a:t>
            </a:r>
            <a:endParaRPr/>
          </a:p>
          <a:p>
            <a:pPr indent="-311150" lvl="0" marL="457200" rtl="0" algn="l">
              <a:spcBef>
                <a:spcPts val="0"/>
              </a:spcBef>
              <a:spcAft>
                <a:spcPts val="0"/>
              </a:spcAft>
              <a:buSzPts val="1300"/>
              <a:buAutoNum type="arabicPeriod"/>
            </a:pPr>
            <a:r>
              <a:rPr lang="en-GB"/>
              <a:t>Is the blank object mutable or immutable? How can you tell?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