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5.xml"/><Relationship Id="rId22" Type="http://schemas.openxmlformats.org/officeDocument/2006/relationships/font" Target="fonts/Lato-italic.fntdata"/><Relationship Id="rId10" Type="http://schemas.openxmlformats.org/officeDocument/2006/relationships/slide" Target="slides/slide4.xml"/><Relationship Id="rId21"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Lato-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slideMaster" Target="slideMasters/slideMaster2.xml"/><Relationship Id="rId19" Type="http://schemas.openxmlformats.org/officeDocument/2006/relationships/font" Target="fonts/Montserrat-boldItalic.fntdata"/><Relationship Id="rId6" Type="http://schemas.openxmlformats.org/officeDocument/2006/relationships/notesMaster" Target="notesMasters/notesMaster1.xml"/><Relationship Id="rId18"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6fecb6ca6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fecb6ca6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6fecb6ca63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fecb6ca63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6fecb6ca63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fecb6ca63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1049a260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1049a260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81049a260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1049a260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81049a2606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1049a2606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1049a260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1049a260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6fecb6ca63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fecb6ca63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81049a2606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1049a2606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0" y="490"/>
            <a:ext cx="5153705" cy="5134399"/>
            <a:chOff x="0" y="75"/>
            <a:chExt cx="5153705" cy="5152950"/>
          </a:xfrm>
        </p:grpSpPr>
        <p:sp>
          <p:nvSpPr>
            <p:cNvPr id="57" name="Google Shape;57;p1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62" name="Google Shape;62;p14"/>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grpSp>
        <p:nvGrpSpPr>
          <p:cNvPr id="65" name="Google Shape;65;p15"/>
          <p:cNvGrpSpPr/>
          <p:nvPr/>
        </p:nvGrpSpPr>
        <p:grpSpPr>
          <a:xfrm>
            <a:off x="4406400" y="0"/>
            <a:ext cx="4737600" cy="5143065"/>
            <a:chOff x="4406400" y="0"/>
            <a:chExt cx="4737600" cy="5143065"/>
          </a:xfrm>
        </p:grpSpPr>
        <p:sp>
          <p:nvSpPr>
            <p:cNvPr id="66" name="Google Shape;66;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 name="Google Shape;8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 name="Shape 86"/>
        <p:cNvGrpSpPr/>
        <p:nvPr/>
      </p:nvGrpSpPr>
      <p:grpSpPr>
        <a:xfrm>
          <a:off x="0" y="0"/>
          <a:ext cx="0" cy="0"/>
          <a:chOff x="0" y="0"/>
          <a:chExt cx="0" cy="0"/>
        </a:xfrm>
      </p:grpSpPr>
      <p:grpSp>
        <p:nvGrpSpPr>
          <p:cNvPr id="87" name="Google Shape;87;p16"/>
          <p:cNvGrpSpPr/>
          <p:nvPr/>
        </p:nvGrpSpPr>
        <p:grpSpPr>
          <a:xfrm>
            <a:off x="0" y="381001"/>
            <a:ext cx="1037850" cy="1016287"/>
            <a:chOff x="0" y="381001"/>
            <a:chExt cx="1037850" cy="1016287"/>
          </a:xfrm>
        </p:grpSpPr>
        <p:sp>
          <p:nvSpPr>
            <p:cNvPr id="88" name="Google Shape;8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17"/>
          <p:cNvGrpSpPr/>
          <p:nvPr/>
        </p:nvGrpSpPr>
        <p:grpSpPr>
          <a:xfrm>
            <a:off x="0" y="381001"/>
            <a:ext cx="1037850" cy="1016287"/>
            <a:chOff x="0" y="381001"/>
            <a:chExt cx="1037850" cy="1016287"/>
          </a:xfrm>
        </p:grpSpPr>
        <p:sp>
          <p:nvSpPr>
            <p:cNvPr id="95" name="Google Shape;9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 name="Google Shape;98;p17"/>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9" name="Google Shape;99;p17"/>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grpSp>
        <p:nvGrpSpPr>
          <p:cNvPr id="102" name="Google Shape;102;p18"/>
          <p:cNvGrpSpPr/>
          <p:nvPr/>
        </p:nvGrpSpPr>
        <p:grpSpPr>
          <a:xfrm>
            <a:off x="0" y="381001"/>
            <a:ext cx="1037850" cy="1016287"/>
            <a:chOff x="0" y="381001"/>
            <a:chExt cx="1037850" cy="1016287"/>
          </a:xfrm>
        </p:grpSpPr>
        <p:sp>
          <p:nvSpPr>
            <p:cNvPr id="103" name="Google Shape;10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grpSp>
        <p:nvGrpSpPr>
          <p:cNvPr id="108" name="Google Shape;108;p19"/>
          <p:cNvGrpSpPr/>
          <p:nvPr/>
        </p:nvGrpSpPr>
        <p:grpSpPr>
          <a:xfrm>
            <a:off x="0" y="381001"/>
            <a:ext cx="1037850" cy="1016287"/>
            <a:chOff x="0" y="381001"/>
            <a:chExt cx="1037850" cy="1016287"/>
          </a:xfrm>
        </p:grpSpPr>
        <p:sp>
          <p:nvSpPr>
            <p:cNvPr id="109" name="Google Shape;10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9"/>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2" name="Google Shape;112;p19"/>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4" name="Shape 114"/>
        <p:cNvGrpSpPr/>
        <p:nvPr/>
      </p:nvGrpSpPr>
      <p:grpSpPr>
        <a:xfrm>
          <a:off x="0" y="0"/>
          <a:ext cx="0" cy="0"/>
          <a:chOff x="0" y="0"/>
          <a:chExt cx="0" cy="0"/>
        </a:xfrm>
      </p:grpSpPr>
      <p:grpSp>
        <p:nvGrpSpPr>
          <p:cNvPr id="115" name="Google Shape;115;p20"/>
          <p:cNvGrpSpPr/>
          <p:nvPr/>
        </p:nvGrpSpPr>
        <p:grpSpPr>
          <a:xfrm>
            <a:off x="4406400" y="0"/>
            <a:ext cx="4737600" cy="5143500"/>
            <a:chOff x="4406400" y="0"/>
            <a:chExt cx="4737600" cy="5143500"/>
          </a:xfrm>
        </p:grpSpPr>
        <p:sp>
          <p:nvSpPr>
            <p:cNvPr id="116" name="Google Shape;116;p2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0"/>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5" name="Google Shape;13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6" name="Shape 136"/>
        <p:cNvGrpSpPr/>
        <p:nvPr/>
      </p:nvGrpSpPr>
      <p:grpSpPr>
        <a:xfrm>
          <a:off x="0" y="0"/>
          <a:ext cx="0" cy="0"/>
          <a:chOff x="0" y="0"/>
          <a:chExt cx="0" cy="0"/>
        </a:xfrm>
      </p:grpSpPr>
      <p:grpSp>
        <p:nvGrpSpPr>
          <p:cNvPr id="137" name="Google Shape;137;p21"/>
          <p:cNvGrpSpPr/>
          <p:nvPr/>
        </p:nvGrpSpPr>
        <p:grpSpPr>
          <a:xfrm>
            <a:off x="0" y="381001"/>
            <a:ext cx="1037850" cy="1016287"/>
            <a:chOff x="0" y="381001"/>
            <a:chExt cx="1037850" cy="1016287"/>
          </a:xfrm>
        </p:grpSpPr>
        <p:sp>
          <p:nvSpPr>
            <p:cNvPr id="138" name="Google Shape;13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21"/>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1" name="Google Shape;141;p21"/>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42" name="Google Shape;142;p21"/>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grpSp>
        <p:nvGrpSpPr>
          <p:cNvPr id="145" name="Google Shape;145;p22"/>
          <p:cNvGrpSpPr/>
          <p:nvPr/>
        </p:nvGrpSpPr>
        <p:grpSpPr>
          <a:xfrm>
            <a:off x="0" y="4128572"/>
            <a:ext cx="698925" cy="684657"/>
            <a:chOff x="0" y="3785672"/>
            <a:chExt cx="698925" cy="684657"/>
          </a:xfrm>
        </p:grpSpPr>
        <p:sp>
          <p:nvSpPr>
            <p:cNvPr id="146" name="Google Shape;146;p2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2"/>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0" name="Shape 150"/>
        <p:cNvGrpSpPr/>
        <p:nvPr/>
      </p:nvGrpSpPr>
      <p:grpSpPr>
        <a:xfrm>
          <a:off x="0" y="0"/>
          <a:ext cx="0" cy="0"/>
          <a:chOff x="0" y="0"/>
          <a:chExt cx="0" cy="0"/>
        </a:xfrm>
      </p:grpSpPr>
      <p:grpSp>
        <p:nvGrpSpPr>
          <p:cNvPr id="151" name="Google Shape;151;p23"/>
          <p:cNvGrpSpPr/>
          <p:nvPr/>
        </p:nvGrpSpPr>
        <p:grpSpPr>
          <a:xfrm>
            <a:off x="4406400" y="0"/>
            <a:ext cx="4737600" cy="5143065"/>
            <a:chOff x="4406400" y="0"/>
            <a:chExt cx="4737600" cy="5143065"/>
          </a:xfrm>
        </p:grpSpPr>
        <p:sp>
          <p:nvSpPr>
            <p:cNvPr id="152" name="Google Shape;152;p2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3"/>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71" name="Google Shape;171;p23"/>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72" name="Google Shape;17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3" name="Shape 173"/>
        <p:cNvGrpSpPr/>
        <p:nvPr/>
      </p:nvGrpSpPr>
      <p:grpSpPr>
        <a:xfrm>
          <a:off x="0" y="0"/>
          <a:ext cx="0" cy="0"/>
          <a:chOff x="0" y="0"/>
          <a:chExt cx="0" cy="0"/>
        </a:xfrm>
      </p:grpSpPr>
      <p:sp>
        <p:nvSpPr>
          <p:cNvPr id="174" name="Google Shape;17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t/>
            </a:r>
            <a:endParaRPr sz="1750"/>
          </a:p>
          <a:p>
            <a:pPr indent="0" lvl="0" marL="0" rtl="0" algn="l">
              <a:spcBef>
                <a:spcPts val="0"/>
              </a:spcBef>
              <a:spcAft>
                <a:spcPts val="0"/>
              </a:spcAft>
              <a:buNone/>
            </a:pPr>
            <a:r>
              <a:rPr lang="en-GB"/>
              <a:t>Programming</a:t>
            </a:r>
            <a:endParaRPr/>
          </a:p>
          <a:p>
            <a:pPr indent="0" lvl="0" marL="0" rtl="0" algn="l">
              <a:spcBef>
                <a:spcPts val="0"/>
              </a:spcBef>
              <a:spcAft>
                <a:spcPts val="0"/>
              </a:spcAft>
              <a:buNone/>
            </a:pPr>
            <a:r>
              <a:rPr lang="en-GB"/>
              <a:t>Techniques</a:t>
            </a:r>
            <a:endParaRPr/>
          </a:p>
          <a:p>
            <a:pPr indent="0" lvl="0" marL="0" rtl="0" algn="l">
              <a:spcBef>
                <a:spcPts val="0"/>
              </a:spcBef>
              <a:spcAft>
                <a:spcPts val="0"/>
              </a:spcAft>
              <a:buNone/>
            </a:pPr>
            <a:r>
              <a:rPr lang="en-GB" sz="3600"/>
              <a:t>COSC1284/2050</a:t>
            </a:r>
            <a:endParaRPr sz="3600"/>
          </a:p>
        </p:txBody>
      </p:sp>
      <p:sp>
        <p:nvSpPr>
          <p:cNvPr id="180" name="Google Shape;180;p2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Tutorial 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1297500" y="4574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Agenda</a:t>
            </a:r>
            <a:endParaRPr/>
          </a:p>
        </p:txBody>
      </p:sp>
      <p:sp>
        <p:nvSpPr>
          <p:cNvPr id="186" name="Google Shape;186;p26"/>
          <p:cNvSpPr txBox="1"/>
          <p:nvPr>
            <p:ph idx="1" type="body"/>
          </p:nvPr>
        </p:nvSpPr>
        <p:spPr>
          <a:xfrm>
            <a:off x="1297500" y="1273500"/>
            <a:ext cx="7038900" cy="3375000"/>
          </a:xfrm>
          <a:prstGeom prst="rect">
            <a:avLst/>
          </a:prstGeom>
          <a:noFill/>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Housekeeping</a:t>
            </a:r>
            <a:endParaRPr sz="1800"/>
          </a:p>
          <a:p>
            <a:pPr indent="-342900" lvl="1" marL="914400" rtl="0" algn="l">
              <a:spcBef>
                <a:spcPts val="0"/>
              </a:spcBef>
              <a:spcAft>
                <a:spcPts val="0"/>
              </a:spcAft>
              <a:buSzPts val="1800"/>
              <a:buChar char="○"/>
            </a:pPr>
            <a:r>
              <a:rPr lang="en-GB" sz="1800"/>
              <a:t>PT Canvas</a:t>
            </a:r>
            <a:endParaRPr sz="1800"/>
          </a:p>
          <a:p>
            <a:pPr indent="-342900" lvl="1" marL="914400" rtl="0" algn="l">
              <a:spcBef>
                <a:spcPts val="0"/>
              </a:spcBef>
              <a:spcAft>
                <a:spcPts val="0"/>
              </a:spcAft>
              <a:buSzPts val="1800"/>
              <a:buChar char="○"/>
            </a:pPr>
            <a:r>
              <a:rPr lang="en-GB" sz="1800"/>
              <a:t>Setup your laptop for Visual Studio Code</a:t>
            </a:r>
            <a:endParaRPr sz="1800"/>
          </a:p>
          <a:p>
            <a:pPr indent="-342900" lvl="0" marL="457200" rtl="0" algn="l">
              <a:spcBef>
                <a:spcPts val="0"/>
              </a:spcBef>
              <a:spcAft>
                <a:spcPts val="0"/>
              </a:spcAft>
              <a:buSzPts val="1800"/>
              <a:buChar char="●"/>
            </a:pPr>
            <a:r>
              <a:rPr lang="en-GB" sz="1800"/>
              <a:t>Tutorial/Lab</a:t>
            </a:r>
            <a:endParaRPr sz="1800"/>
          </a:p>
          <a:p>
            <a:pPr indent="-342900" lvl="1" marL="914400" rtl="0" algn="l">
              <a:spcBef>
                <a:spcPts val="0"/>
              </a:spcBef>
              <a:spcAft>
                <a:spcPts val="0"/>
              </a:spcAft>
              <a:buSzPts val="1800"/>
              <a:buChar char="○"/>
            </a:pPr>
            <a:r>
              <a:rPr lang="en-GB" sz="1800"/>
              <a:t>Read chapter 3 from the </a:t>
            </a:r>
            <a:r>
              <a:rPr lang="en-GB" sz="1800"/>
              <a:t>textbook</a:t>
            </a:r>
            <a:endParaRPr sz="1800"/>
          </a:p>
          <a:p>
            <a:pPr indent="-342900" lvl="1" marL="914400" rtl="0" algn="l">
              <a:spcBef>
                <a:spcPts val="0"/>
              </a:spcBef>
              <a:spcAft>
                <a:spcPts val="0"/>
              </a:spcAft>
              <a:buSzPts val="1800"/>
              <a:buChar char="○"/>
            </a:pPr>
            <a:r>
              <a:rPr lang="en-GB" sz="1800"/>
              <a:t>Discuss the concepts with your tutor and fellow classmates</a:t>
            </a:r>
            <a:endParaRPr sz="1800"/>
          </a:p>
          <a:p>
            <a:pPr indent="-342900" lvl="1" marL="914400" rtl="0" algn="l">
              <a:spcBef>
                <a:spcPts val="0"/>
              </a:spcBef>
              <a:spcAft>
                <a:spcPts val="0"/>
              </a:spcAft>
              <a:buSzPts val="1800"/>
              <a:buChar char="○"/>
            </a:pPr>
            <a:r>
              <a:rPr lang="en-GB" sz="1800"/>
              <a:t>Complete chapter 1 - Exercises 1 - 3</a:t>
            </a:r>
            <a:endParaRPr sz="1800"/>
          </a:p>
          <a:p>
            <a:pPr indent="-342900" lvl="1" marL="914400" rtl="0" algn="l">
              <a:spcBef>
                <a:spcPts val="0"/>
              </a:spcBef>
              <a:spcAft>
                <a:spcPts val="0"/>
              </a:spcAft>
              <a:buSzPts val="1800"/>
              <a:buChar char="○"/>
            </a:pPr>
            <a:r>
              <a:rPr lang="en-GB" sz="1800"/>
              <a:t>Complete chapter 2 - Exercises 1 - 3</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Variables</a:t>
            </a:r>
            <a:endParaRPr/>
          </a:p>
        </p:txBody>
      </p:sp>
      <p:sp>
        <p:nvSpPr>
          <p:cNvPr id="192" name="Google Shape;192;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A variable is a named location in memory that stores a value.</a:t>
            </a:r>
            <a:endParaRPr sz="1400"/>
          </a:p>
          <a:p>
            <a:pPr indent="-317500" lvl="0" marL="457200" rtl="0" algn="l">
              <a:spcBef>
                <a:spcPts val="0"/>
              </a:spcBef>
              <a:spcAft>
                <a:spcPts val="0"/>
              </a:spcAft>
              <a:buSzPts val="1400"/>
              <a:buChar char="●"/>
            </a:pPr>
            <a:r>
              <a:rPr lang="en-GB" sz="1400"/>
              <a:t>Values may be numbers, text, images, sounds, and other types of data.</a:t>
            </a:r>
            <a:endParaRPr sz="1400"/>
          </a:p>
          <a:p>
            <a:pPr indent="-317500" lvl="0" marL="457200" rtl="0" algn="l">
              <a:spcBef>
                <a:spcPts val="0"/>
              </a:spcBef>
              <a:spcAft>
                <a:spcPts val="0"/>
              </a:spcAft>
              <a:buSzPts val="1400"/>
              <a:buChar char="●"/>
            </a:pPr>
            <a:r>
              <a:rPr lang="en-GB" sz="1400"/>
              <a:t>Whole numbers in Java are represented by </a:t>
            </a:r>
            <a:r>
              <a:rPr lang="en-GB" sz="1400">
                <a:solidFill>
                  <a:srgbClr val="6AA84F"/>
                </a:solidFill>
              </a:rPr>
              <a:t>byte</a:t>
            </a:r>
            <a:r>
              <a:rPr lang="en-GB" sz="1400"/>
              <a:t>, </a:t>
            </a:r>
            <a:r>
              <a:rPr lang="en-GB" sz="1400">
                <a:solidFill>
                  <a:srgbClr val="6AA84F"/>
                </a:solidFill>
              </a:rPr>
              <a:t>short</a:t>
            </a:r>
            <a:r>
              <a:rPr lang="en-GB" sz="1400"/>
              <a:t>, </a:t>
            </a:r>
            <a:r>
              <a:rPr lang="en-GB" sz="1400">
                <a:solidFill>
                  <a:srgbClr val="6AA84F"/>
                </a:solidFill>
              </a:rPr>
              <a:t>int</a:t>
            </a:r>
            <a:r>
              <a:rPr lang="en-GB" sz="1400"/>
              <a:t> and </a:t>
            </a:r>
            <a:r>
              <a:rPr lang="en-GB" sz="1400">
                <a:solidFill>
                  <a:srgbClr val="6AA84F"/>
                </a:solidFill>
              </a:rPr>
              <a:t>long</a:t>
            </a:r>
            <a:r>
              <a:rPr lang="en-GB" sz="1400"/>
              <a:t>.</a:t>
            </a:r>
            <a:endParaRPr sz="1400"/>
          </a:p>
          <a:p>
            <a:pPr indent="-317500" lvl="1" marL="914400" rtl="0" algn="l">
              <a:spcBef>
                <a:spcPts val="0"/>
              </a:spcBef>
              <a:spcAft>
                <a:spcPts val="0"/>
              </a:spcAft>
              <a:buSzPts val="1400"/>
              <a:buAutoNum type="alphaLcPeriod"/>
            </a:pPr>
            <a:r>
              <a:rPr lang="en-GB" sz="1400"/>
              <a:t>Using </a:t>
            </a:r>
            <a:r>
              <a:rPr lang="en-GB" sz="1400">
                <a:solidFill>
                  <a:srgbClr val="6AA84F"/>
                </a:solidFill>
              </a:rPr>
              <a:t>int</a:t>
            </a:r>
            <a:r>
              <a:rPr lang="en-GB" sz="1400"/>
              <a:t> is recommended.</a:t>
            </a:r>
            <a:endParaRPr sz="1400"/>
          </a:p>
          <a:p>
            <a:pPr indent="-317500" lvl="0" marL="457200" rtl="0" algn="l">
              <a:spcBef>
                <a:spcPts val="0"/>
              </a:spcBef>
              <a:spcAft>
                <a:spcPts val="0"/>
              </a:spcAft>
              <a:buSzPts val="1400"/>
              <a:buChar char="●"/>
            </a:pPr>
            <a:r>
              <a:rPr lang="en-GB" sz="1400"/>
              <a:t>Decimal</a:t>
            </a:r>
            <a:r>
              <a:rPr lang="en-GB" sz="1400"/>
              <a:t> numbers in Java are represented by </a:t>
            </a:r>
            <a:r>
              <a:rPr lang="en-GB" sz="1400">
                <a:solidFill>
                  <a:srgbClr val="6AA84F"/>
                </a:solidFill>
              </a:rPr>
              <a:t>float </a:t>
            </a:r>
            <a:r>
              <a:rPr lang="en-GB" sz="1400"/>
              <a:t>and </a:t>
            </a:r>
            <a:r>
              <a:rPr lang="en-GB" sz="1400">
                <a:solidFill>
                  <a:srgbClr val="6AA84F"/>
                </a:solidFill>
              </a:rPr>
              <a:t>double</a:t>
            </a:r>
            <a:r>
              <a:rPr lang="en-GB" sz="1400"/>
              <a:t>.</a:t>
            </a:r>
            <a:endParaRPr sz="1400"/>
          </a:p>
          <a:p>
            <a:pPr indent="-317500" lvl="1" marL="914400" rtl="0" algn="l">
              <a:spcBef>
                <a:spcPts val="0"/>
              </a:spcBef>
              <a:spcAft>
                <a:spcPts val="0"/>
              </a:spcAft>
              <a:buSzPts val="1400"/>
              <a:buAutoNum type="alphaLcPeriod"/>
            </a:pPr>
            <a:r>
              <a:rPr lang="en-GB" sz="1400"/>
              <a:t>Using </a:t>
            </a:r>
            <a:r>
              <a:rPr lang="en-GB" sz="1400">
                <a:solidFill>
                  <a:srgbClr val="6AA84F"/>
                </a:solidFill>
              </a:rPr>
              <a:t>double </a:t>
            </a:r>
            <a:r>
              <a:rPr lang="en-GB" sz="1400"/>
              <a:t>is recommended.</a:t>
            </a:r>
            <a:endParaRPr sz="1400"/>
          </a:p>
          <a:p>
            <a:pPr indent="-317500" lvl="0" marL="457200" rtl="0" algn="l">
              <a:spcBef>
                <a:spcPts val="0"/>
              </a:spcBef>
              <a:spcAft>
                <a:spcPts val="0"/>
              </a:spcAft>
              <a:buSzPts val="1400"/>
              <a:buChar char="●"/>
            </a:pPr>
            <a:r>
              <a:rPr lang="en-GB" sz="1400"/>
              <a:t>A variable that represents a true/false value is known as a </a:t>
            </a:r>
            <a:r>
              <a:rPr lang="en-GB" sz="1400">
                <a:solidFill>
                  <a:srgbClr val="6AA84F"/>
                </a:solidFill>
              </a:rPr>
              <a:t>boolean</a:t>
            </a:r>
            <a:r>
              <a:rPr lang="en-GB" sz="1400"/>
              <a:t>.</a:t>
            </a:r>
            <a:endParaRPr sz="1400"/>
          </a:p>
          <a:p>
            <a:pPr indent="-317500" lvl="0" marL="457200" rtl="0" algn="l">
              <a:spcBef>
                <a:spcPts val="0"/>
              </a:spcBef>
              <a:spcAft>
                <a:spcPts val="0"/>
              </a:spcAft>
              <a:buSzPts val="1400"/>
              <a:buChar char="●"/>
            </a:pPr>
            <a:r>
              <a:rPr lang="en-GB" sz="1400"/>
              <a:t>A variable that represents a word/sentence/message/paragraph is known</a:t>
            </a:r>
            <a:br>
              <a:rPr lang="en-GB" sz="1400"/>
            </a:br>
            <a:r>
              <a:rPr lang="en-GB" sz="1400"/>
              <a:t>as a </a:t>
            </a:r>
            <a:r>
              <a:rPr lang="en-GB" sz="1400">
                <a:solidFill>
                  <a:srgbClr val="6AA84F"/>
                </a:solidFill>
              </a:rPr>
              <a:t>String</a:t>
            </a:r>
            <a:r>
              <a:rPr lang="en-GB" sz="1400"/>
              <a:t>.</a:t>
            </a:r>
            <a:endParaRPr sz="1400"/>
          </a:p>
          <a:p>
            <a:pPr indent="-317500" lvl="1" marL="914400" rtl="0" algn="l">
              <a:spcBef>
                <a:spcPts val="0"/>
              </a:spcBef>
              <a:spcAft>
                <a:spcPts val="0"/>
              </a:spcAft>
              <a:buSzPts val="1400"/>
              <a:buAutoNum type="alphaLcPeriod"/>
            </a:pPr>
            <a:r>
              <a:rPr lang="en-GB" sz="1400"/>
              <a:t>Note: that the </a:t>
            </a:r>
            <a:r>
              <a:rPr lang="en-GB" sz="1400">
                <a:solidFill>
                  <a:srgbClr val="6AA84F"/>
                </a:solidFill>
              </a:rPr>
              <a:t>String</a:t>
            </a:r>
            <a:r>
              <a:rPr lang="en-GB" sz="1400"/>
              <a:t> type starts with </a:t>
            </a:r>
            <a:r>
              <a:rPr lang="en-GB" sz="1400"/>
              <a:t>capital</a:t>
            </a:r>
            <a:r>
              <a:rPr lang="en-GB" sz="1400"/>
              <a:t> ‘S’ where other types are</a:t>
            </a:r>
            <a:br>
              <a:rPr lang="en-GB" sz="1400"/>
            </a:br>
            <a:r>
              <a:rPr lang="en-GB" sz="1400"/>
              <a:t>written in </a:t>
            </a:r>
            <a:r>
              <a:rPr lang="en-GB" sz="1400"/>
              <a:t>lowercase</a:t>
            </a:r>
            <a:r>
              <a:rPr lang="en-GB" sz="1400"/>
              <a:t>, more to come on that.</a:t>
            </a:r>
            <a:br>
              <a:rPr lang="en-GB" sz="1400"/>
            </a:b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 2.1</a:t>
            </a:r>
            <a:endParaRPr/>
          </a:p>
        </p:txBody>
      </p:sp>
      <p:sp>
        <p:nvSpPr>
          <p:cNvPr id="198" name="Google Shape;198;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Find a partner and play “Stump the Chump”:</a:t>
            </a:r>
            <a:endParaRPr/>
          </a:p>
          <a:p>
            <a:pPr indent="-311150" lvl="0" marL="457200" rtl="0" algn="l">
              <a:spcBef>
                <a:spcPts val="0"/>
              </a:spcBef>
              <a:spcAft>
                <a:spcPts val="0"/>
              </a:spcAft>
              <a:buSzPts val="1300"/>
              <a:buChar char="●"/>
            </a:pPr>
            <a:r>
              <a:rPr lang="en-GB"/>
              <a:t>Start with a program that compiles and runs correctly. One player looks away while the other player adds an error to the program. Then the first player tries to find and fix the error. You get two points if you find the error without compiling the program, one point if you find it using the compiler, and your opponent gets a point if you don’t find 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 2.2</a:t>
            </a:r>
            <a:endParaRPr/>
          </a:p>
        </p:txBody>
      </p:sp>
      <p:sp>
        <p:nvSpPr>
          <p:cNvPr id="204" name="Google Shape;204;p29"/>
          <p:cNvSpPr txBox="1"/>
          <p:nvPr>
            <p:ph idx="1" type="body"/>
          </p:nvPr>
        </p:nvSpPr>
        <p:spPr>
          <a:xfrm>
            <a:off x="1297500" y="1567550"/>
            <a:ext cx="7038900" cy="914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The point of this exercise is (1) to use string concatenation to display values with different types (int and String), and (2) to practice developing programs gradually by adding a few statements at a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 2.2 (cont.)</a:t>
            </a:r>
            <a:endParaRPr/>
          </a:p>
        </p:txBody>
      </p:sp>
      <p:sp>
        <p:nvSpPr>
          <p:cNvPr id="210" name="Google Shape;210;p30"/>
          <p:cNvSpPr txBox="1"/>
          <p:nvPr>
            <p:ph idx="1" type="body"/>
          </p:nvPr>
        </p:nvSpPr>
        <p:spPr>
          <a:xfrm>
            <a:off x="1297500" y="1567550"/>
            <a:ext cx="7038900" cy="31080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GB" sz="1400"/>
              <a:t>Create a new program named </a:t>
            </a:r>
            <a:r>
              <a:rPr lang="en-GB" sz="1400">
                <a:solidFill>
                  <a:srgbClr val="CC0000"/>
                </a:solidFill>
              </a:rPr>
              <a:t>Date.java</a:t>
            </a:r>
            <a:r>
              <a:rPr lang="en-GB" sz="1400"/>
              <a:t>. Copy or type in something like the hello world program and make sure you can compile and run it.</a:t>
            </a:r>
            <a:endParaRPr sz="1400"/>
          </a:p>
          <a:p>
            <a:pPr indent="-317500" lvl="0" marL="457200" rtl="0" algn="l">
              <a:lnSpc>
                <a:spcPct val="100000"/>
              </a:lnSpc>
              <a:spcBef>
                <a:spcPts val="0"/>
              </a:spcBef>
              <a:spcAft>
                <a:spcPts val="0"/>
              </a:spcAft>
              <a:buSzPts val="1400"/>
              <a:buAutoNum type="arabicPeriod"/>
            </a:pPr>
            <a:r>
              <a:rPr lang="en-GB" sz="1400"/>
              <a:t>Following the example in Section 2.4, write a program that creates variables named day, date, month, and year. The variable day will contain the day of the week (like Friday), and date will contain the day of the month (like the 13th). Assign values to those variables that represent today’s date.</a:t>
            </a:r>
            <a:endParaRPr sz="1400"/>
          </a:p>
          <a:p>
            <a:pPr indent="-317500" lvl="0" marL="457200" rtl="0" algn="l">
              <a:lnSpc>
                <a:spcPct val="100000"/>
              </a:lnSpc>
              <a:spcBef>
                <a:spcPts val="0"/>
              </a:spcBef>
              <a:spcAft>
                <a:spcPts val="0"/>
              </a:spcAft>
              <a:buSzPts val="1400"/>
              <a:buAutoNum type="arabicPeriod"/>
            </a:pPr>
            <a:r>
              <a:rPr lang="en-GB" sz="1400"/>
              <a:t>Display the value of each variable on a line by itself. This is an intermediate step that is useful for checking that everything is working so far. Compile and run your program before moving on.</a:t>
            </a:r>
            <a:endParaRPr/>
          </a:p>
          <a:p>
            <a:pPr indent="-311150" lvl="0" marL="457200" rtl="0" algn="l">
              <a:spcBef>
                <a:spcPts val="0"/>
              </a:spcBef>
              <a:spcAft>
                <a:spcPts val="0"/>
              </a:spcAft>
              <a:buSzPts val="1300"/>
              <a:buAutoNum type="arabicPeriod"/>
            </a:pPr>
            <a:r>
              <a:rPr lang="en-GB"/>
              <a:t>Modify the program so that it displays the date in standard American format, for example: </a:t>
            </a:r>
            <a:r>
              <a:rPr lang="en-GB">
                <a:solidFill>
                  <a:srgbClr val="6AA84F"/>
                </a:solidFill>
              </a:rPr>
              <a:t>Thursday, July 16, 2015</a:t>
            </a:r>
            <a:r>
              <a:rPr lang="en-GB"/>
              <a:t>.</a:t>
            </a:r>
            <a:endParaRPr/>
          </a:p>
          <a:p>
            <a:pPr indent="-311150" lvl="0" marL="457200" rtl="0" algn="l">
              <a:spcBef>
                <a:spcPts val="0"/>
              </a:spcBef>
              <a:spcAft>
                <a:spcPts val="0"/>
              </a:spcAft>
              <a:buSzPts val="1300"/>
              <a:buAutoNum type="arabicPeriod"/>
            </a:pPr>
            <a:r>
              <a:rPr lang="en-GB"/>
              <a:t>Modify the program so it also displays the date in European format. The final output should be: </a:t>
            </a:r>
            <a:r>
              <a:rPr lang="en-GB">
                <a:solidFill>
                  <a:srgbClr val="6AA84F"/>
                </a:solidFill>
              </a:rPr>
              <a:t>Thursday 16 July 2015</a:t>
            </a:r>
            <a:endParaRPr sz="1400">
              <a:solidFill>
                <a:srgbClr val="6AA84F"/>
              </a:solidFill>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 2.3</a:t>
            </a:r>
            <a:endParaRPr/>
          </a:p>
        </p:txBody>
      </p:sp>
      <p:sp>
        <p:nvSpPr>
          <p:cNvPr id="216" name="Google Shape;216;p31"/>
          <p:cNvSpPr txBox="1"/>
          <p:nvPr>
            <p:ph idx="1" type="body"/>
          </p:nvPr>
        </p:nvSpPr>
        <p:spPr>
          <a:xfrm>
            <a:off x="1297500" y="1567550"/>
            <a:ext cx="7038900" cy="2969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GB"/>
              <a:t>Create a new program called </a:t>
            </a:r>
            <a:r>
              <a:rPr lang="en-GB">
                <a:solidFill>
                  <a:srgbClr val="CC0000"/>
                </a:solidFill>
              </a:rPr>
              <a:t>Time.java</a:t>
            </a:r>
            <a:r>
              <a:rPr lang="en-GB"/>
              <a:t>. From now on, we won’t remind you to start with a small, working program, but you should.</a:t>
            </a:r>
            <a:endParaRPr/>
          </a:p>
          <a:p>
            <a:pPr indent="-311150" lvl="0" marL="457200" rtl="0" algn="l">
              <a:spcBef>
                <a:spcPts val="0"/>
              </a:spcBef>
              <a:spcAft>
                <a:spcPts val="0"/>
              </a:spcAft>
              <a:buSzPts val="1300"/>
              <a:buAutoNum type="arabicPeriod"/>
            </a:pPr>
            <a:r>
              <a:rPr lang="en-GB"/>
              <a:t>Following the example program in Section 2.4, create variables named hour, minute, and second. Assign values that are roughly the current time. Use a 24-hour clock so that at 2pm the value of hour is 14.</a:t>
            </a:r>
            <a:endParaRPr/>
          </a:p>
          <a:p>
            <a:pPr indent="-311150" lvl="0" marL="457200" rtl="0" algn="l">
              <a:spcBef>
                <a:spcPts val="0"/>
              </a:spcBef>
              <a:spcAft>
                <a:spcPts val="0"/>
              </a:spcAft>
              <a:buSzPts val="1300"/>
              <a:buAutoNum type="arabicPeriod"/>
            </a:pPr>
            <a:r>
              <a:rPr lang="en-GB"/>
              <a:t>Make the program calculate and display the number of seconds since midnight.</a:t>
            </a:r>
            <a:endParaRPr/>
          </a:p>
          <a:p>
            <a:pPr indent="-311150" lvl="0" marL="457200" rtl="0" algn="l">
              <a:spcBef>
                <a:spcPts val="0"/>
              </a:spcBef>
              <a:spcAft>
                <a:spcPts val="0"/>
              </a:spcAft>
              <a:buSzPts val="1300"/>
              <a:buAutoNum type="arabicPeriod"/>
            </a:pPr>
            <a:r>
              <a:rPr lang="en-GB"/>
              <a:t>Calculate and display the number of seconds remaining in the day.</a:t>
            </a:r>
            <a:endParaRPr/>
          </a:p>
          <a:p>
            <a:pPr indent="-311150" lvl="0" marL="457200" rtl="0" algn="l">
              <a:spcBef>
                <a:spcPts val="0"/>
              </a:spcBef>
              <a:spcAft>
                <a:spcPts val="0"/>
              </a:spcAft>
              <a:buSzPts val="1300"/>
              <a:buAutoNum type="arabicPeriod"/>
            </a:pPr>
            <a:r>
              <a:rPr lang="en-GB"/>
              <a:t>Calculate and display the percentage of the day that has passed. You might run into problems when computing percentages with integers, so consider using floating-point.</a:t>
            </a:r>
            <a:endParaRPr/>
          </a:p>
          <a:p>
            <a:pPr indent="-311150" lvl="0" marL="457200" rtl="0" algn="l">
              <a:spcBef>
                <a:spcPts val="0"/>
              </a:spcBef>
              <a:spcAft>
                <a:spcPts val="0"/>
              </a:spcAft>
              <a:buSzPts val="1300"/>
              <a:buAutoNum type="arabicPeriod"/>
            </a:pPr>
            <a:r>
              <a:rPr lang="en-GB"/>
              <a:t>Change the values of hour, minute, and second to reflect the current time. Then write code to compute the elapsed time since you started working on this exercise.</a:t>
            </a:r>
            <a:endParaRPr/>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What’s a way to validated exercise 2.3?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What’s a way to validated exercise 2.3?</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Change time to 12:00:00 (12 pm) and does the percentage equal 50%?</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