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21"/>
  </p:notesMasterIdLst>
  <p:sldIdLst>
    <p:sldId id="281" r:id="rId8"/>
    <p:sldId id="379" r:id="rId9"/>
    <p:sldId id="390" r:id="rId10"/>
    <p:sldId id="382" r:id="rId11"/>
    <p:sldId id="398" r:id="rId12"/>
    <p:sldId id="397" r:id="rId13"/>
    <p:sldId id="399" r:id="rId14"/>
    <p:sldId id="391" r:id="rId15"/>
    <p:sldId id="392" r:id="rId16"/>
    <p:sldId id="393" r:id="rId17"/>
    <p:sldId id="394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&amp; Agenda" id="{E24BEE76-C10F-47F8-9141-D04682E047EC}">
          <p14:sldIdLst>
            <p14:sldId id="281"/>
            <p14:sldId id="379"/>
          </p14:sldIdLst>
        </p14:section>
        <p14:section name="Content" id="{571E40ED-91C4-4365-B2C2-6B0D1012C021}">
          <p14:sldIdLst>
            <p14:sldId id="390"/>
            <p14:sldId id="382"/>
            <p14:sldId id="398"/>
            <p14:sldId id="397"/>
            <p14:sldId id="399"/>
            <p14:sldId id="391"/>
            <p14:sldId id="392"/>
            <p14:sldId id="393"/>
            <p14:sldId id="394"/>
          </p14:sldIdLst>
        </p14:section>
        <p14:section name="End - FAQ" id="{4609FC15-6DD3-4FCD-B0A4-05C247ADF4C3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7" autoAdjust="0"/>
    <p:restoredTop sz="75929" autoAdjust="0"/>
  </p:normalViewPr>
  <p:slideViewPr>
    <p:cSldViewPr>
      <p:cViewPr varScale="1">
        <p:scale>
          <a:sx n="90" d="100"/>
          <a:sy n="90" d="100"/>
        </p:scale>
        <p:origin x="208" y="13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developer.yahoo.com/performance/rules.html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先做一个引子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表明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证明了网站性能对用户数量的重要性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接着上面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的故事提出一个引子</a:t>
            </a:r>
            <a:endParaRPr lang="en-US" altLang="zh-CN" dirty="0" smtClean="0"/>
          </a:p>
          <a:p>
            <a:r>
              <a:rPr lang="zh-CN" altLang="en-US" dirty="0" smtClean="0"/>
              <a:t>讲一个故事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这个故事是从知乎上看到的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Overflow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IIS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台负载均衡就可以支撑这么大的流量？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，我想他们也没有发明什么太多银子弹黑魔法，指数级的提高性能。他们做到的只是：找到了合格的程序员。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这就够了。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www.zhihu.com</a:t>
            </a:r>
            <a:r>
              <a:rPr lang="en-US" altLang="zh-CN" dirty="0" smtClean="0"/>
              <a:t>/question/40514188</a:t>
            </a:r>
          </a:p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link.zhihu.com</a:t>
            </a:r>
            <a:r>
              <a:rPr lang="en-US" altLang="zh-CN" dirty="0" smtClean="0"/>
              <a:t>/?target=http%3A//</a:t>
            </a:r>
            <a:r>
              <a:rPr lang="en-US" altLang="zh-CN" dirty="0" err="1" smtClean="0"/>
              <a:t>nickcraver.com</a:t>
            </a:r>
            <a:r>
              <a:rPr lang="en-US" altLang="zh-CN" dirty="0" smtClean="0"/>
              <a:t>/blog/2016/02/17/stack-overflow-the-architecture-2016-edition/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引出了</a:t>
            </a:r>
            <a:r>
              <a:rPr lang="en-US" altLang="zh-CN" dirty="0" err="1" smtClean="0"/>
              <a:t>StackOverflow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Practice</a:t>
            </a:r>
            <a:r>
              <a:rPr lang="zh-CN" altLang="en-US" dirty="0" smtClean="0"/>
              <a:t> 经验</a:t>
            </a:r>
            <a:r>
              <a:rPr lang="en-US" altLang="zh-CN" dirty="0" smtClean="0"/>
              <a:t>:</a:t>
            </a:r>
            <a:r>
              <a:rPr lang="zh-CN" altLang="en-US" dirty="0" smtClean="0"/>
              <a:t> 一开始就遵循雅虎的网页性能指导原则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r>
              <a:rPr lang="en-US" dirty="0" smtClean="0"/>
              <a:t>1.</a:t>
            </a:r>
            <a:r>
              <a:rPr lang="zh-CN" altLang="en-US" dirty="0" smtClean="0"/>
              <a:t>雅虎提出的网站性能优化的</a:t>
            </a:r>
            <a:r>
              <a:rPr lang="en-US" altLang="zh-CN" dirty="0" smtClean="0"/>
              <a:t>14(</a:t>
            </a:r>
            <a:r>
              <a:rPr lang="zh-CN" altLang="en-US" dirty="0" smtClean="0"/>
              <a:t>数不清</a:t>
            </a:r>
            <a:r>
              <a:rPr lang="en-US" altLang="zh-CN" dirty="0" smtClean="0"/>
              <a:t>..)</a:t>
            </a:r>
            <a:r>
              <a:rPr lang="zh-CN" altLang="en-US" dirty="0" smtClean="0"/>
              <a:t>条准则</a:t>
            </a:r>
            <a:r>
              <a:rPr lang="en-US" altLang="zh-CN" dirty="0" smtClean="0"/>
              <a:t>.</a:t>
            </a:r>
            <a:endParaRPr lang="en-US" dirty="0" smtClean="0">
              <a:hlinkClick r:id="rId3"/>
            </a:endParaRPr>
          </a:p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developer.yahoo.com</a:t>
            </a:r>
            <a:r>
              <a:rPr lang="en-US" altLang="zh-CN" dirty="0" smtClean="0"/>
              <a:t>/performance/</a:t>
            </a:r>
            <a:r>
              <a:rPr lang="en-US" altLang="zh-CN" dirty="0" err="1" smtClean="0"/>
              <a:t>rules.html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effectLst/>
              </a:rPr>
              <a:t>Yahoo 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2007</a:t>
            </a:r>
            <a:r>
              <a:rPr lang="zh-CN" altLang="en-US" dirty="0" smtClean="0">
                <a:effectLst/>
              </a:rPr>
              <a:t>年提出并总结的网站性能优化准则与实践建议</a:t>
            </a:r>
            <a:r>
              <a:rPr lang="en-US" altLang="zh-CN" dirty="0" smtClean="0">
                <a:effectLst/>
              </a:rPr>
              <a:t>, </a:t>
            </a:r>
          </a:p>
          <a:p>
            <a:r>
              <a:rPr lang="zh-CN" altLang="en-US" dirty="0" smtClean="0"/>
              <a:t>虽然是年代有点久远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但是里面提及的经验经久不衰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先不提及这些建议出现背后的原理</a:t>
            </a:r>
            <a:r>
              <a:rPr lang="en-US" altLang="zh-CN" dirty="0" smtClean="0"/>
              <a:t>.</a:t>
            </a:r>
            <a:r>
              <a:rPr lang="zh-CN" altLang="en-US" dirty="0" smtClean="0"/>
              <a:t>可以先过一下目</a:t>
            </a:r>
            <a:r>
              <a:rPr lang="en-US" altLang="zh-CN" dirty="0" smtClean="0"/>
              <a:t>,</a:t>
            </a:r>
            <a:r>
              <a:rPr lang="zh-CN" altLang="en-US" dirty="0" smtClean="0"/>
              <a:t>了解一下相关名词</a:t>
            </a:r>
            <a:r>
              <a:rPr lang="en-US" altLang="zh-CN" dirty="0" smtClean="0"/>
              <a:t>.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前端基础篇</a:t>
            </a:r>
            <a:r>
              <a:rPr lang="en-US" altLang="zh-CN" dirty="0" smtClean="0"/>
              <a:t>:</a:t>
            </a:r>
            <a:r>
              <a:rPr lang="zh-CN" altLang="en-US" dirty="0" smtClean="0"/>
              <a:t> 前端工程与性能优化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fouber</a:t>
            </a:r>
            <a:r>
              <a:rPr lang="en-US" dirty="0" smtClean="0"/>
              <a:t>/blog/issues/3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3.Google</a:t>
            </a:r>
            <a:r>
              <a:rPr lang="zh-CN" altLang="en-US" dirty="0" smtClean="0"/>
              <a:t>的性能测试工具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developers.google.com</a:t>
            </a:r>
            <a:r>
              <a:rPr lang="en-US" dirty="0" smtClean="0"/>
              <a:t>/speed/</a:t>
            </a:r>
            <a:r>
              <a:rPr lang="en-US" dirty="0" err="1" smtClean="0"/>
              <a:t>pagespeed</a:t>
            </a:r>
            <a:r>
              <a:rPr lang="en-US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1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在提出上面的引子之后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引出下面一个问题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既然网站性能很重要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建设网站的时候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遵循雅虎的网站优化原则很重要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zh-CN" altLang="en-US" baseline="0" dirty="0" smtClean="0"/>
              <a:t> 工程化</a:t>
            </a:r>
            <a:r>
              <a:rPr lang="en-US" altLang="zh-CN" baseline="0" dirty="0" smtClean="0"/>
              <a:t>(JavaScript/</a:t>
            </a:r>
            <a:r>
              <a:rPr lang="zh-CN" altLang="en-US" baseline="0" dirty="0" smtClean="0"/>
              <a:t>前端工程化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要怎么做</a:t>
            </a:r>
            <a:endParaRPr lang="en-US" altLang="zh-CN" baseline="0" dirty="0" smtClean="0"/>
          </a:p>
          <a:p>
            <a:r>
              <a:rPr lang="zh-CN" altLang="en-US" baseline="0" dirty="0" smtClean="0"/>
              <a:t>才能在建设一个高性能网站应用的过程中发挥作用呢</a:t>
            </a:r>
            <a:r>
              <a:rPr lang="en-US" altLang="zh-CN" baseline="0" dirty="0" smtClean="0"/>
              <a:t>?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3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主要介绍</a:t>
            </a:r>
            <a:endParaRPr lang="en-US" altLang="zh-CN" dirty="0" smtClean="0"/>
          </a:p>
          <a:p>
            <a:r>
              <a:rPr lang="zh-CN" altLang="en-US" dirty="0" smtClean="0"/>
              <a:t>前端</a:t>
            </a:r>
            <a:r>
              <a:rPr lang="en-US" altLang="zh-CN" dirty="0" smtClean="0"/>
              <a:t>/JavaScript</a:t>
            </a:r>
            <a:r>
              <a:rPr lang="zh-CN" altLang="en-US" dirty="0" smtClean="0"/>
              <a:t>项目工程化在项目中的定位</a:t>
            </a:r>
            <a:r>
              <a:rPr lang="en-US" altLang="zh-CN" dirty="0" smtClean="0"/>
              <a:t>.</a:t>
            </a:r>
          </a:p>
          <a:p>
            <a:endParaRPr lang="en-US" dirty="0" smtClean="0"/>
          </a:p>
          <a:p>
            <a:r>
              <a:rPr lang="zh-CN" altLang="en-US" dirty="0" smtClean="0"/>
              <a:t>中间会分成三个大步骤</a:t>
            </a:r>
            <a:r>
              <a:rPr lang="en-US" altLang="zh-CN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第一阶段：库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框架选型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第二阶段：简单构建优化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JS/CSS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模块化开发</a:t>
            </a:r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2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Gulp</a:t>
            </a:r>
            <a:r>
              <a:rPr lang="zh-CN" altLang="en-US" baseline="0" dirty="0" smtClean="0"/>
              <a:t> </a:t>
            </a:r>
            <a:endParaRPr lang="en-US" altLang="zh-CN" dirty="0" smtClean="0"/>
          </a:p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6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</a:t>
            </a:r>
            <a:r>
              <a:rPr lang="en-US" altLang="zh-CN" dirty="0" smtClean="0"/>
              <a:t>Road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</a:p>
          <a:p>
            <a:endParaRPr lang="en-US" dirty="0" smtClean="0"/>
          </a:p>
          <a:p>
            <a:r>
              <a:rPr lang="en-US" altLang="zh-CN" dirty="0" smtClean="0"/>
              <a:t>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Dante for help?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119888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11988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3352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3860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7924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3860800" y="3581400"/>
            <a:ext cx="79248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9042400" y="424213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604000" y="4242137"/>
            <a:ext cx="5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10668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60800" y="1447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49115" y="1447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860800" y="1981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149115" y="1981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860800" y="2514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149115" y="2514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860800" y="30480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149115" y="30480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860800" y="35814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149115" y="35814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60800" y="4114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3149115" y="4114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3860800" y="4648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3149115" y="4648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60800" y="5181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3149115" y="5181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3.xml"/><Relationship Id="rId3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4.xml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865" y="5486400"/>
            <a:ext cx="1227737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3" r:id="rId2"/>
    <p:sldLayoutId id="214748370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3" cstate="print"/>
          <a:srcRect t="42222"/>
          <a:stretch>
            <a:fillRect/>
          </a:stretch>
        </p:blipFill>
        <p:spPr bwMode="auto">
          <a:xfrm>
            <a:off x="0" y="2895600"/>
            <a:ext cx="12192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4552890"/>
            <a:ext cx="11760200" cy="40011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Background &amp; Road Map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28600" y="4038600"/>
            <a:ext cx="11760200" cy="52322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JavaScript Engineering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599" y="6013849"/>
            <a:ext cx="11773517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598" y="6321626"/>
            <a:ext cx="11760201" cy="307777"/>
          </a:xfrm>
        </p:spPr>
        <p:txBody>
          <a:bodyPr/>
          <a:lstStyle/>
          <a:p>
            <a:r>
              <a:rPr lang="en-US" dirty="0" smtClean="0"/>
              <a:t>2017.07.06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74775" y="1712745"/>
            <a:ext cx="8026400" cy="646331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Road Map of </a:t>
            </a:r>
            <a:r>
              <a:rPr lang="en-US" dirty="0" smtClean="0">
                <a:latin typeface="Calibri Light" panose="020F0302020204030204" pitchFamily="34" charset="0"/>
              </a:rPr>
              <a:t>Lessons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7313" y="2514600"/>
            <a:ext cx="90820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JavaScript Modularize Programing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Gulp </a:t>
            </a:r>
            <a:r>
              <a:rPr lang="mr-IN" sz="3200" dirty="0" smtClean="0"/>
              <a:t>–</a:t>
            </a:r>
            <a:r>
              <a:rPr lang="en-US" sz="3200" dirty="0" smtClean="0"/>
              <a:t> Introduction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err="1" smtClean="0"/>
              <a:t>Webpack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 Introduction</a:t>
            </a:r>
          </a:p>
          <a:p>
            <a:pPr marL="285750" indent="-285750">
              <a:buFont typeface="Arial" charset="0"/>
              <a:buChar char="•"/>
            </a:pPr>
            <a:endParaRPr lang="en-US" sz="3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200" dirty="0" err="1" smtClean="0"/>
              <a:t>Webpack</a:t>
            </a:r>
            <a:r>
              <a:rPr lang="en-US" sz="3200" dirty="0" smtClean="0"/>
              <a:t> + Gulp + Angular Example (Step by Step)</a:t>
            </a:r>
          </a:p>
        </p:txBody>
      </p:sp>
    </p:spTree>
    <p:extLst>
      <p:ext uri="{BB962C8B-B14F-4D97-AF65-F5344CB8AC3E}">
        <p14:creationId xmlns:p14="http://schemas.microsoft.com/office/powerpoint/2010/main" val="34508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863600" cy="523220"/>
          </a:xfrm>
        </p:spPr>
        <p:txBody>
          <a:bodyPr>
            <a:normAutofit/>
          </a:bodyPr>
          <a:lstStyle/>
          <a:p>
            <a:r>
              <a:rPr lang="en-US" smtClean="0"/>
              <a:t>2.1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90600" y="228600"/>
            <a:ext cx="10490200" cy="52322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Pre - </a:t>
            </a:r>
            <a:r>
              <a:rPr lang="en-US" dirty="0" err="1" smtClean="0">
                <a:latin typeface="Calibri Light" panose="020F0302020204030204" pitchFamily="34" charset="0"/>
              </a:rPr>
              <a:t>RequireSuites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 smtClean="0">
                <a:latin typeface="Calibri Light" panose="020F0302020204030204" pitchFamily="34" charset="0"/>
              </a:rPr>
              <a:t>Node.js</a:t>
            </a:r>
            <a:r>
              <a:rPr lang="en-US" dirty="0" smtClean="0">
                <a:latin typeface="Calibri Light" panose="020F0302020204030204" pitchFamily="34" charset="0"/>
              </a:rPr>
              <a:t> v6 + </a:t>
            </a:r>
          </a:p>
          <a:p>
            <a:r>
              <a:rPr lang="en-US" dirty="0" err="1" smtClean="0">
                <a:latin typeface="Calibri Light" panose="020F0302020204030204" pitchFamily="34" charset="0"/>
              </a:rPr>
              <a:t>Npm</a:t>
            </a:r>
            <a:r>
              <a:rPr lang="en-US" dirty="0" smtClean="0">
                <a:latin typeface="Calibri Light" panose="020F0302020204030204" pitchFamily="34" charset="0"/>
              </a:rPr>
              <a:t> / Yarn (if needed, add registry for China network issue)</a:t>
            </a:r>
          </a:p>
          <a:p>
            <a:r>
              <a:rPr lang="en-US" dirty="0" err="1" smtClean="0">
                <a:latin typeface="Calibri Light" panose="020F0302020204030204" pitchFamily="34" charset="0"/>
              </a:rPr>
              <a:t>Git</a:t>
            </a:r>
            <a:endParaRPr lang="en-US" dirty="0" smtClean="0">
              <a:latin typeface="Calibri Light" panose="020F0302020204030204" pitchFamily="34" charset="0"/>
            </a:endParaRPr>
          </a:p>
          <a:p>
            <a:r>
              <a:rPr lang="en-US" dirty="0" err="1" smtClean="0">
                <a:latin typeface="Calibri Light" panose="020F0302020204030204" pitchFamily="34" charset="0"/>
              </a:rPr>
              <a:t>VSCode</a:t>
            </a:r>
            <a:endParaRPr lang="en-US" dirty="0" smtClean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  <a:p>
            <a:endParaRPr lang="en-US" dirty="0" smtClean="0">
              <a:latin typeface="Calibri Light" panose="020F0302020204030204" pitchFamily="34" charset="0"/>
            </a:endParaRPr>
          </a:p>
          <a:p>
            <a:r>
              <a:rPr lang="en-US" altLang="zh-CN" dirty="0" err="1" smtClean="0">
                <a:latin typeface="Calibri Light" panose="020F0302020204030204" pitchFamily="34" charset="0"/>
              </a:rPr>
              <a:t>Cmder</a:t>
            </a:r>
            <a:r>
              <a:rPr lang="en-US" altLang="zh-CN" dirty="0" smtClean="0">
                <a:latin typeface="Calibri Light" panose="020F0302020204030204" pitchFamily="34" charset="0"/>
              </a:rPr>
              <a:t>. </a:t>
            </a:r>
          </a:p>
          <a:p>
            <a:r>
              <a:rPr lang="en-US" dirty="0" err="1" smtClean="0">
                <a:latin typeface="Calibri Light" panose="020F0302020204030204" pitchFamily="34" charset="0"/>
              </a:rPr>
              <a:t>Jetbrains</a:t>
            </a:r>
            <a:r>
              <a:rPr lang="en-US" dirty="0" smtClean="0">
                <a:latin typeface="Calibri Light" panose="020F0302020204030204" pitchFamily="34" charset="0"/>
              </a:rPr>
              <a:t> Series IDE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33400" y="182413"/>
            <a:ext cx="10668000" cy="523220"/>
          </a:xfrm>
        </p:spPr>
        <p:txBody>
          <a:bodyPr/>
          <a:lstStyle/>
          <a:p>
            <a:r>
              <a:rPr lang="en-US" altLang="zh-CN" dirty="0" smtClean="0">
                <a:latin typeface="Calibri Light" panose="020F0302020204030204" pitchFamily="34" charset="0"/>
              </a:rPr>
              <a:t>Toc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971800"/>
            <a:ext cx="381000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3400" y="3505200"/>
            <a:ext cx="381000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066800" y="2952690"/>
            <a:ext cx="8026400" cy="40011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Engineering Background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066800" y="3486090"/>
            <a:ext cx="8026400" cy="40011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Road Map of Lessons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74775" y="1712745"/>
            <a:ext cx="8026400" cy="646331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Engineering </a:t>
            </a:r>
            <a:r>
              <a:rPr lang="en-US" dirty="0" smtClean="0">
                <a:latin typeface="Calibri Light" panose="020F0302020204030204" pitchFamily="34" charset="0"/>
              </a:rPr>
              <a:t>Background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402" y="2667000"/>
            <a:ext cx="9651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Importance of web application develop engineering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Compare with java server side web application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863600" cy="523220"/>
          </a:xfrm>
        </p:spPr>
        <p:txBody>
          <a:bodyPr>
            <a:norm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66800" y="228600"/>
            <a:ext cx="10414000" cy="523220"/>
          </a:xfrm>
        </p:spPr>
        <p:txBody>
          <a:bodyPr>
            <a:normAutofit/>
          </a:bodyPr>
          <a:lstStyle/>
          <a:p>
            <a:r>
              <a:rPr lang="en-US" altLang="zh-CN" b="0" dirty="0" smtClean="0">
                <a:latin typeface="Calibri Light" charset="0"/>
                <a:ea typeface="Calibri Light" charset="0"/>
                <a:cs typeface="Calibri Light" charset="0"/>
              </a:rPr>
              <a:t>Background</a:t>
            </a:r>
            <a:r>
              <a:rPr lang="en-US" altLang="zh-CN" b="0" dirty="0" smtClean="0">
                <a:latin typeface="Calibri Light" charset="0"/>
                <a:ea typeface="Calibri Light" charset="0"/>
                <a:cs typeface="Calibri Light" charset="0"/>
              </a:rPr>
              <a:t>:</a:t>
            </a:r>
            <a:r>
              <a:rPr lang="zh-CN" altLang="en-US" b="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Importance of web application develop engineering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Google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found that] the page with 10 results took 0.4 seconds to generate. The page with 30 results took 0.9 seconds. Half a second delay caused a 20% drop in traffic. Half a second delay killed user satisfaction.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670300"/>
            <a:ext cx="843280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362200"/>
            <a:ext cx="8432800" cy="214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863600" cy="523220"/>
          </a:xfrm>
        </p:spPr>
        <p:txBody>
          <a:bodyPr>
            <a:norm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66800" y="228600"/>
            <a:ext cx="10414000" cy="523220"/>
          </a:xfrm>
        </p:spPr>
        <p:txBody>
          <a:bodyPr>
            <a:normAutofit/>
          </a:bodyPr>
          <a:lstStyle/>
          <a:p>
            <a:r>
              <a:rPr lang="en-US" altLang="zh-CN" b="0" dirty="0" smtClean="0">
                <a:latin typeface="Calibri Light" charset="0"/>
                <a:ea typeface="Calibri Light" charset="0"/>
                <a:cs typeface="Calibri Light" charset="0"/>
              </a:rPr>
              <a:t>Background</a:t>
            </a:r>
            <a:r>
              <a:rPr lang="en-US" altLang="zh-CN" b="0" dirty="0" smtClean="0">
                <a:latin typeface="Calibri Light" charset="0"/>
                <a:ea typeface="Calibri Light" charset="0"/>
                <a:cs typeface="Calibri Light" charset="0"/>
              </a:rPr>
              <a:t>:</a:t>
            </a:r>
            <a:r>
              <a:rPr lang="zh-CN" altLang="en-US" b="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Importance of web application develop engineering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176337"/>
            <a:ext cx="9043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 Overflow: The Architecture - 2016 </a:t>
            </a:r>
            <a:r>
              <a:rPr lang="en-US" sz="3600" dirty="0" smtClean="0"/>
              <a:t>Edition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56005"/>
            <a:ext cx="5296524" cy="4217859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5791200" y="1856004"/>
            <a:ext cx="5689600" cy="421785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</a:t>
            </a:r>
            <a:r>
              <a:rPr lang="en-US" dirty="0" err="1" smtClean="0"/>
              <a:t>stackoverflow</a:t>
            </a:r>
            <a:r>
              <a:rPr lang="en-US" dirty="0" smtClean="0"/>
              <a:t> use 11 servers and 4 load-balance server to serve for over 6M users easily?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863600" cy="523220"/>
          </a:xfrm>
        </p:spPr>
        <p:txBody>
          <a:bodyPr>
            <a:norm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66800" y="228600"/>
            <a:ext cx="10414000" cy="523220"/>
          </a:xfrm>
        </p:spPr>
        <p:txBody>
          <a:bodyPr>
            <a:normAutofit/>
          </a:bodyPr>
          <a:lstStyle/>
          <a:p>
            <a:r>
              <a:rPr lang="en-US" altLang="zh-CN" b="0" dirty="0" smtClean="0">
                <a:latin typeface="Calibri Light" charset="0"/>
                <a:ea typeface="Calibri Light" charset="0"/>
                <a:cs typeface="Calibri Light" charset="0"/>
              </a:rPr>
              <a:t>Background</a:t>
            </a:r>
            <a:r>
              <a:rPr lang="en-US" altLang="zh-CN" b="0" dirty="0" smtClean="0">
                <a:latin typeface="Calibri Light" charset="0"/>
                <a:ea typeface="Calibri Light" charset="0"/>
                <a:cs typeface="Calibri Light" charset="0"/>
              </a:rPr>
              <a:t>:</a:t>
            </a:r>
            <a:r>
              <a:rPr lang="zh-CN" altLang="en-US" b="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Importance of web application develop engineering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 smtClean="0">
              <a:latin typeface="Calibri Light" panose="020F0302020204030204" pitchFamily="34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 smtClean="0"/>
              <a:t>Put </a:t>
            </a:r>
            <a:r>
              <a:rPr lang="en-US" sz="2000" dirty="0"/>
              <a:t>Stylesheets at the </a:t>
            </a:r>
            <a:r>
              <a:rPr lang="en-US" sz="2000" dirty="0" smtClean="0"/>
              <a:t>Top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Put Scripts at the </a:t>
            </a:r>
            <a:r>
              <a:rPr lang="en-US" sz="2000" dirty="0" smtClean="0"/>
              <a:t>Bottom</a:t>
            </a:r>
            <a:endParaRPr lang="en-US" sz="2000" dirty="0"/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Make JavaScript and CSS </a:t>
            </a:r>
            <a:r>
              <a:rPr lang="en-US" sz="2000" dirty="0" smtClean="0"/>
              <a:t>External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Minify JavaScript and </a:t>
            </a:r>
            <a:r>
              <a:rPr lang="en-US" sz="2000" dirty="0" smtClean="0"/>
              <a:t>CSS</a:t>
            </a:r>
            <a:endParaRPr lang="en-US" sz="2000" dirty="0"/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Minimize HTTP </a:t>
            </a:r>
            <a:r>
              <a:rPr lang="en-US" sz="2000" dirty="0" smtClean="0"/>
              <a:t>Requests</a:t>
            </a:r>
            <a:endParaRPr lang="en-US" sz="2000" dirty="0"/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 smtClean="0"/>
              <a:t>Use </a:t>
            </a:r>
            <a:r>
              <a:rPr lang="en-US" sz="2000" dirty="0"/>
              <a:t>a Content Delivery </a:t>
            </a:r>
            <a:r>
              <a:rPr lang="en-US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(server-side)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Reduce DNS </a:t>
            </a:r>
            <a:r>
              <a:rPr lang="en-US" sz="2000" dirty="0" smtClean="0"/>
              <a:t>Lookups</a:t>
            </a:r>
            <a:endParaRPr lang="en-US" sz="2000" dirty="0"/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 smtClean="0"/>
              <a:t>Add </a:t>
            </a:r>
            <a:r>
              <a:rPr lang="en-US" sz="2000" dirty="0"/>
              <a:t>an Expires or a Cache-Control </a:t>
            </a:r>
            <a:r>
              <a:rPr lang="en-US" sz="2000" dirty="0" smtClean="0"/>
              <a:t>Header (server-side)</a:t>
            </a:r>
            <a:endParaRPr lang="en-US" sz="2000" dirty="0"/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 err="1" smtClean="0"/>
              <a:t>Gzip</a:t>
            </a:r>
            <a:r>
              <a:rPr lang="en-US" sz="2000" dirty="0" smtClean="0"/>
              <a:t> Components (server-side)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mr-IN" dirty="0" smtClean="0">
                <a:latin typeface="Calibri Light" panose="020F0302020204030204" pitchFamily="34" charset="0"/>
              </a:rPr>
              <a:t>……</a:t>
            </a:r>
            <a:r>
              <a:rPr lang="en-US" dirty="0" smtClean="0">
                <a:latin typeface="Calibri Light" panose="020F0302020204030204" pitchFamily="34" charset="0"/>
              </a:rPr>
              <a:t>.</a:t>
            </a:r>
            <a:endParaRPr lang="en-US" dirty="0">
              <a:latin typeface="Calibri Light" panose="020F03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43000"/>
            <a:ext cx="113538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371600"/>
            <a:ext cx="11277600" cy="2308324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Question:</a:t>
            </a:r>
          </a:p>
          <a:p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 smtClean="0">
                <a:latin typeface="Calibri Light" panose="020F0302020204030204" pitchFamily="34" charset="0"/>
              </a:rPr>
              <a:t>So, What can engineering help building optimized web application?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295400"/>
            <a:ext cx="7620000" cy="2705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647950"/>
            <a:ext cx="7620000" cy="2260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537607"/>
            <a:ext cx="7620000" cy="299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14400" y="228600"/>
            <a:ext cx="10566400" cy="523220"/>
          </a:xfrm>
        </p:spPr>
        <p:txBody>
          <a:bodyPr/>
          <a:lstStyle/>
          <a:p>
            <a:r>
              <a:rPr lang="en-US" b="0" dirty="0" smtClean="0">
                <a:latin typeface="Calibri Light" charset="0"/>
                <a:ea typeface="Calibri Light" charset="0"/>
                <a:cs typeface="Calibri Light" charset="0"/>
              </a:rPr>
              <a:t>Background:</a:t>
            </a:r>
            <a:r>
              <a:rPr lang="zh-CN" altLang="en-US" b="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CN" b="0" dirty="0" smtClean="0">
                <a:latin typeface="Calibri Light" charset="0"/>
                <a:ea typeface="Calibri Light" charset="0"/>
                <a:cs typeface="Calibri Light" charset="0"/>
              </a:rPr>
              <a:t>Introduction Engineering in JavaScript</a:t>
            </a:r>
            <a:r>
              <a:rPr lang="zh-CN" altLang="en-US" b="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b="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endParaRPr lang="en-US" b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zh-CN" altLang="en-US" sz="3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dirty="0" smtClean="0">
                <a:latin typeface="Calibri" charset="0"/>
                <a:ea typeface="Calibri" charset="0"/>
                <a:cs typeface="Calibri" charset="0"/>
              </a:rPr>
              <a:t>Steps in Frontend Engineering.</a:t>
            </a:r>
            <a:endParaRPr lang="en-US" dirty="0" smtClean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>
                <a:latin typeface="Calibri Light" panose="020F0302020204030204" pitchFamily="34" charset="0"/>
              </a:rPr>
              <a:t>Main Framework Tech Selection</a:t>
            </a:r>
            <a:br>
              <a:rPr lang="en-US" dirty="0" smtClean="0">
                <a:latin typeface="Calibri Light" panose="020F0302020204030204" pitchFamily="34" charset="0"/>
              </a:rPr>
            </a:br>
            <a:endParaRPr lang="en-US" dirty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>
                <a:latin typeface="Calibri Light" panose="020F0302020204030204" pitchFamily="34" charset="0"/>
              </a:rPr>
              <a:t>Build Flow Optimize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>
                <a:latin typeface="Calibri Light" panose="020F0302020204030204" pitchFamily="34" charset="0"/>
              </a:rPr>
              <a:t>JS/CSS Modularize Development</a:t>
            </a:r>
            <a:endParaRPr lang="en-US" dirty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>
              <a:latin typeface="Calibri Light" panose="020F0302020204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11200" cy="523220"/>
          </a:xfrm>
        </p:spPr>
        <p:txBody>
          <a:bodyPr>
            <a:normAutofit/>
          </a:bodyPr>
          <a:lstStyle/>
          <a:p>
            <a:r>
              <a:rPr lang="en-US" smtClean="0"/>
              <a:t>1.2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>
                <a:latin typeface="Calibri Light" charset="0"/>
                <a:ea typeface="Calibri Light" charset="0"/>
                <a:cs typeface="Calibri Light" charset="0"/>
              </a:rPr>
              <a:t>Background:</a:t>
            </a:r>
            <a:r>
              <a:rPr lang="zh-CN" alt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altLang="zh-CN" b="0" dirty="0">
                <a:latin typeface="Calibri Light" charset="0"/>
                <a:ea typeface="Calibri Light" charset="0"/>
                <a:cs typeface="Calibri Light" charset="0"/>
              </a:rPr>
              <a:t>Introduction Engineering in JavaScript</a:t>
            </a:r>
            <a:r>
              <a:rPr lang="zh-CN" alt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b="0" dirty="0"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>
                <a:latin typeface="Calibri Light" panose="020F0302020204030204" pitchFamily="34" charset="0"/>
              </a:rPr>
              <a:t>Detail in JavaScript engineering build tools.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3911600" cy="234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12" y="4191000"/>
            <a:ext cx="4552950" cy="1940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0" y="293096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buFontTx/>
              <a:buChar char="-"/>
            </a:pPr>
            <a:r>
              <a:rPr lang="en-US" sz="2800" dirty="0"/>
              <a:t>Put Stylesheets at the </a:t>
            </a:r>
            <a:r>
              <a:rPr lang="en-US" sz="2800" dirty="0" smtClean="0"/>
              <a:t>Top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800" dirty="0" smtClean="0"/>
              <a:t>Put </a:t>
            </a:r>
            <a:r>
              <a:rPr lang="en-US" sz="2800" dirty="0"/>
              <a:t>Scripts at the Bottom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800" dirty="0"/>
              <a:t>Make JavaScript and CSS External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800" dirty="0"/>
              <a:t>Minify JavaScript and CSS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68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87F021-393A-41F0-B687-0AD161F78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615</Words>
  <Application>Microsoft Macintosh PowerPoint</Application>
  <PresentationFormat>Widescreen</PresentationFormat>
  <Paragraphs>132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Calibri</vt:lpstr>
      <vt:lpstr>Calibri Light</vt:lpstr>
      <vt:lpstr>Mangal</vt:lpstr>
      <vt:lpstr>Wingdings</vt:lpstr>
      <vt:lpstr>굴림</vt:lpstr>
      <vt:lpstr>宋体</vt:lpstr>
      <vt:lpstr>Arial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Aquariuslt .</cp:lastModifiedBy>
  <cp:revision>497</cp:revision>
  <dcterms:created xsi:type="dcterms:W3CDTF">2014-12-12T05:53:11Z</dcterms:created>
  <dcterms:modified xsi:type="dcterms:W3CDTF">2017-07-06T18:33:06Z</dcterms:modified>
</cp:coreProperties>
</file>