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59" r:id="rId5"/>
    <p:sldMasterId id="2147483661" r:id="rId6"/>
    <p:sldMasterId id="2147483652" r:id="rId7"/>
  </p:sldMasterIdLst>
  <p:notesMasterIdLst>
    <p:notesMasterId r:id="rId27"/>
  </p:notesMasterIdLst>
  <p:sldIdLst>
    <p:sldId id="281" r:id="rId8"/>
    <p:sldId id="379" r:id="rId9"/>
    <p:sldId id="380" r:id="rId10"/>
    <p:sldId id="382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264" r:id="rId25"/>
    <p:sldId id="26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444"/>
    <a:srgbClr val="FFFF99"/>
    <a:srgbClr val="FFFFCC"/>
    <a:srgbClr val="FFFFFF"/>
    <a:srgbClr val="2D75BC"/>
    <a:srgbClr val="333333"/>
    <a:srgbClr val="2E2E2E"/>
    <a:srgbClr val="F1F1F1"/>
    <a:srgbClr val="606060"/>
    <a:srgbClr val="1D5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444" autoAdjust="0"/>
  </p:normalViewPr>
  <p:slideViewPr>
    <p:cSldViewPr>
      <p:cViewPr varScale="1">
        <p:scale>
          <a:sx n="118" d="100"/>
          <a:sy n="118" d="100"/>
        </p:scale>
        <p:origin x="140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3330-0875-4F54-B846-34A9C5D83194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154A2-EB67-47E5-A054-B18F240BF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0" y="4038600"/>
            <a:ext cx="8991600" cy="5232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8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20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8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6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4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Add Presentation Title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52890"/>
            <a:ext cx="8991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Char char="-"/>
              <a:defRPr sz="20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Click to Add Subtitle Here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930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16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YYYY.MM.DD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25146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2895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5943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2895600" y="3581400"/>
            <a:ext cx="5943600" cy="29718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6781800" y="4242137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5400" b="1" dirty="0">
                <a:solidFill>
                  <a:srgbClr val="60606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53000" y="4242137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Thank 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You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all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agenda/Content</a:t>
            </a:r>
            <a:endParaRPr 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1447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61835" y="1447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95600" y="1981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2361835" y="1981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895600" y="2514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2361835" y="2514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2895600" y="30480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361835" y="30480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895600" y="35814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2361835" y="35814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2895600" y="4114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2361835" y="4114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2895600" y="4648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361835" y="4648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2895600" y="5181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2361835" y="5181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397" y="5486400"/>
            <a:ext cx="920803" cy="1067900"/>
          </a:xfrm>
          <a:prstGeom prst="rect">
            <a:avLst/>
          </a:prstGeom>
          <a:noFill/>
        </p:spPr>
      </p:pic>
      <p:pic>
        <p:nvPicPr>
          <p:cNvPr id="2" name="Picture 2" descr="D:\1_RebeccaWJChen\OLP\Project\Non_Applicattion\ITA_PPT_Template\20141216_ITAPPT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2050" name="Picture 2" descr="C:\Users\chenre3\Desktop\bann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1" r:id="rId2"/>
    <p:sldLayoutId id="214748370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enre3\Desktop\Banner_ContentTitle.png"/>
          <p:cNvPicPr>
            <a:picLocks noChangeAspect="1" noChangeArrowheads="1"/>
          </p:cNvPicPr>
          <p:nvPr userDrawn="1"/>
        </p:nvPicPr>
        <p:blipFill>
          <a:blip r:embed="rId4" cstate="print"/>
          <a:srcRect t="42222"/>
          <a:stretch>
            <a:fillRect/>
          </a:stretch>
        </p:blipFill>
        <p:spPr bwMode="auto">
          <a:xfrm>
            <a:off x="0" y="2895600"/>
            <a:ext cx="9144000" cy="3962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1_RebeccaWJChen\OLP\Project\Non_Applicattion\ITA_PPT_Template\Resource\IT Academy.png"/>
          <p:cNvPicPr>
            <a:picLocks noChangeAspect="1" noChangeArrowheads="1"/>
          </p:cNvPicPr>
          <p:nvPr userDrawn="1"/>
        </p:nvPicPr>
        <p:blipFill>
          <a:blip r:embed="rId6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9" name="Picture 2" descr="C:\Users\chenre3\Desktop\banner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0" r:id="rId3"/>
    <p:sldLayoutId id="214748369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bson-types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4800600"/>
            <a:ext cx="8991600" cy="523220"/>
          </a:xfrm>
        </p:spPr>
        <p:txBody>
          <a:bodyPr/>
          <a:lstStyle/>
          <a:p>
            <a:pPr>
              <a:buNone/>
            </a:pPr>
            <a:r>
              <a:rPr lang="en-US" altLang="zh-CN" sz="2800" dirty="0"/>
              <a:t>CRUD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MongoDB </a:t>
            </a:r>
            <a:r>
              <a:rPr lang="en-US" altLang="zh-CN" sz="4400" dirty="0"/>
              <a:t>Course</a:t>
            </a:r>
            <a:endParaRPr lang="en-US" sz="4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Yellow Huang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Ver</a:t>
            </a:r>
            <a:r>
              <a:rPr lang="en-US" dirty="0"/>
              <a:t> 2017_06_07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Think about it:</a:t>
            </a:r>
          </a:p>
          <a:p>
            <a:pPr eaLnBrk="1" hangingPunct="1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Did we define the data schema?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" y="2531105"/>
            <a:ext cx="8551121" cy="11264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197643" y="4124980"/>
            <a:ext cx="88249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accepts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schemaless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73383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Think about it:</a:t>
            </a:r>
          </a:p>
          <a:p>
            <a:pPr eaLnBrk="1" hangingPunct="1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 happens if we execute?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" y="2590800"/>
            <a:ext cx="8710701" cy="7159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462859"/>
            <a:ext cx="4495800" cy="13642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5" y="4923766"/>
            <a:ext cx="902255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2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" y="1752600"/>
            <a:ext cx="4983957" cy="184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46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9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Principle</a:t>
            </a:r>
            <a:r>
              <a:rPr lang="zh-CN" altLang="en-US" sz="2800" b="1" dirty="0">
                <a:solidFill>
                  <a:srgbClr val="009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>
              <a:solidFill>
                <a:srgbClr val="009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AutoNum type="arabicPeriod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“_id” must be unique in one collection. If user does not assign its value, MongoDB will generate a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ObjectId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Driver transform the data into BSON format and pass to MongoDB. </a:t>
            </a:r>
          </a:p>
          <a:p>
            <a:pPr eaLnBrk="1" hangingPunct="1">
              <a:buFontTx/>
              <a:buAutoNum type="arabicPeriod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validate BSON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_id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 document size limitation 16MB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9650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Multiple documents: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52400" y="34290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 (default ordered=true)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2" y="1611331"/>
            <a:ext cx="6431757" cy="17448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93" y="3959454"/>
            <a:ext cx="7433464" cy="25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91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Old Insert API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52400" y="30480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93" y="1590382"/>
            <a:ext cx="7573814" cy="4670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21" y="3632324"/>
            <a:ext cx="4822179" cy="306301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838200" y="4495800"/>
            <a:ext cx="4038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92" y="2175659"/>
            <a:ext cx="7314973" cy="56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64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 compare: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154"/>
              </p:ext>
            </p:extLst>
          </p:nvPr>
        </p:nvGraphicFramePr>
        <p:xfrm>
          <a:off x="0" y="1752600"/>
          <a:ext cx="9144001" cy="457200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1">
                  <a:extLst>
                    <a:ext uri="{9D8B030D-6E8A-4147-A177-3AD203B41FA5}">
                      <a16:colId xmlns:a16="http://schemas.microsoft.com/office/drawing/2014/main" val="2602657225"/>
                    </a:ext>
                  </a:extLst>
                </a:gridCol>
              </a:tblGrid>
              <a:tr h="6448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API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Returns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56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insertOne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 document(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obj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New _id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6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insertMany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1~n documents(array)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New _ids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4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insert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1~n documents(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obj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or array)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Insert count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578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82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Update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61759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667000" y="15240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MongoDB Data Types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33235" y="1581090"/>
            <a:ext cx="381365" cy="3810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667000" y="21336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Insert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133235" y="2209800"/>
            <a:ext cx="381365" cy="38100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667000" y="27432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Update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133235" y="2819400"/>
            <a:ext cx="381365" cy="38100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667000" y="3362980"/>
            <a:ext cx="6019800" cy="523220"/>
          </a:xfrm>
        </p:spPr>
        <p:txBody>
          <a:bodyPr/>
          <a:lstStyle/>
          <a:p>
            <a:r>
              <a:rPr lang="en-US" sz="2800" dirty="0"/>
              <a:t>Delete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133235" y="3429000"/>
            <a:ext cx="381365" cy="38100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667365" y="3972580"/>
            <a:ext cx="6019800" cy="523220"/>
          </a:xfrm>
        </p:spPr>
        <p:txBody>
          <a:bodyPr/>
          <a:lstStyle/>
          <a:p>
            <a:r>
              <a:rPr lang="en-US" sz="2800" dirty="0"/>
              <a:t>Query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133600" y="4038600"/>
            <a:ext cx="381365" cy="381000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MongoDB Data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MongoDB Data Types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630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zh-CN" sz="28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zh-CN" sz="28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// 64bit Float number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zh-CN" sz="28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Int32/Int64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// Integer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zh-CN" sz="28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zh-CN" sz="28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Embed</a:t>
            </a:r>
            <a:r>
              <a:rPr lang="en-US" altLang="zh-CN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Document</a:t>
            </a:r>
            <a:r>
              <a:rPr lang="en-US" altLang="zh-CN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// Another BSON document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zh-CN" sz="28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Array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// Array of any data types</a:t>
            </a:r>
          </a:p>
          <a:p>
            <a:pPr marL="457200" indent="-457200" eaLnBrk="1" hangingPunct="1">
              <a:buFontTx/>
              <a:buAutoNum type="arabicPeriod"/>
              <a:defRPr/>
            </a:pP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zh-CN" sz="2800" b="1" dirty="0" err="1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ObjectId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// A 96-bit length random string. Common used for the unique Key of each document in MongoDB, the “_id” field,  like :</a:t>
            </a:r>
          </a:p>
          <a:p>
            <a:pPr marL="457200" indent="-457200" eaLnBrk="1" hangingPunct="1">
              <a:buFontTx/>
              <a:buAutoNum type="arabicPeriod"/>
              <a:defRPr/>
            </a:pP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9" y="5486400"/>
            <a:ext cx="8967787" cy="1295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MongoDB Data Types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full definition of data type: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https://docs.mongodb.com/manual/reference/bson-types/</a:t>
            </a:r>
            <a:endParaRPr lang="en-US" altLang="zh-CN" sz="28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387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Insert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2844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Compare MongoDB to SQL: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588302"/>
              </p:ext>
            </p:extLst>
          </p:nvPr>
        </p:nvGraphicFramePr>
        <p:xfrm>
          <a:off x="0" y="1844675"/>
          <a:ext cx="9144000" cy="5013326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Syntax Rules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0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MongoDB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document  =  {name: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“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Frye”, age: 20}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db.</a:t>
                      </a:r>
                      <a:r>
                        <a:rPr kumimoji="0" lang="en-U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collection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insertOne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(document)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//or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db.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collection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insertOne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({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name: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“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Frye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”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age: 20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})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SQL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insert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into  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table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(name, age)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values (‘Frye’, 20)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01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commands for Insert document: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304800" y="1752600"/>
            <a:ext cx="533400" cy="5987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5357" y="1790347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db.</a:t>
            </a:r>
            <a:r>
              <a:rPr lang="en-US" sz="2800" i="1" dirty="0" err="1"/>
              <a:t>collection</a:t>
            </a:r>
            <a:r>
              <a:rPr lang="en-US" sz="2800" dirty="0" err="1"/>
              <a:t>.</a:t>
            </a:r>
            <a:r>
              <a:rPr lang="en-US" sz="2800" b="1" dirty="0" err="1"/>
              <a:t>insertOne</a:t>
            </a:r>
            <a:r>
              <a:rPr lang="en-US" sz="2800" dirty="0"/>
              <a:t>()</a:t>
            </a:r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304800" y="2513894"/>
            <a:ext cx="533400" cy="5987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45357" y="2551641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db.</a:t>
            </a:r>
            <a:r>
              <a:rPr lang="en-US" sz="2800" i="1" dirty="0" err="1"/>
              <a:t>collection</a:t>
            </a:r>
            <a:r>
              <a:rPr lang="en-US" sz="2800" dirty="0" err="1"/>
              <a:t>.</a:t>
            </a:r>
            <a:r>
              <a:rPr lang="en-US" sz="2800" b="1" dirty="0" err="1"/>
              <a:t>insertMany</a:t>
            </a:r>
            <a:r>
              <a:rPr lang="en-US" sz="2800" dirty="0"/>
              <a:t>()</a:t>
            </a: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04800" y="3285348"/>
            <a:ext cx="533400" cy="5987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5356" y="3323095"/>
            <a:ext cx="6369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db.</a:t>
            </a:r>
            <a:r>
              <a:rPr lang="en-US" sz="2800" i="1" dirty="0" err="1"/>
              <a:t>collection</a:t>
            </a:r>
            <a:r>
              <a:rPr lang="en-US" sz="2800" dirty="0" err="1"/>
              <a:t>.</a:t>
            </a:r>
            <a:r>
              <a:rPr lang="en-US" sz="2800" b="1" dirty="0" err="1"/>
              <a:t>insert</a:t>
            </a:r>
            <a:r>
              <a:rPr lang="en-US" sz="2800" dirty="0"/>
              <a:t>()    </a:t>
            </a:r>
            <a:r>
              <a:rPr lang="en-US" sz="2800" dirty="0">
                <a:solidFill>
                  <a:srgbClr val="009444"/>
                </a:solidFill>
              </a:rPr>
              <a:t>//Deprecation!</a:t>
            </a:r>
          </a:p>
        </p:txBody>
      </p:sp>
    </p:spTree>
    <p:extLst>
      <p:ext uri="{BB962C8B-B14F-4D97-AF65-F5344CB8AC3E}">
        <p14:creationId xmlns:p14="http://schemas.microsoft.com/office/powerpoint/2010/main" val="370070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Single document: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2" y="1752600"/>
            <a:ext cx="9053653" cy="6606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7" y="3306549"/>
            <a:ext cx="9008241" cy="1295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97643" y="2706707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2"/>
          <p:cNvSpPr txBox="1">
            <a:spLocks noChangeArrowheads="1"/>
          </p:cNvSpPr>
          <p:nvPr/>
        </p:nvSpPr>
        <p:spPr bwMode="auto">
          <a:xfrm>
            <a:off x="197642" y="487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inserted: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1" y="5353852"/>
            <a:ext cx="8729949" cy="14279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1" name="Straight Connector 10"/>
          <p:cNvCxnSpPr/>
          <p:nvPr/>
        </p:nvCxnSpPr>
        <p:spPr>
          <a:xfrm>
            <a:off x="3124200" y="4343400"/>
            <a:ext cx="57912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895600" y="6019800"/>
            <a:ext cx="57912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83567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3E94E2ACCF6D4EAE5CDD73AD546E17" ma:contentTypeVersion="0" ma:contentTypeDescription="Create a new document." ma:contentTypeScope="" ma:versionID="bb1449a0cfc4203701bc69f953314dc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F2462E9-E3C6-4B9B-800D-1AA92DB6FE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BAA56A-8348-4CD3-A624-434B0E404A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BC974159-165D-43A7-BAC0-2BE7E1872CAD}">
  <ds:schemaRefs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2725</TotalTime>
  <Words>337</Words>
  <Application>Microsoft Office PowerPoint</Application>
  <PresentationFormat>On-screen Show (4:3)</PresentationFormat>
  <Paragraphs>118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굴림</vt:lpstr>
      <vt:lpstr>宋体</vt:lpstr>
      <vt:lpstr>微软雅黑</vt:lpstr>
      <vt:lpstr>Arial</vt:lpstr>
      <vt:lpstr>Calibri</vt:lpstr>
      <vt:lpstr>Wingdings</vt:lpstr>
      <vt:lpstr>Cover</vt:lpstr>
      <vt:lpstr>Agenda</vt:lpstr>
      <vt:lpstr>Content_Title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 Dan</dc:creator>
  <cp:lastModifiedBy>YELLOW HUANG (DOCU-IRIS-ISD-OOCLL/ZHA)</cp:lastModifiedBy>
  <cp:revision>314</cp:revision>
  <dcterms:created xsi:type="dcterms:W3CDTF">2014-12-12T05:53:11Z</dcterms:created>
  <dcterms:modified xsi:type="dcterms:W3CDTF">2017-07-06T14:44:04Z</dcterms:modified>
</cp:coreProperties>
</file>