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59"/>
  </p:notesMasterIdLst>
  <p:sldIdLst>
    <p:sldId id="281" r:id="rId8"/>
    <p:sldId id="379" r:id="rId9"/>
    <p:sldId id="380" r:id="rId10"/>
    <p:sldId id="434" r:id="rId11"/>
    <p:sldId id="463" r:id="rId12"/>
    <p:sldId id="464" r:id="rId13"/>
    <p:sldId id="435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484" r:id="rId34"/>
    <p:sldId id="485" r:id="rId35"/>
    <p:sldId id="486" r:id="rId36"/>
    <p:sldId id="487" r:id="rId37"/>
    <p:sldId id="488" r:id="rId38"/>
    <p:sldId id="489" r:id="rId39"/>
    <p:sldId id="490" r:id="rId40"/>
    <p:sldId id="497" r:id="rId41"/>
    <p:sldId id="498" r:id="rId42"/>
    <p:sldId id="493" r:id="rId43"/>
    <p:sldId id="494" r:id="rId44"/>
    <p:sldId id="495" r:id="rId45"/>
    <p:sldId id="496" r:id="rId46"/>
    <p:sldId id="499" r:id="rId47"/>
    <p:sldId id="500" r:id="rId48"/>
    <p:sldId id="501" r:id="rId49"/>
    <p:sldId id="502" r:id="rId50"/>
    <p:sldId id="503" r:id="rId51"/>
    <p:sldId id="504" r:id="rId52"/>
    <p:sldId id="505" r:id="rId53"/>
    <p:sldId id="506" r:id="rId54"/>
    <p:sldId id="462" r:id="rId55"/>
    <p:sldId id="507" r:id="rId56"/>
    <p:sldId id="264" r:id="rId57"/>
    <p:sldId id="265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5BC"/>
    <a:srgbClr val="009444"/>
    <a:srgbClr val="FFFF99"/>
    <a:srgbClr val="FFFFCC"/>
    <a:srgbClr val="FFFFFF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9" autoAdjust="0"/>
    <p:restoredTop sz="94444" autoAdjust="0"/>
  </p:normalViewPr>
  <p:slideViewPr>
    <p:cSldViewPr>
      <p:cViewPr varScale="1">
        <p:scale>
          <a:sx n="97" d="100"/>
          <a:sy n="97" d="100"/>
        </p:scale>
        <p:origin x="5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indexes/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Index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6512719" cy="1200329"/>
          </a:xfrm>
        </p:spPr>
        <p:txBody>
          <a:bodyPr/>
          <a:lstStyle/>
          <a:p>
            <a:r>
              <a:rPr lang="en-US" dirty="0"/>
              <a:t>Structure of MongoDB 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8128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Structure of MongoDB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1275" y="1143000"/>
            <a:ext cx="8569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Logical view(Data &amp; Index)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1275" y="1600200"/>
            <a:ext cx="8785225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1. Document are stored in Disk </a:t>
            </a:r>
            <a:r>
              <a:rPr lang="en-US" altLang="zh-CN" sz="3200" b="1" dirty="0" err="1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unorderly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graphicFrame>
        <p:nvGraphicFramePr>
          <p:cNvPr id="9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756257"/>
              </p:ext>
            </p:extLst>
          </p:nvPr>
        </p:nvGraphicFramePr>
        <p:xfrm>
          <a:off x="2057400" y="2233387"/>
          <a:ext cx="4724400" cy="4548418"/>
        </p:xfrm>
        <a:graphic>
          <a:graphicData uri="http://schemas.openxmlformats.org/drawingml/2006/table">
            <a:tbl>
              <a:tblPr firstRow="1" firstCol="1" bandRow="1"/>
              <a:tblGrid>
                <a:gridCol w="154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887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4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77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Structure of MongoDB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0" y="1066800"/>
            <a:ext cx="9144000" cy="122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2. An Index is an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ordered List of Index Items(unique)</a:t>
            </a:r>
          </a:p>
        </p:txBody>
      </p:sp>
      <p:graphicFrame>
        <p:nvGraphicFramePr>
          <p:cNvPr id="7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08947"/>
              </p:ext>
            </p:extLst>
          </p:nvPr>
        </p:nvGraphicFramePr>
        <p:xfrm>
          <a:off x="688975" y="3805238"/>
          <a:ext cx="1368425" cy="1646238"/>
        </p:xfrm>
        <a:graphic>
          <a:graphicData uri="http://schemas.openxmlformats.org/drawingml/2006/table">
            <a:tbl>
              <a:tblPr firstRow="1" firstCol="1" bandRow="1"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71702"/>
              </p:ext>
            </p:extLst>
          </p:nvPr>
        </p:nvGraphicFramePr>
        <p:xfrm>
          <a:off x="3352800" y="2438400"/>
          <a:ext cx="338455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11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12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8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Structure of MongoDB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0" y="1066800"/>
            <a:ext cx="91440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3. Each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Index Item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contains the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value of indexed field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from corresponding document.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(unique)</a:t>
            </a:r>
          </a:p>
        </p:txBody>
      </p:sp>
      <p:graphicFrame>
        <p:nvGraphicFramePr>
          <p:cNvPr id="9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33391"/>
              </p:ext>
            </p:extLst>
          </p:nvPr>
        </p:nvGraphicFramePr>
        <p:xfrm>
          <a:off x="841375" y="3881438"/>
          <a:ext cx="1368425" cy="1646238"/>
        </p:xfrm>
        <a:graphic>
          <a:graphicData uri="http://schemas.openxmlformats.org/drawingml/2006/table">
            <a:tbl>
              <a:tblPr firstRow="1" firstCol="1" bandRow="1"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0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i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0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i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0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i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4" marR="6859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913936"/>
              </p:ext>
            </p:extLst>
          </p:nvPr>
        </p:nvGraphicFramePr>
        <p:xfrm>
          <a:off x="3505200" y="2514600"/>
          <a:ext cx="338455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11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12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2000" b="1" kern="0" dirty="0">
                        <a:solidFill>
                          <a:schemeClr val="bg1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78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Structure of MongoDB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0" y="1066800"/>
            <a:ext cx="9144000" cy="122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4.Each Index Item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points to the address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of corresponding documents in Disk. </a:t>
            </a:r>
          </a:p>
        </p:txBody>
      </p:sp>
      <p:graphicFrame>
        <p:nvGraphicFramePr>
          <p:cNvPr id="7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49974"/>
              </p:ext>
            </p:extLst>
          </p:nvPr>
        </p:nvGraphicFramePr>
        <p:xfrm>
          <a:off x="3810000" y="2362200"/>
          <a:ext cx="3960812" cy="4321170"/>
        </p:xfrm>
        <a:graphic>
          <a:graphicData uri="http://schemas.openxmlformats.org/drawingml/2006/table">
            <a:tbl>
              <a:tblPr firstRow="1" firstCol="1" bandRow="1"/>
              <a:tblGrid>
                <a:gridCol w="129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65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0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95305"/>
              </p:ext>
            </p:extLst>
          </p:nvPr>
        </p:nvGraphicFramePr>
        <p:xfrm>
          <a:off x="1285875" y="3722688"/>
          <a:ext cx="1227137" cy="1552878"/>
        </p:xfrm>
        <a:graphic>
          <a:graphicData uri="http://schemas.openxmlformats.org/drawingml/2006/table">
            <a:tbl>
              <a:tblPr firstRow="1" firstCol="1" bandRow="1"/>
              <a:tblGrid>
                <a:gridCol w="12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2" name="肘形连接符 2"/>
          <p:cNvCxnSpPr/>
          <p:nvPr/>
        </p:nvCxnSpPr>
        <p:spPr>
          <a:xfrm flipV="1">
            <a:off x="2513012" y="3435350"/>
            <a:ext cx="1296988" cy="1079500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9"/>
          <p:cNvCxnSpPr>
            <a:stCxn id="10" idx="3"/>
          </p:cNvCxnSpPr>
          <p:nvPr/>
        </p:nvCxnSpPr>
        <p:spPr>
          <a:xfrm flipV="1">
            <a:off x="2513012" y="3722689"/>
            <a:ext cx="1296988" cy="776438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2"/>
          <p:cNvCxnSpPr>
            <a:stCxn id="10" idx="3"/>
          </p:cNvCxnSpPr>
          <p:nvPr/>
        </p:nvCxnSpPr>
        <p:spPr>
          <a:xfrm>
            <a:off x="2513012" y="4499127"/>
            <a:ext cx="1296988" cy="180823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5"/>
          <p:cNvCxnSpPr>
            <a:stCxn id="10" idx="3"/>
          </p:cNvCxnSpPr>
          <p:nvPr/>
        </p:nvCxnSpPr>
        <p:spPr>
          <a:xfrm>
            <a:off x="2513012" y="4499127"/>
            <a:ext cx="1296988" cy="1096811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76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Structure of MongoDB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0" y="1066800"/>
            <a:ext cx="91440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5.We can have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multiple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Indexes in a collection.</a:t>
            </a:r>
          </a:p>
        </p:txBody>
      </p:sp>
      <p:graphicFrame>
        <p:nvGraphicFramePr>
          <p:cNvPr id="11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388502"/>
              </p:ext>
            </p:extLst>
          </p:nvPr>
        </p:nvGraphicFramePr>
        <p:xfrm>
          <a:off x="76200" y="3684020"/>
          <a:ext cx="1227138" cy="1552878"/>
        </p:xfrm>
        <a:graphic>
          <a:graphicData uri="http://schemas.openxmlformats.org/drawingml/2006/table">
            <a:tbl>
              <a:tblPr firstRow="1" firstCol="1" bandRow="1"/>
              <a:tblGrid>
                <a:gridCol w="122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2" marR="6860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" name="肘形连接符 13"/>
          <p:cNvCxnSpPr/>
          <p:nvPr/>
        </p:nvCxnSpPr>
        <p:spPr>
          <a:xfrm flipV="1">
            <a:off x="1303338" y="3395095"/>
            <a:ext cx="1296987" cy="1081088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4"/>
          <p:cNvCxnSpPr>
            <a:stCxn id="11" idx="3"/>
          </p:cNvCxnSpPr>
          <p:nvPr/>
        </p:nvCxnSpPr>
        <p:spPr>
          <a:xfrm flipV="1">
            <a:off x="1303338" y="3684020"/>
            <a:ext cx="1296987" cy="776439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5"/>
          <p:cNvCxnSpPr>
            <a:stCxn id="11" idx="3"/>
          </p:cNvCxnSpPr>
          <p:nvPr/>
        </p:nvCxnSpPr>
        <p:spPr>
          <a:xfrm>
            <a:off x="1303338" y="4460459"/>
            <a:ext cx="1296987" cy="180824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6"/>
          <p:cNvCxnSpPr>
            <a:stCxn id="11" idx="3"/>
          </p:cNvCxnSpPr>
          <p:nvPr/>
        </p:nvCxnSpPr>
        <p:spPr>
          <a:xfrm>
            <a:off x="1303338" y="4460459"/>
            <a:ext cx="1296987" cy="1095224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56366"/>
              </p:ext>
            </p:extLst>
          </p:nvPr>
        </p:nvGraphicFramePr>
        <p:xfrm>
          <a:off x="7773988" y="3564958"/>
          <a:ext cx="1209675" cy="1552878"/>
        </p:xfrm>
        <a:graphic>
          <a:graphicData uri="http://schemas.openxmlformats.org/drawingml/2006/table">
            <a:tbl>
              <a:tblPr firstRow="1" firstCol="1" bandRow="1"/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Index(c:-1)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21" marR="68621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21" marR="68621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21" marR="68621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21" marR="68621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21" marR="68621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12590"/>
              </p:ext>
            </p:extLst>
          </p:nvPr>
        </p:nvGraphicFramePr>
        <p:xfrm>
          <a:off x="2589213" y="2340995"/>
          <a:ext cx="3960812" cy="4321170"/>
        </p:xfrm>
        <a:graphic>
          <a:graphicData uri="http://schemas.openxmlformats.org/drawingml/2006/table">
            <a:tbl>
              <a:tblPr firstRow="1" firstCol="1" bandRow="1"/>
              <a:tblGrid>
                <a:gridCol w="129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65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22" name="肘形连接符 20"/>
          <p:cNvCxnSpPr/>
          <p:nvPr/>
        </p:nvCxnSpPr>
        <p:spPr>
          <a:xfrm rot="10800000" flipV="1">
            <a:off x="6478588" y="4968308"/>
            <a:ext cx="1263650" cy="587375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5"/>
          <p:cNvCxnSpPr/>
          <p:nvPr/>
        </p:nvCxnSpPr>
        <p:spPr>
          <a:xfrm rot="10800000" flipV="1">
            <a:off x="6478588" y="4977833"/>
            <a:ext cx="1263650" cy="293687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7"/>
          <p:cNvCxnSpPr/>
          <p:nvPr/>
        </p:nvCxnSpPr>
        <p:spPr>
          <a:xfrm rot="10800000">
            <a:off x="6478588" y="4641283"/>
            <a:ext cx="1263650" cy="319087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9"/>
          <p:cNvCxnSpPr/>
          <p:nvPr/>
        </p:nvCxnSpPr>
        <p:spPr>
          <a:xfrm rot="10800000">
            <a:off x="6478588" y="3998345"/>
            <a:ext cx="1263650" cy="979488"/>
          </a:xfrm>
          <a:prstGeom prst="bentConnector3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31"/>
          <p:cNvCxnSpPr/>
          <p:nvPr/>
        </p:nvCxnSpPr>
        <p:spPr>
          <a:xfrm flipH="1" flipV="1">
            <a:off x="6550025" y="3115695"/>
            <a:ext cx="1192213" cy="1852613"/>
          </a:xfrm>
          <a:prstGeom prst="straightConnector1">
            <a:avLst/>
          </a:prstGeom>
          <a:ln w="50800" cap="flat" cmpd="sng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2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Structure of MongoDB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Box 2"/>
          <p:cNvSpPr txBox="1">
            <a:spLocks noChangeArrowheads="1"/>
          </p:cNvSpPr>
          <p:nvPr/>
        </p:nvSpPr>
        <p:spPr bwMode="auto">
          <a:xfrm>
            <a:off x="152400" y="1066800"/>
            <a:ext cx="856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Summary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7937" y="2022475"/>
            <a:ext cx="891381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7429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Index is an </a:t>
            </a:r>
            <a:r>
              <a:rPr lang="en-US" altLang="zh-CN" sz="4000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ordered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List.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Index is an </a:t>
            </a:r>
            <a:r>
              <a:rPr lang="en-US" altLang="zh-CN" sz="4000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individual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structure from the business data.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Index Item </a:t>
            </a:r>
            <a:r>
              <a:rPr lang="en-US" altLang="zh-CN" sz="4000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points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to the address of corresponding documents.</a:t>
            </a:r>
          </a:p>
        </p:txBody>
      </p:sp>
    </p:spTree>
    <p:extLst>
      <p:ext uri="{BB962C8B-B14F-4D97-AF65-F5344CB8AC3E}">
        <p14:creationId xmlns:p14="http://schemas.microsoft.com/office/powerpoint/2010/main" val="42265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6512719" cy="646331"/>
          </a:xfrm>
        </p:spPr>
        <p:txBody>
          <a:bodyPr/>
          <a:lstStyle/>
          <a:p>
            <a:r>
              <a:rPr lang="en-US" dirty="0"/>
              <a:t>Usage of MongoDB 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371600" y="2677180"/>
            <a:ext cx="651271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 cap="none" baseline="0">
                <a:solidFill>
                  <a:srgbClr val="2E2E2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Single Field Index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7229" y="2710190"/>
            <a:ext cx="478172" cy="4572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1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392571" y="3362980"/>
            <a:ext cx="651271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 cap="none" baseline="0">
                <a:solidFill>
                  <a:srgbClr val="2E2E2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Compound Indexes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3395990"/>
            <a:ext cx="478172" cy="4572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392571" y="4048780"/>
            <a:ext cx="651271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 cap="none" baseline="0">
                <a:solidFill>
                  <a:srgbClr val="2E2E2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Multikey</a:t>
            </a:r>
            <a:r>
              <a:rPr lang="en-US" sz="2800" dirty="0"/>
              <a:t> Indexes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38200" y="4081790"/>
            <a:ext cx="478172" cy="4572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392571" y="4734580"/>
            <a:ext cx="6512719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 cap="none" baseline="0">
                <a:solidFill>
                  <a:srgbClr val="2E2E2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Index Cardinality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838200" y="4767590"/>
            <a:ext cx="478172" cy="4572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80983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Single Field Index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925" y="1360488"/>
            <a:ext cx="8913813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Sample data: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{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 "name" : "Alice",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 "age" : 27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Create single field index on ‘name’: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db.friends.</a:t>
            </a:r>
            <a:r>
              <a:rPr lang="en-US" altLang="zh-CN" sz="3200" b="1" dirty="0" err="1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createIndex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 { "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" :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} )</a:t>
            </a:r>
          </a:p>
        </p:txBody>
      </p:sp>
    </p:spTree>
    <p:extLst>
      <p:ext uri="{BB962C8B-B14F-4D97-AF65-F5344CB8AC3E}">
        <p14:creationId xmlns:p14="http://schemas.microsoft.com/office/powerpoint/2010/main" val="1948074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Single Field Index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Sample data: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{"name": "John Doe",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"address":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"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zipcode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": "53511“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Create index on embedded field: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db.people.</a:t>
            </a:r>
            <a:r>
              <a:rPr lang="en-US" altLang="zh-CN" sz="3200" b="1" dirty="0" err="1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createIndex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({ "</a:t>
            </a:r>
            <a:r>
              <a:rPr lang="en-US" altLang="zh-CN" sz="3200" u="sng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address.zipcode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":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})</a:t>
            </a:r>
          </a:p>
        </p:txBody>
      </p:sp>
    </p:spTree>
    <p:extLst>
      <p:ext uri="{BB962C8B-B14F-4D97-AF65-F5344CB8AC3E}">
        <p14:creationId xmlns:p14="http://schemas.microsoft.com/office/powerpoint/2010/main" val="194797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981565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Review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2133600"/>
            <a:ext cx="6019800" cy="523220"/>
          </a:xfrm>
        </p:spPr>
        <p:txBody>
          <a:bodyPr/>
          <a:lstStyle/>
          <a:p>
            <a:r>
              <a:rPr lang="en-US" sz="2800" dirty="0"/>
              <a:t>Concept of Index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2743200"/>
            <a:ext cx="6019800" cy="523220"/>
          </a:xfrm>
        </p:spPr>
        <p:txBody>
          <a:bodyPr/>
          <a:lstStyle/>
          <a:p>
            <a:r>
              <a:rPr lang="en-US" sz="2800" dirty="0"/>
              <a:t>Structure of MongoDB Index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981565" y="3362980"/>
            <a:ext cx="6019800" cy="523220"/>
          </a:xfrm>
        </p:spPr>
        <p:txBody>
          <a:bodyPr/>
          <a:lstStyle/>
          <a:p>
            <a:r>
              <a:rPr lang="en-US" sz="2800" dirty="0"/>
              <a:t>Usage of MongoDB Index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1447800" y="3429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3982760"/>
            <a:ext cx="6019800" cy="523220"/>
          </a:xfrm>
        </p:spPr>
        <p:txBody>
          <a:bodyPr/>
          <a:lstStyle/>
          <a:p>
            <a:r>
              <a:rPr lang="en-US" sz="2800" dirty="0"/>
              <a:t>Measure Index Use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405896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Single Field Index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6775" y="1090910"/>
            <a:ext cx="9144000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The argument 1 or -1 in create index: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u="sng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3200" u="sng" dirty="0" err="1">
                <a:latin typeface="微软雅黑" pitchFamily="34" charset="-122"/>
                <a:ea typeface="微软雅黑" pitchFamily="34" charset="-122"/>
              </a:rPr>
              <a:t>createIndex</a:t>
            </a:r>
            <a:r>
              <a:rPr lang="en-US" altLang="zh-CN" sz="3200" u="sng" dirty="0">
                <a:latin typeface="微软雅黑" pitchFamily="34" charset="-122"/>
                <a:ea typeface="微软雅黑" pitchFamily="34" charset="-122"/>
              </a:rPr>
              <a:t>( { "name" : </a:t>
            </a:r>
            <a:r>
              <a:rPr lang="en-US" altLang="zh-CN" sz="3200" b="1" u="sng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u="sng" dirty="0">
                <a:latin typeface="微软雅黑" pitchFamily="34" charset="-122"/>
                <a:ea typeface="微软雅黑" pitchFamily="34" charset="-122"/>
              </a:rPr>
              <a:t> } 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= Index items sorted in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ASC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order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-1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= Index items sorted in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DESC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order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(Actually this argument will not affect query performance in Single Field Index. But it will affect </a:t>
            </a:r>
            <a:r>
              <a:rPr lang="en-US" altLang="zh-CN" sz="3200" u="sng" dirty="0">
                <a:latin typeface="微软雅黑" pitchFamily="34" charset="-122"/>
                <a:ea typeface="微软雅黑" pitchFamily="34" charset="-122"/>
              </a:rPr>
              <a:t>Compound Indexes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7248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1. Index on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multiple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fields.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2. The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can be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different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for fields.(e.g. ASC order for name, DESC order for age)</a:t>
            </a:r>
          </a:p>
        </p:txBody>
      </p:sp>
    </p:spTree>
    <p:extLst>
      <p:ext uri="{BB962C8B-B14F-4D97-AF65-F5344CB8AC3E}">
        <p14:creationId xmlns:p14="http://schemas.microsoft.com/office/powerpoint/2010/main" val="3216535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163" y="1125538"/>
            <a:ext cx="9144000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Sample: Index(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{ "a": 1, "b": 1, "c": 1 }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) </a:t>
            </a:r>
          </a:p>
        </p:txBody>
      </p:sp>
      <p:graphicFrame>
        <p:nvGraphicFramePr>
          <p:cNvPr id="7" name="表格 2"/>
          <p:cNvGraphicFramePr>
            <a:graphicFrameLocks noGrp="1"/>
          </p:cNvGraphicFramePr>
          <p:nvPr/>
        </p:nvGraphicFramePr>
        <p:xfrm>
          <a:off x="5219700" y="2276475"/>
          <a:ext cx="3744913" cy="4389438"/>
        </p:xfrm>
        <a:graphic>
          <a:graphicData uri="http://schemas.openxmlformats.org/drawingml/2006/table">
            <a:tbl>
              <a:tblPr firstRow="1" firstCol="1" bandRow="1"/>
              <a:tblGrid>
                <a:gridCol w="1228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87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8" name="表格 6"/>
          <p:cNvGraphicFramePr>
            <a:graphicFrameLocks noGrp="1"/>
          </p:cNvGraphicFramePr>
          <p:nvPr/>
        </p:nvGraphicFramePr>
        <p:xfrm>
          <a:off x="179388" y="2344738"/>
          <a:ext cx="3960812" cy="4316418"/>
        </p:xfrm>
        <a:graphic>
          <a:graphicData uri="http://schemas.openxmlformats.org/drawingml/2006/table">
            <a:tbl>
              <a:tblPr firstRow="1" firstCol="1" bandRow="1"/>
              <a:tblGrid>
                <a:gridCol w="129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9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B5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9" name="直接箭头连接符 4"/>
          <p:cNvCxnSpPr/>
          <p:nvPr/>
        </p:nvCxnSpPr>
        <p:spPr>
          <a:xfrm flipH="1">
            <a:off x="4140200" y="3213100"/>
            <a:ext cx="1079500" cy="2159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140200" y="4365625"/>
            <a:ext cx="1079500" cy="15113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1"/>
          <p:cNvCxnSpPr/>
          <p:nvPr/>
        </p:nvCxnSpPr>
        <p:spPr>
          <a:xfrm flipH="1" flipV="1">
            <a:off x="4140200" y="5229225"/>
            <a:ext cx="1079500" cy="36036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05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(Prefixes Query)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108520" y="1360488"/>
            <a:ext cx="9361040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If you want to get benefit from compound indexes, ensure query criteria is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beginning subset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of the Compound Indexes.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 { "a": 1, "b": 2, "c": 3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 { "a": 2}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 { "a": 2, "b": 2} )</a:t>
            </a:r>
          </a:p>
        </p:txBody>
      </p:sp>
    </p:spTree>
    <p:extLst>
      <p:ext uri="{BB962C8B-B14F-4D97-AF65-F5344CB8AC3E}">
        <p14:creationId xmlns:p14="http://schemas.microsoft.com/office/powerpoint/2010/main" val="1074131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(Prefixes Query)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Sample: find( { "a": 2, "b": 2} )</a:t>
            </a:r>
          </a:p>
        </p:txBody>
      </p:sp>
      <p:graphicFrame>
        <p:nvGraphicFramePr>
          <p:cNvPr id="7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87881"/>
              </p:ext>
            </p:extLst>
          </p:nvPr>
        </p:nvGraphicFramePr>
        <p:xfrm>
          <a:off x="34925" y="2276475"/>
          <a:ext cx="3960813" cy="4321170"/>
        </p:xfrm>
        <a:graphic>
          <a:graphicData uri="http://schemas.openxmlformats.org/drawingml/2006/table">
            <a:tbl>
              <a:tblPr firstRow="1" firstCol="1" bandRow="1"/>
              <a:tblGrid>
                <a:gridCol w="129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65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Collection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8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974004"/>
              </p:ext>
            </p:extLst>
          </p:nvPr>
        </p:nvGraphicFramePr>
        <p:xfrm>
          <a:off x="5003800" y="2205038"/>
          <a:ext cx="3889375" cy="4365624"/>
        </p:xfrm>
        <a:graphic>
          <a:graphicData uri="http://schemas.openxmlformats.org/drawingml/2006/table">
            <a:tbl>
              <a:tblPr firstRow="1" firstCol="1" bandRow="1"/>
              <a:tblGrid>
                <a:gridCol w="1275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9" name="直接箭头连接符 7"/>
          <p:cNvCxnSpPr/>
          <p:nvPr/>
        </p:nvCxnSpPr>
        <p:spPr>
          <a:xfrm flipH="1" flipV="1">
            <a:off x="3995738" y="3933825"/>
            <a:ext cx="1008062" cy="6477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0"/>
          <p:cNvCxnSpPr/>
          <p:nvPr/>
        </p:nvCxnSpPr>
        <p:spPr>
          <a:xfrm flipH="1">
            <a:off x="3995738" y="4868863"/>
            <a:ext cx="1008062" cy="129698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800600" y="4038600"/>
            <a:ext cx="42672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8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(Prefixes Query)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These queries can not get benefit from compound indexes. Why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 { "b": 2, "c": 3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 { "c": 3}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 { "a": 1, "c": 3} )</a:t>
            </a:r>
          </a:p>
        </p:txBody>
      </p:sp>
    </p:spTree>
    <p:extLst>
      <p:ext uri="{BB962C8B-B14F-4D97-AF65-F5344CB8AC3E}">
        <p14:creationId xmlns:p14="http://schemas.microsoft.com/office/powerpoint/2010/main" val="4082159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(Sort)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533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If you want to get benefit from compound indexes in </a:t>
            </a:r>
            <a:r>
              <a:rPr lang="en-US" altLang="zh-CN" sz="36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sorting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, below conditions need to be satisfied on the </a:t>
            </a:r>
            <a:r>
              <a:rPr lang="en-US" altLang="zh-CN" sz="36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sort keys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1.Satisfied </a:t>
            </a:r>
            <a:r>
              <a:rPr lang="en-US" altLang="zh-CN" sz="36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Prefixes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2.The </a:t>
            </a:r>
            <a:r>
              <a:rPr lang="en-US" altLang="zh-CN" sz="3600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orders of sort keys 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are </a:t>
            </a:r>
            <a:r>
              <a:rPr lang="en-US" altLang="zh-CN" sz="3600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completely the same or opposite 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to indexes.</a:t>
            </a:r>
          </a:p>
        </p:txBody>
      </p:sp>
    </p:spTree>
    <p:extLst>
      <p:ext uri="{BB962C8B-B14F-4D97-AF65-F5344CB8AC3E}">
        <p14:creationId xmlns:p14="http://schemas.microsoft.com/office/powerpoint/2010/main" val="3874510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(Sort)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 have Index( { "a":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 "b":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 "c":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} 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u="sng" dirty="0">
                <a:latin typeface="微软雅黑" pitchFamily="34" charset="-122"/>
                <a:ea typeface="微软雅黑" pitchFamily="34" charset="-122"/>
              </a:rPr>
              <a:t>Good Sorting which use Index: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().sort({ "a":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 "b":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 "c":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().sort({ "a":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,"b":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,"c":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().sort({ "a":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u="sng" dirty="0">
                <a:latin typeface="微软雅黑" pitchFamily="34" charset="-122"/>
                <a:ea typeface="微软雅黑" pitchFamily="34" charset="-122"/>
              </a:rPr>
              <a:t>Bad sorting can not use Index: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().sort({ "a":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,"b":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,"c":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} )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239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(Sort)</a:t>
            </a:r>
          </a:p>
        </p:txBody>
      </p:sp>
      <p:graphicFrame>
        <p:nvGraphicFramePr>
          <p:cNvPr id="6" name="表格 1"/>
          <p:cNvGraphicFramePr>
            <a:graphicFrameLocks noGrp="1"/>
          </p:cNvGraphicFramePr>
          <p:nvPr/>
        </p:nvGraphicFramePr>
        <p:xfrm>
          <a:off x="2160588" y="1263650"/>
          <a:ext cx="4608511" cy="5364480"/>
        </p:xfrm>
        <a:graphic>
          <a:graphicData uri="http://schemas.openxmlformats.org/drawingml/2006/table">
            <a:tbl>
              <a:tblPr firstRow="1" firstCol="1" bandRow="1"/>
              <a:tblGrid>
                <a:gridCol w="1511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5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782689" y="1752600"/>
            <a:ext cx="381000" cy="3124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7443787" y="3810000"/>
            <a:ext cx="404813" cy="2818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3.7037E-7 L 0.00017 -0.28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(Prefixes + Sort)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e.g.:  find(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{ "a": 1}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).sort(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{ "a": 1, "b": 1 }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7" name="上箭头 4"/>
          <p:cNvSpPr/>
          <p:nvPr/>
        </p:nvSpPr>
        <p:spPr>
          <a:xfrm>
            <a:off x="2843213" y="2009775"/>
            <a:ext cx="242887" cy="4889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6372225" y="2024063"/>
            <a:ext cx="242888" cy="4889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782986" y="2513013"/>
            <a:ext cx="26062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en-US" altLang="zh-CN" dirty="0"/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Keys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651500" y="2547938"/>
            <a:ext cx="2103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Sort</a:t>
            </a:r>
            <a:r>
              <a:rPr lang="en-US" altLang="zh-CN"/>
              <a:t> 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Keys</a:t>
            </a: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07950" y="3284538"/>
            <a:ext cx="9036050" cy="245605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Key Points:</a:t>
            </a:r>
          </a:p>
          <a:p>
            <a:pPr marL="514350" indent="-514350" ea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Can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Query Keys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get benefit from index?</a:t>
            </a:r>
          </a:p>
          <a:p>
            <a:pPr marL="514350" indent="-514350" ea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If (1) is satisfied, Can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Sort Keys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get benefit from index?</a:t>
            </a:r>
          </a:p>
        </p:txBody>
      </p:sp>
    </p:spTree>
    <p:extLst>
      <p:ext uri="{BB962C8B-B14F-4D97-AF65-F5344CB8AC3E}">
        <p14:creationId xmlns:p14="http://schemas.microsoft.com/office/powerpoint/2010/main" val="254267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(Prefixes + Sort)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-12170" y="1049953"/>
            <a:ext cx="91440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 have Index(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"a":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"b"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1, </a:t>
            </a:r>
            <a:r>
              <a:rPr lang="en-US" altLang="zh-CN" sz="32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"c"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 ) 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u="sng" dirty="0">
                <a:latin typeface="微软雅黑" pitchFamily="34" charset="-122"/>
                <a:ea typeface="微软雅黑" pitchFamily="34" charset="-122"/>
              </a:rPr>
              <a:t>Good queries get benefit from Index: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(1) find(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1} ).sort(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1,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"b"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(2) find(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{ $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      .sort({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:1,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"b"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1, </a:t>
            </a:r>
            <a:r>
              <a:rPr lang="en-US" altLang="zh-CN" sz="32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"c"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(3) find(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1} ).sort( {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"b"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1, </a:t>
            </a:r>
            <a:r>
              <a:rPr lang="en-US" altLang="zh-CN" sz="32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"c"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(4) find(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1,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"b"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2} ).sort( { </a:t>
            </a:r>
            <a:r>
              <a:rPr lang="en-US" altLang="zh-CN" sz="32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"c"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Examples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↓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0266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(Prefixes + Sort)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0689" y="1185079"/>
            <a:ext cx="9144000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find(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1} ).sort(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1,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"b"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 )</a:t>
            </a:r>
          </a:p>
        </p:txBody>
      </p:sp>
      <p:graphicFrame>
        <p:nvGraphicFramePr>
          <p:cNvPr id="6" name="表格 4"/>
          <p:cNvGraphicFramePr>
            <a:graphicFrameLocks noGrp="1"/>
          </p:cNvGraphicFramePr>
          <p:nvPr/>
        </p:nvGraphicFramePr>
        <p:xfrm>
          <a:off x="2160588" y="1860550"/>
          <a:ext cx="4608511" cy="4857768"/>
        </p:xfrm>
        <a:graphic>
          <a:graphicData uri="http://schemas.openxmlformats.org/drawingml/2006/table">
            <a:tbl>
              <a:tblPr firstRow="1" firstCol="1" bandRow="1"/>
              <a:tblGrid>
                <a:gridCol w="1511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矩形 1"/>
          <p:cNvSpPr/>
          <p:nvPr/>
        </p:nvSpPr>
        <p:spPr>
          <a:xfrm>
            <a:off x="1763713" y="2492375"/>
            <a:ext cx="5472112" cy="151288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6"/>
          <p:cNvSpPr/>
          <p:nvPr/>
        </p:nvSpPr>
        <p:spPr>
          <a:xfrm>
            <a:off x="1979613" y="2636838"/>
            <a:ext cx="3600450" cy="1439862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6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(Prefixes + Sort)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2812" y="1154338"/>
            <a:ext cx="9144000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find(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1,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"b"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2} ).sort( { </a:t>
            </a:r>
            <a:r>
              <a:rPr lang="en-US" altLang="zh-CN" sz="32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"c"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 )</a:t>
            </a:r>
          </a:p>
        </p:txBody>
      </p:sp>
      <p:graphicFrame>
        <p:nvGraphicFramePr>
          <p:cNvPr id="10" name="表格 4"/>
          <p:cNvGraphicFramePr>
            <a:graphicFrameLocks noGrp="1"/>
          </p:cNvGraphicFramePr>
          <p:nvPr/>
        </p:nvGraphicFramePr>
        <p:xfrm>
          <a:off x="2160588" y="1860550"/>
          <a:ext cx="4608511" cy="4857768"/>
        </p:xfrm>
        <a:graphic>
          <a:graphicData uri="http://schemas.openxmlformats.org/drawingml/2006/table">
            <a:tbl>
              <a:tblPr firstRow="1" firstCol="1" bandRow="1"/>
              <a:tblGrid>
                <a:gridCol w="1511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矩形 1"/>
          <p:cNvSpPr/>
          <p:nvPr/>
        </p:nvSpPr>
        <p:spPr>
          <a:xfrm>
            <a:off x="1692275" y="2852738"/>
            <a:ext cx="5400675" cy="8636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6"/>
          <p:cNvSpPr/>
          <p:nvPr/>
        </p:nvSpPr>
        <p:spPr>
          <a:xfrm>
            <a:off x="5508625" y="2924175"/>
            <a:ext cx="1439863" cy="865188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(Prefixes + Sort)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-12700" y="1360488"/>
            <a:ext cx="9144000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 have Index(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"a":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"b"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1, </a:t>
            </a:r>
            <a:r>
              <a:rPr lang="en-US" altLang="zh-CN" sz="32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"c"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 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u="sng" dirty="0">
                <a:latin typeface="微软雅黑" pitchFamily="34" charset="-122"/>
                <a:ea typeface="微软雅黑" pitchFamily="34" charset="-122"/>
              </a:rPr>
              <a:t>Bad Query can not get full benefit from Index: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find(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{ $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}} ).sort( {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"b"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1, </a:t>
            </a:r>
            <a:r>
              <a:rPr lang="en-US" altLang="zh-CN" sz="32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"c"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 )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Examples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↓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112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(Prefixes + Sort)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0" y="1223963"/>
            <a:ext cx="9144000" cy="122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find( {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"a"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{ $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}} ).sort( { 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"b"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1, </a:t>
            </a:r>
            <a:r>
              <a:rPr lang="en-US" altLang="zh-CN" sz="32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"c"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 1 } )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表格 4"/>
          <p:cNvGraphicFramePr>
            <a:graphicFrameLocks noGrp="1"/>
          </p:cNvGraphicFramePr>
          <p:nvPr/>
        </p:nvGraphicFramePr>
        <p:xfrm>
          <a:off x="2160588" y="1860550"/>
          <a:ext cx="4608511" cy="4857768"/>
        </p:xfrm>
        <a:graphic>
          <a:graphicData uri="http://schemas.openxmlformats.org/drawingml/2006/table">
            <a:tbl>
              <a:tblPr firstRow="1" firstCol="1" bandRow="1"/>
              <a:tblGrid>
                <a:gridCol w="1511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3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4" name="矩形 1"/>
          <p:cNvSpPr/>
          <p:nvPr/>
        </p:nvSpPr>
        <p:spPr>
          <a:xfrm>
            <a:off x="1692275" y="3860800"/>
            <a:ext cx="5400675" cy="295275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6"/>
          <p:cNvSpPr/>
          <p:nvPr/>
        </p:nvSpPr>
        <p:spPr>
          <a:xfrm>
            <a:off x="3563938" y="3790950"/>
            <a:ext cx="3384550" cy="3067050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右大括号 2"/>
          <p:cNvSpPr/>
          <p:nvPr/>
        </p:nvSpPr>
        <p:spPr>
          <a:xfrm>
            <a:off x="7380288" y="4005263"/>
            <a:ext cx="431800" cy="1223962"/>
          </a:xfrm>
          <a:prstGeom prst="rightBrace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右大括号 7"/>
          <p:cNvSpPr/>
          <p:nvPr/>
        </p:nvSpPr>
        <p:spPr>
          <a:xfrm>
            <a:off x="7380288" y="5381625"/>
            <a:ext cx="431800" cy="1223963"/>
          </a:xfrm>
          <a:prstGeom prst="rightBrace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Compound Indexes (Prefixes + Sort)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24801"/>
            <a:ext cx="9144000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For query + sorting, below conditions be satisfied to get benefit from index: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3200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Query Keys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satisfied Prefixes.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2.The </a:t>
            </a:r>
            <a:r>
              <a:rPr lang="en-US" altLang="zh-CN" sz="3200" b="1" u="sng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filtered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indexes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are already sorted to </a:t>
            </a:r>
            <a:r>
              <a:rPr lang="en-US" altLang="zh-CN" sz="3200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sort keys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[1] https://docs.mongodb.org/manual/tutorial/sort-results-with-indexes/</a:t>
            </a:r>
          </a:p>
        </p:txBody>
      </p:sp>
    </p:spTree>
    <p:extLst>
      <p:ext uri="{BB962C8B-B14F-4D97-AF65-F5344CB8AC3E}">
        <p14:creationId xmlns:p14="http://schemas.microsoft.com/office/powerpoint/2010/main" val="3331130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 err="1"/>
              <a:t>Multikey</a:t>
            </a:r>
            <a:r>
              <a:rPr lang="en-US" dirty="0"/>
              <a:t> Indexes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If create index on </a:t>
            </a:r>
            <a:r>
              <a:rPr lang="en-US" altLang="zh-CN" sz="3200" u="sng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 MongoDB will create index items on each array element. This Type of index is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Multikey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Indexes.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{ 	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_id: 1,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item: "iPhone6",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tags: ["Apple", "Phone", "iOS" ]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}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db.goods.createIndex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{tags : 1 }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8979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 err="1"/>
              <a:t>Multikey</a:t>
            </a:r>
            <a:r>
              <a:rPr lang="en-US" dirty="0"/>
              <a:t> Indexes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1360488"/>
            <a:ext cx="9144000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Key Point: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(1) Since MongoDB will create index items on each element in array,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be careful that the size of indexes maybe huge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. (If you have a lot of document &amp; every document has a large array)</a:t>
            </a:r>
          </a:p>
        </p:txBody>
      </p:sp>
    </p:spTree>
    <p:extLst>
      <p:ext uri="{BB962C8B-B14F-4D97-AF65-F5344CB8AC3E}">
        <p14:creationId xmlns:p14="http://schemas.microsoft.com/office/powerpoint/2010/main" val="2012098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4.4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Index Cardinality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52513"/>
            <a:ext cx="9144000" cy="659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Cardinality refers to the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uniqueness of data values </a:t>
            </a: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Max cardinality: Most values are unique(ID card / Passport#)</a:t>
            </a: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Min cardinality: Most values are the same(Male &amp; Female)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Create index on </a:t>
            </a:r>
            <a:r>
              <a:rPr lang="en-US" altLang="zh-CN" sz="32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high cardinality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fields to get high performance!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571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Usage of MongoDB Index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13801" y="1143000"/>
            <a:ext cx="8569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Summary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4413" y="1835150"/>
            <a:ext cx="891381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7429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Single Filed Index</a:t>
            </a:r>
          </a:p>
          <a:p>
            <a:pPr lvl="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Compound Indexes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(Prefixes + Sort)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 err="1">
                <a:latin typeface="微软雅黑" pitchFamily="34" charset="-122"/>
                <a:ea typeface="微软雅黑" pitchFamily="34" charset="-122"/>
              </a:rPr>
              <a:t>Multikey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Indexes (huge size)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Index on high cardinality fields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64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63513" y="1360488"/>
            <a:ext cx="8785225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charset="0"/>
              <a:buAutoNum type="arabicPeriod"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Collection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-&gt; Table</a:t>
            </a:r>
          </a:p>
          <a:p>
            <a:pPr eaLnBrk="1" hangingPunct="1">
              <a:lnSpc>
                <a:spcPct val="120000"/>
              </a:lnSpc>
              <a:buFont typeface="Arial" charset="0"/>
              <a:buAutoNum type="arabicPeriod"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Document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-&gt; Row</a:t>
            </a:r>
          </a:p>
          <a:p>
            <a:pPr eaLnBrk="1" hangingPunct="1">
              <a:lnSpc>
                <a:spcPct val="120000"/>
              </a:lnSpc>
              <a:buFont typeface="Arial" charset="0"/>
              <a:buAutoNum type="arabicPeriod"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Field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-&gt; Column</a:t>
            </a:r>
          </a:p>
        </p:txBody>
      </p:sp>
    </p:spTree>
    <p:extLst>
      <p:ext uri="{BB962C8B-B14F-4D97-AF65-F5344CB8AC3E}">
        <p14:creationId xmlns:p14="http://schemas.microsoft.com/office/powerpoint/2010/main" val="165301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Measure Index 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71631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Measure Index Use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52400" y="1066800"/>
            <a:ext cx="85693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Common Commands</a:t>
            </a:r>
          </a:p>
          <a:p>
            <a:pPr eaLnBrk="1" hangingPunct="1"/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-26988" y="1858963"/>
            <a:ext cx="9144000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db.coll.</a:t>
            </a:r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getIndexes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: List all existing Indexes in collection.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db.coll.</a:t>
            </a:r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createIndex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({"a": 1, "b": -1}) : Create Index on specified fields.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db.coll.</a:t>
            </a:r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dropIndex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("a_1_b_-1"): Remove index by specified index name.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105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Measure Index Use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52400" y="1066800"/>
            <a:ext cx="85693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Use explain()</a:t>
            </a:r>
          </a:p>
          <a:p>
            <a:pPr eaLnBrk="1" hangingPunct="1"/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-26988" y="1858963"/>
            <a:ext cx="9144000" cy="536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PS: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The usage of explain() has huge change after MongoDB v3.0. Must read official document!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[3] https://docs.mongodb.org/manual/reference/explain-results/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749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Measure Index Use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52400" y="1295400"/>
            <a:ext cx="9144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Usage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u="sng" dirty="0" err="1">
                <a:latin typeface="微软雅黑" pitchFamily="34" charset="-122"/>
                <a:ea typeface="微软雅黑" pitchFamily="34" charset="-122"/>
              </a:rPr>
              <a:t>db.products.find</a:t>
            </a:r>
            <a:r>
              <a:rPr lang="en-US" altLang="zh-CN" sz="3200" u="sng" dirty="0">
                <a:latin typeface="微软雅黑" pitchFamily="34" charset="-122"/>
                <a:ea typeface="微软雅黑" pitchFamily="34" charset="-122"/>
              </a:rPr>
              <a:t>({...}).sort({…}).</a:t>
            </a:r>
            <a:r>
              <a:rPr lang="en-US" altLang="zh-CN" sz="3200" b="1" u="sng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explain(</a:t>
            </a:r>
            <a:r>
              <a:rPr lang="en-US" altLang="zh-CN" sz="3200" u="sng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3200" u="sng" dirty="0" err="1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arg</a:t>
            </a:r>
            <a:r>
              <a:rPr lang="en-US" altLang="zh-CN" sz="3200" u="sng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3200" b="1" u="sng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3200" u="sng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Accept 3 different arguments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1. “</a:t>
            </a:r>
            <a:r>
              <a:rPr lang="en-US" altLang="zh-CN" sz="3200" u="sng" dirty="0" err="1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queryPlanner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”: Default value. Return all query plans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but not run any plan. </a:t>
            </a:r>
            <a:br>
              <a:rPr lang="en-US" altLang="zh-CN" sz="3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2. “</a:t>
            </a:r>
            <a:r>
              <a:rPr lang="en-US" altLang="zh-CN" sz="3200" u="sng" dirty="0" err="1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executionStats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”: Based on (1)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run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winningPlan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&amp; return its Statistical data. </a:t>
            </a:r>
            <a:br>
              <a:rPr lang="en-US" altLang="zh-CN" sz="3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	3. “</a:t>
            </a:r>
            <a:r>
              <a:rPr lang="en-US" altLang="zh-CN" sz="3200" dirty="0" err="1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allPlansExecution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”: Based on (2)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run all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rejectedPlan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&amp; return their stat data.</a:t>
            </a:r>
          </a:p>
        </p:txBody>
      </p:sp>
    </p:spTree>
    <p:extLst>
      <p:ext uri="{BB962C8B-B14F-4D97-AF65-F5344CB8AC3E}">
        <p14:creationId xmlns:p14="http://schemas.microsoft.com/office/powerpoint/2010/main" val="373737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Measure Index Use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1052513"/>
            <a:ext cx="9144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 have Index( { "a": 1, "b": 1, "c": 1 } ) 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find({a:1, b:2}).explain("executionStats");</a:t>
            </a:r>
          </a:p>
        </p:txBody>
      </p:sp>
    </p:spTree>
    <p:extLst>
      <p:ext uri="{BB962C8B-B14F-4D97-AF65-F5344CB8AC3E}">
        <p14:creationId xmlns:p14="http://schemas.microsoft.com/office/powerpoint/2010/main" val="2303422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Measure Index Use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038600" y="177225"/>
            <a:ext cx="3962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How to read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0" y="1066800"/>
            <a:ext cx="9144000" cy="585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executionStats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: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nReturned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 : 1,       //documents returned.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executionTimeMillis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 : 0,   //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time consumption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"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totalKeysExamined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 : 1,   // Index items scanned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"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totalDocsExamined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 : 1,  // Documents scanned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 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executionStages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: {   // Last step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"stage" : "FETCH",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……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 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inputStage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: {   // Second last step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                      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"stage" : "IXSCAN",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	……  // More steps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}}</a:t>
            </a:r>
          </a:p>
        </p:txBody>
      </p:sp>
    </p:spTree>
    <p:extLst>
      <p:ext uri="{BB962C8B-B14F-4D97-AF65-F5344CB8AC3E}">
        <p14:creationId xmlns:p14="http://schemas.microsoft.com/office/powerpoint/2010/main" val="3871924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Measure Index Use</a:t>
            </a: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32032" y="1219200"/>
            <a:ext cx="85693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Query plan we expected</a:t>
            </a:r>
          </a:p>
          <a:p>
            <a:pPr eaLnBrk="1" hangingPunct="1"/>
            <a:endParaRPr lang="en-US" altLang="zh-CN" sz="4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4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2644" y="2011363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No Full Collection Scan</a:t>
            </a:r>
          </a:p>
          <a:p>
            <a:pPr marL="514350" indent="-514350">
              <a:lnSpc>
                <a:spcPct val="120000"/>
              </a:lnSpc>
              <a:buAutoNum type="arabicPeriod"/>
              <a:defRPr/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totalKeysExamined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   =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nReturned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   =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totalDocsExamined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(Index 100% worked!)</a:t>
            </a:r>
          </a:p>
          <a:p>
            <a:pPr marL="514350" indent="-514350">
              <a:lnSpc>
                <a:spcPct val="120000"/>
              </a:lnSpc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3. No Sort Stage (Already sorted by Index)</a:t>
            </a:r>
          </a:p>
        </p:txBody>
      </p:sp>
    </p:spTree>
    <p:extLst>
      <p:ext uri="{BB962C8B-B14F-4D97-AF65-F5344CB8AC3E}">
        <p14:creationId xmlns:p14="http://schemas.microsoft.com/office/powerpoint/2010/main" val="411529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689" y="219264"/>
            <a:ext cx="762000" cy="523220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9600" y="232051"/>
            <a:ext cx="8001000" cy="523220"/>
          </a:xfrm>
        </p:spPr>
        <p:txBody>
          <a:bodyPr/>
          <a:lstStyle/>
          <a:p>
            <a:r>
              <a:rPr lang="en-US" dirty="0"/>
              <a:t>Measure Index Use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16259" y="1295400"/>
            <a:ext cx="85693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Summary</a:t>
            </a:r>
          </a:p>
          <a:p>
            <a:pPr eaLnBrk="1" hangingPunct="1"/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6871" y="2087563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Common Commands</a:t>
            </a:r>
          </a:p>
          <a:p>
            <a:pPr marL="514350" indent="-514350">
              <a:lnSpc>
                <a:spcPct val="120000"/>
              </a:lnSpc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explain()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Usage</a:t>
            </a:r>
          </a:p>
          <a:p>
            <a:pPr marL="514350" indent="-514350">
              <a:lnSpc>
                <a:spcPct val="120000"/>
              </a:lnSpc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How to read query plan</a:t>
            </a:r>
          </a:p>
          <a:p>
            <a:pPr marL="514350" indent="-514350">
              <a:lnSpc>
                <a:spcPct val="120000"/>
              </a:lnSpc>
              <a:buFontTx/>
              <a:buAutoNum type="arabicPeriod"/>
              <a:defRPr/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12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175432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https://docs.mongodb.com/manual/indexes/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42527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78593" y="0"/>
            <a:ext cx="85693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4800" dirty="0"/>
              <a:t>Exercise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0" y="1052513"/>
            <a:ext cx="91440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(1) find({ a : 1, b : 2}, {a : 1 , _id : 0} 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(2) find({a: {$ne : 3}}).sort({b : 1});</a:t>
            </a:r>
          </a:p>
        </p:txBody>
      </p:sp>
      <p:graphicFrame>
        <p:nvGraphicFramePr>
          <p:cNvPr id="9" name="表格 4"/>
          <p:cNvGraphicFramePr>
            <a:graphicFrameLocks noGrp="1"/>
          </p:cNvGraphicFramePr>
          <p:nvPr/>
        </p:nvGraphicFramePr>
        <p:xfrm>
          <a:off x="2573338" y="2344738"/>
          <a:ext cx="3779837" cy="4452941"/>
        </p:xfrm>
        <a:graphic>
          <a:graphicData uri="http://schemas.openxmlformats.org/drawingml/2006/table">
            <a:tbl>
              <a:tblPr firstRow="1" firstCol="1" bandRow="1"/>
              <a:tblGrid>
                <a:gridCol w="1239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9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Index(a:1 ,b:1, c:1)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a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mbria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81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8353425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87675" y="40767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Field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195513" y="3357563"/>
            <a:ext cx="1439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Document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692275" y="2492375"/>
            <a:ext cx="1439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Collection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9750" y="4941888"/>
            <a:ext cx="1439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6109683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dirty="0"/>
              <a:t>Concept of 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8264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Concept of Index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0" y="1143000"/>
            <a:ext cx="5329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What is Index?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581" y="1973263"/>
            <a:ext cx="407828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	“</a:t>
            </a:r>
            <a:r>
              <a:rPr lang="en-US" altLang="zh-CN" sz="4000" dirty="0"/>
              <a:t>Indexes are designed to help the reader </a:t>
            </a:r>
            <a:r>
              <a:rPr lang="en-US" altLang="zh-CN" sz="4000" b="1" dirty="0">
                <a:solidFill>
                  <a:srgbClr val="2D75BC"/>
                </a:solidFill>
              </a:rPr>
              <a:t>find</a:t>
            </a:r>
            <a:r>
              <a:rPr lang="en-US" altLang="zh-CN" sz="4000" dirty="0"/>
              <a:t> information quickly and easily.”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90743"/>
            <a:ext cx="3791234" cy="588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2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Concept of Index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0" y="1143000"/>
            <a:ext cx="5329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What is DB Index?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580" y="1973263"/>
            <a:ext cx="889081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	A database index is a data structure that improves </a:t>
            </a:r>
            <a:r>
              <a:rPr lang="en-US" altLang="zh-CN" sz="36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the speed of data retrieval / sorting operations 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on a database table. Quickly locate data without having to search every row.</a:t>
            </a:r>
          </a:p>
        </p:txBody>
      </p:sp>
    </p:spTree>
    <p:extLst>
      <p:ext uri="{BB962C8B-B14F-4D97-AF65-F5344CB8AC3E}">
        <p14:creationId xmlns:p14="http://schemas.microsoft.com/office/powerpoint/2010/main" val="17633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Concept of Index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0" y="1143000"/>
            <a:ext cx="5329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Index in RDBMS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0" y="1973263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40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Which column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should be indexed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4000" b="1" dirty="0">
                <a:solidFill>
                  <a:srgbClr val="2D75BC"/>
                </a:solidFill>
                <a:latin typeface="微软雅黑" pitchFamily="34" charset="-122"/>
                <a:ea typeface="微软雅黑" pitchFamily="34" charset="-122"/>
              </a:rPr>
              <a:t>More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indexes, more performance?</a:t>
            </a:r>
          </a:p>
        </p:txBody>
      </p:sp>
    </p:spTree>
    <p:extLst>
      <p:ext uri="{BB962C8B-B14F-4D97-AF65-F5344CB8AC3E}">
        <p14:creationId xmlns:p14="http://schemas.microsoft.com/office/powerpoint/2010/main" val="25117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3436</TotalTime>
  <Words>1917</Words>
  <Application>Microsoft Office PowerPoint</Application>
  <PresentationFormat>On-screen Show (4:3)</PresentationFormat>
  <Paragraphs>876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굴림</vt:lpstr>
      <vt:lpstr>宋体</vt:lpstr>
      <vt:lpstr>微软雅黑</vt:lpstr>
      <vt:lpstr>Arial</vt:lpstr>
      <vt:lpstr>Calibri</vt:lpstr>
      <vt:lpstr>Cambria</vt:lpstr>
      <vt:lpstr>Times New Roman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 HUANG (DOCU-IRIS-ISD-OOCLL/ZHA)</cp:lastModifiedBy>
  <cp:revision>440</cp:revision>
  <dcterms:created xsi:type="dcterms:W3CDTF">2014-12-12T05:53:11Z</dcterms:created>
  <dcterms:modified xsi:type="dcterms:W3CDTF">2017-07-28T03:55:47Z</dcterms:modified>
</cp:coreProperties>
</file>