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46"/>
  </p:notesMasterIdLst>
  <p:sldIdLst>
    <p:sldId id="281" r:id="rId8"/>
    <p:sldId id="379" r:id="rId9"/>
    <p:sldId id="380" r:id="rId10"/>
    <p:sldId id="382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4" r:id="rId27"/>
    <p:sldId id="413" r:id="rId28"/>
    <p:sldId id="415" r:id="rId29"/>
    <p:sldId id="416" r:id="rId30"/>
    <p:sldId id="418" r:id="rId31"/>
    <p:sldId id="417" r:id="rId32"/>
    <p:sldId id="419" r:id="rId33"/>
    <p:sldId id="420" r:id="rId34"/>
    <p:sldId id="422" r:id="rId35"/>
    <p:sldId id="423" r:id="rId36"/>
    <p:sldId id="424" r:id="rId37"/>
    <p:sldId id="429" r:id="rId38"/>
    <p:sldId id="430" r:id="rId39"/>
    <p:sldId id="425" r:id="rId40"/>
    <p:sldId id="426" r:id="rId41"/>
    <p:sldId id="428" r:id="rId42"/>
    <p:sldId id="427" r:id="rId43"/>
    <p:sldId id="264" r:id="rId44"/>
    <p:sldId id="26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44"/>
    <a:srgbClr val="FFFF99"/>
    <a:srgbClr val="FFFFCC"/>
    <a:srgbClr val="FFFFFF"/>
    <a:srgbClr val="2D75BC"/>
    <a:srgbClr val="333333"/>
    <a:srgbClr val="2E2E2E"/>
    <a:srgbClr val="F1F1F1"/>
    <a:srgbClr val="606060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444" autoAdjust="0"/>
  </p:normalViewPr>
  <p:slideViewPr>
    <p:cSldViewPr>
      <p:cViewPr varScale="1">
        <p:scale>
          <a:sx n="97" d="100"/>
          <a:sy n="97" d="100"/>
        </p:scale>
        <p:origin x="5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operator/update/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bson-types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altLang="zh-CN" sz="2800" dirty="0"/>
              <a:t>CRUD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MongoDB </a:t>
            </a:r>
            <a:r>
              <a:rPr lang="en-US" altLang="zh-CN" sz="4400" dirty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Ver</a:t>
            </a:r>
            <a:r>
              <a:rPr lang="en-US" dirty="0"/>
              <a:t> 2017_06_07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Think about it:</a:t>
            </a: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Did we define the data schema?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2531105"/>
            <a:ext cx="8551121" cy="1126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197643" y="4124980"/>
            <a:ext cx="8824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accepts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schemaless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7338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Think about it:</a:t>
            </a: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happens if we execute?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2590800"/>
            <a:ext cx="8710701" cy="715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462859"/>
            <a:ext cx="4495800" cy="13642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5" y="4923766"/>
            <a:ext cx="90225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1752600"/>
            <a:ext cx="4983957" cy="18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4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9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Principle</a:t>
            </a:r>
            <a:r>
              <a:rPr lang="zh-CN" altLang="en-US" sz="2800" b="1" dirty="0">
                <a:solidFill>
                  <a:srgbClr val="009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solidFill>
                <a:srgbClr val="009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AutoNum type="arabicPeriod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“_id” must be unique in one collection. If user does not assign its value, MongoDB will generate a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ObjectId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Driver transform the data into BSON format and pass to MongoDB. </a:t>
            </a:r>
          </a:p>
          <a:p>
            <a:pPr eaLnBrk="1" hangingPunct="1">
              <a:buFontTx/>
              <a:buAutoNum type="arabicPeriod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validate BSON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_id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document size limitation 16MB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65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Multiple documents: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400" y="34290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 (default ordered=true)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" y="1611331"/>
            <a:ext cx="6431757" cy="1744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3" y="3959454"/>
            <a:ext cx="7433464" cy="25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Old Insert API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400" y="30480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3" y="1590382"/>
            <a:ext cx="7573814" cy="467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1" y="3632324"/>
            <a:ext cx="4822179" cy="306301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838200" y="4495800"/>
            <a:ext cx="4038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92" y="2175659"/>
            <a:ext cx="7314973" cy="5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6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compare: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54"/>
              </p:ext>
            </p:extLst>
          </p:nvPr>
        </p:nvGraphicFramePr>
        <p:xfrm>
          <a:off x="0" y="1752600"/>
          <a:ext cx="9144001" cy="4572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2602657225"/>
                    </a:ext>
                  </a:extLst>
                </a:gridCol>
              </a:tblGrid>
              <a:tr h="644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Returns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insertOne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 document(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obj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New _id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insertMany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1~n documents(array)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New _ids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1~n documents(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obj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or array)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 count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7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8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Update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175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 MongoDB to SQL: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013070"/>
              </p:ext>
            </p:extLst>
          </p:nvPr>
        </p:nvGraphicFramePr>
        <p:xfrm>
          <a:off x="0" y="1844675"/>
          <a:ext cx="9144000" cy="517428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Syntax 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updateMany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{name: “Frye”}, 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 Filter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{$set: {age: 21}}, 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 Update statement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{ </a:t>
                      </a:r>
                      <a:r>
                        <a:rPr kumimoji="0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/* Options */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update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table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SET age = 21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WHERE name=“Frye”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286000" y="3505200"/>
            <a:ext cx="2819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28800" y="6629400"/>
            <a:ext cx="4038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3962400"/>
            <a:ext cx="2819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6172200"/>
            <a:ext cx="28194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8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commands for Update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04800" y="1752600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5357" y="179034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updateOne</a:t>
            </a:r>
            <a:r>
              <a:rPr lang="en-US" sz="2800" dirty="0"/>
              <a:t>()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04800" y="2513894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5357" y="2551641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updateMany</a:t>
            </a:r>
            <a:r>
              <a:rPr lang="en-US" sz="2800" dirty="0"/>
              <a:t>()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04800" y="3285348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5356" y="3323095"/>
            <a:ext cx="72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replaceOne</a:t>
            </a:r>
            <a:r>
              <a:rPr lang="en-US" sz="2800"/>
              <a:t>()</a:t>
            </a:r>
            <a:endParaRPr lang="en-US" sz="2800" dirty="0">
              <a:solidFill>
                <a:srgbClr val="009444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04800" y="4072353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5356" y="4110100"/>
            <a:ext cx="72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update</a:t>
            </a:r>
            <a:r>
              <a:rPr lang="en-US" sz="2800" dirty="0"/>
              <a:t>()    </a:t>
            </a:r>
            <a:r>
              <a:rPr lang="en-US" sz="2800" dirty="0">
                <a:solidFill>
                  <a:srgbClr val="009444"/>
                </a:solidFill>
              </a:rPr>
              <a:t>//Deprecation!</a:t>
            </a:r>
          </a:p>
        </p:txBody>
      </p:sp>
    </p:spTree>
    <p:extLst>
      <p:ext uri="{BB962C8B-B14F-4D97-AF65-F5344CB8AC3E}">
        <p14:creationId xmlns:p14="http://schemas.microsoft.com/office/powerpoint/2010/main" val="10005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67000" y="15240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MongoDB Data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33235" y="1581090"/>
            <a:ext cx="381365" cy="381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667000" y="21336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Insert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133235" y="2209800"/>
            <a:ext cx="381365" cy="381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2667000" y="2743200"/>
            <a:ext cx="6019800" cy="523220"/>
          </a:xfrm>
        </p:spPr>
        <p:txBody>
          <a:bodyPr/>
          <a:lstStyle/>
          <a:p>
            <a:r>
              <a:rPr lang="en-US" altLang="zh-CN" sz="2800" dirty="0"/>
              <a:t>Update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133235" y="2819400"/>
            <a:ext cx="381365" cy="381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667000" y="3362980"/>
            <a:ext cx="6019800" cy="523220"/>
          </a:xfrm>
        </p:spPr>
        <p:txBody>
          <a:bodyPr/>
          <a:lstStyle/>
          <a:p>
            <a:r>
              <a:rPr lang="en-US" sz="2800" dirty="0"/>
              <a:t>Delete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133235" y="3429000"/>
            <a:ext cx="381365" cy="381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667365" y="3972580"/>
            <a:ext cx="6019800" cy="523220"/>
          </a:xfrm>
        </p:spPr>
        <p:txBody>
          <a:bodyPr/>
          <a:lstStyle/>
          <a:p>
            <a:r>
              <a:rPr lang="en-US" sz="2800" dirty="0"/>
              <a:t>Query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133600" y="4038600"/>
            <a:ext cx="381365" cy="38100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data: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" y="1600200"/>
            <a:ext cx="6812757" cy="505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1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Single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97643" y="419003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1" y="1543852"/>
            <a:ext cx="6600059" cy="2646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1" y="4681077"/>
            <a:ext cx="5288759" cy="20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6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data after update: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7086600" cy="509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50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Single document – more complex: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1597796"/>
            <a:ext cx="5593557" cy="3352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105400"/>
            <a:ext cx="84490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49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data before multiple update: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" y="1561059"/>
            <a:ext cx="7193757" cy="511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6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multiple documents: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97643" y="419003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0" y="1600200"/>
            <a:ext cx="4907759" cy="263792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371600" y="2057400"/>
            <a:ext cx="18288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0" y="4667083"/>
            <a:ext cx="5441160" cy="20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59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data after multiple update: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2" y="1548768"/>
            <a:ext cx="5822157" cy="51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24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Replace a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97643" y="419003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8" y="1564425"/>
            <a:ext cx="5312271" cy="262560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905000" y="2050404"/>
            <a:ext cx="2209800" cy="699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88" y="4687654"/>
            <a:ext cx="5578812" cy="208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26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data after replace: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22224" y="1558601"/>
            <a:ext cx="6026176" cy="515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98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 -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upsert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209933" y="5031469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8" y="1569346"/>
            <a:ext cx="4724400" cy="348424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066800" y="4776698"/>
            <a:ext cx="2209800" cy="699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20" y="5508522"/>
            <a:ext cx="6149080" cy="13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2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MongoDB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data after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upsert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1563517"/>
            <a:ext cx="5364957" cy="50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40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operators: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https://docs.mongodb.com/manual/reference/operator/update/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17834"/>
              </p:ext>
            </p:extLst>
          </p:nvPr>
        </p:nvGraphicFramePr>
        <p:xfrm>
          <a:off x="38099" y="1981200"/>
          <a:ext cx="9144000" cy="4543422"/>
        </p:xfrm>
        <a:graphic>
          <a:graphicData uri="http://schemas.openxmlformats.org/drawingml/2006/table">
            <a:tbl>
              <a:tblPr/>
              <a:tblGrid>
                <a:gridCol w="277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operators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description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Update a specified field. If the field does not exist, then add this field to document.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$unset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Remove the specified field from document.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$inc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Focus on numerical field, increments a field by a specified value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$push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appends a specified value to an array.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$pop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removes the first or last element of an array. 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61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997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 operator sample - $push: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52400" y="4348895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0" y="1688335"/>
            <a:ext cx="5222390" cy="265810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752600" y="3733800"/>
            <a:ext cx="363989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10" y="4809131"/>
            <a:ext cx="2555390" cy="202502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914400" y="6324600"/>
            <a:ext cx="13716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322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compare: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34985"/>
              </p:ext>
            </p:extLst>
          </p:nvPr>
        </p:nvGraphicFramePr>
        <p:xfrm>
          <a:off x="0" y="1752600"/>
          <a:ext cx="9144001" cy="45720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2602657225"/>
                    </a:ext>
                  </a:extLst>
                </a:gridCol>
              </a:tblGrid>
              <a:tr h="644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Returns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updateOne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Filter + Update + Options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matchedCount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+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modifiedCount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updateMany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Filter + Update + Options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matchedCount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+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modifiedCount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replaceOne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Filter + Replacement + Options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matchedCount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+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modifiedCount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new doc _id(if)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7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046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Delete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34570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Delete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 MongoDB to SQL: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08606"/>
              </p:ext>
            </p:extLst>
          </p:nvPr>
        </p:nvGraphicFramePr>
        <p:xfrm>
          <a:off x="0" y="1844675"/>
          <a:ext cx="9144000" cy="501332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Syntax 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deleteMany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  {name: “Frye”}, 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 Filter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delete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from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table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WHERE name=“Frye”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828800" y="6019800"/>
            <a:ext cx="4038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6000" y="3581400"/>
            <a:ext cx="4038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5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Delete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commands for Delete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04800" y="1752600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5357" y="179034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deleteOne</a:t>
            </a:r>
            <a:r>
              <a:rPr lang="en-US" sz="2800" dirty="0"/>
              <a:t>()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04800" y="2513894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5357" y="2551641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deleteMany</a:t>
            </a:r>
            <a:r>
              <a:rPr lang="en-US" sz="2800" dirty="0"/>
              <a:t>()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304801" y="3327683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5357" y="3365430"/>
            <a:ext cx="728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remove</a:t>
            </a:r>
            <a:r>
              <a:rPr lang="en-US" sz="2800" dirty="0"/>
              <a:t>()    </a:t>
            </a:r>
            <a:r>
              <a:rPr lang="en-US" sz="2800" dirty="0">
                <a:solidFill>
                  <a:srgbClr val="009444"/>
                </a:solidFill>
              </a:rPr>
              <a:t>//Deprecation!</a:t>
            </a:r>
          </a:p>
        </p:txBody>
      </p:sp>
    </p:spTree>
    <p:extLst>
      <p:ext uri="{BB962C8B-B14F-4D97-AF65-F5344CB8AC3E}">
        <p14:creationId xmlns:p14="http://schemas.microsoft.com/office/powerpoint/2010/main" val="24663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Data Types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Double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64bit Float number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Int32/Int64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Integer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Embed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Another BSON document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Array of any data types</a:t>
            </a:r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800" b="1" dirty="0" err="1">
                <a:solidFill>
                  <a:srgbClr val="009444"/>
                </a:solidFill>
                <a:latin typeface="微软雅黑" pitchFamily="34" charset="-122"/>
                <a:ea typeface="微软雅黑" pitchFamily="34" charset="-122"/>
              </a:rPr>
              <a:t>ObjectId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// A 96-bit length random string. Common used for the unique Key of each document in MongoDB, the “_id” field,  like :</a:t>
            </a:r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9" y="5486400"/>
            <a:ext cx="8967787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MongoDB Data Types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full definition of data type: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https://docs.mongodb.com/manual/reference/bson-types/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defRPr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87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031081" y="1712742"/>
            <a:ext cx="6019800" cy="646331"/>
          </a:xfrm>
        </p:spPr>
        <p:txBody>
          <a:bodyPr/>
          <a:lstStyle/>
          <a:p>
            <a:r>
              <a:rPr lang="en-US" altLang="zh-CN" dirty="0"/>
              <a:t>Insert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844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 MongoDB to SQL: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88302"/>
              </p:ext>
            </p:extLst>
          </p:nvPr>
        </p:nvGraphicFramePr>
        <p:xfrm>
          <a:off x="0" y="1844675"/>
          <a:ext cx="9144000" cy="501332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Syntax 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document  =  {name: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Frye”, age: 20}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insertOne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(document)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//or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db.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collection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insertOne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({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name: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“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Frye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,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age: 20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insert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 into 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table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(name, age)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values (‘Frye’, 20)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01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commands for Insert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304800" y="1752600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5357" y="179034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insertOne</a:t>
            </a:r>
            <a:r>
              <a:rPr lang="en-US" sz="2800" dirty="0"/>
              <a:t>()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04800" y="2513894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5357" y="2551641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insertMany</a:t>
            </a:r>
            <a:r>
              <a:rPr lang="en-US" sz="2800" dirty="0"/>
              <a:t>()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04800" y="3285348"/>
            <a:ext cx="533400" cy="5987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5356" y="3323095"/>
            <a:ext cx="636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db.</a:t>
            </a:r>
            <a:r>
              <a:rPr lang="en-US" sz="2800" i="1" dirty="0" err="1"/>
              <a:t>collection</a:t>
            </a:r>
            <a:r>
              <a:rPr lang="en-US" sz="2800" dirty="0" err="1"/>
              <a:t>.</a:t>
            </a:r>
            <a:r>
              <a:rPr lang="en-US" sz="2800" b="1" dirty="0" err="1"/>
              <a:t>insert</a:t>
            </a:r>
            <a:r>
              <a:rPr lang="en-US" sz="2800" dirty="0"/>
              <a:t>()    </a:t>
            </a:r>
            <a:r>
              <a:rPr lang="en-US" sz="2800" dirty="0">
                <a:solidFill>
                  <a:srgbClr val="009444"/>
                </a:solidFill>
              </a:rPr>
              <a:t>//Deprecation!</a:t>
            </a:r>
          </a:p>
        </p:txBody>
      </p:sp>
    </p:spTree>
    <p:extLst>
      <p:ext uri="{BB962C8B-B14F-4D97-AF65-F5344CB8AC3E}">
        <p14:creationId xmlns:p14="http://schemas.microsoft.com/office/powerpoint/2010/main" val="370070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97643" y="106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Single document: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" y="1752600"/>
            <a:ext cx="9053653" cy="660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7" y="3306549"/>
            <a:ext cx="9008241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197643" y="2706707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MongoDB returns: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197642" y="4876800"/>
            <a:ext cx="8824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inserted:</a:t>
            </a:r>
          </a:p>
          <a:p>
            <a:pPr eaLnBrk="1" hangingPunct="1"/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1" y="5353852"/>
            <a:ext cx="8729949" cy="14279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Connector 10"/>
          <p:cNvCxnSpPr/>
          <p:nvPr/>
        </p:nvCxnSpPr>
        <p:spPr>
          <a:xfrm>
            <a:off x="3124200" y="4343400"/>
            <a:ext cx="57912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95600" y="6019800"/>
            <a:ext cx="57912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356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688</Words>
  <Application>Microsoft Office PowerPoint</Application>
  <PresentationFormat>On-screen Show (4:3)</PresentationFormat>
  <Paragraphs>237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굴림</vt:lpstr>
      <vt:lpstr>宋体</vt:lpstr>
      <vt:lpstr>微软雅黑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YELLOW HUANG (DOCU-IRIS-ISD-OOCLL/ZHA)</cp:lastModifiedBy>
  <cp:revision>335</cp:revision>
  <dcterms:created xsi:type="dcterms:W3CDTF">2014-12-12T05:53:11Z</dcterms:created>
  <dcterms:modified xsi:type="dcterms:W3CDTF">2017-07-25T08:05:06Z</dcterms:modified>
</cp:coreProperties>
</file>