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42"/>
  </p:notesMasterIdLst>
  <p:sldIdLst>
    <p:sldId id="281" r:id="rId8"/>
    <p:sldId id="379" r:id="rId9"/>
    <p:sldId id="380" r:id="rId10"/>
    <p:sldId id="434" r:id="rId11"/>
    <p:sldId id="435" r:id="rId12"/>
    <p:sldId id="436" r:id="rId13"/>
    <p:sldId id="437" r:id="rId14"/>
    <p:sldId id="400" r:id="rId15"/>
    <p:sldId id="438" r:id="rId16"/>
    <p:sldId id="439" r:id="rId17"/>
    <p:sldId id="440" r:id="rId18"/>
    <p:sldId id="441" r:id="rId19"/>
    <p:sldId id="442" r:id="rId20"/>
    <p:sldId id="443" r:id="rId21"/>
    <p:sldId id="444" r:id="rId22"/>
    <p:sldId id="445" r:id="rId23"/>
    <p:sldId id="446" r:id="rId24"/>
    <p:sldId id="447" r:id="rId25"/>
    <p:sldId id="448" r:id="rId26"/>
    <p:sldId id="449" r:id="rId27"/>
    <p:sldId id="450" r:id="rId28"/>
    <p:sldId id="451" r:id="rId29"/>
    <p:sldId id="452" r:id="rId30"/>
    <p:sldId id="453" r:id="rId31"/>
    <p:sldId id="454" r:id="rId32"/>
    <p:sldId id="455" r:id="rId33"/>
    <p:sldId id="456" r:id="rId34"/>
    <p:sldId id="457" r:id="rId35"/>
    <p:sldId id="458" r:id="rId36"/>
    <p:sldId id="459" r:id="rId37"/>
    <p:sldId id="460" r:id="rId38"/>
    <p:sldId id="461" r:id="rId39"/>
    <p:sldId id="264" r:id="rId40"/>
    <p:sldId id="26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5BC"/>
    <a:srgbClr val="009444"/>
    <a:srgbClr val="FFFF99"/>
    <a:srgbClr val="FFFFCC"/>
    <a:srgbClr val="FFFFFF"/>
    <a:srgbClr val="333333"/>
    <a:srgbClr val="2E2E2E"/>
    <a:srgbClr val="F1F1F1"/>
    <a:srgbClr val="606060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444" autoAdjust="0"/>
  </p:normalViewPr>
  <p:slideViewPr>
    <p:cSldViewPr>
      <p:cViewPr varScale="1">
        <p:scale>
          <a:sx n="97" d="100"/>
          <a:sy n="97" d="100"/>
        </p:scale>
        <p:origin x="5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1" r:id="rId2"/>
    <p:sldLayoutId id="214748370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00600"/>
            <a:ext cx="8991600" cy="52322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Query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MongoDB </a:t>
            </a:r>
            <a:r>
              <a:rPr lang="en-US" altLang="zh-CN" sz="4400" dirty="0"/>
              <a:t>Course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Yellow Huang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Ver</a:t>
            </a:r>
            <a:r>
              <a:rPr lang="en-US" dirty="0"/>
              <a:t> 2017_06_07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Comparison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93404" y="47244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5" y="1219200"/>
            <a:ext cx="8821947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3" y="3837715"/>
            <a:ext cx="8355657" cy="734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78252"/>
            <a:ext cx="9144000" cy="100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8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Comparison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93404" y="47244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5" y="1219200"/>
            <a:ext cx="8821947" cy="198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5" y="3900256"/>
            <a:ext cx="8975328" cy="7479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3" y="5314021"/>
            <a:ext cx="9075177" cy="63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646331"/>
          </a:xfrm>
        </p:spPr>
        <p:txBody>
          <a:bodyPr/>
          <a:lstStyle/>
          <a:p>
            <a:r>
              <a:rPr lang="en-US" dirty="0"/>
              <a:t>Query  Operators: Logical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96818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Logical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454956"/>
              </p:ext>
            </p:extLst>
          </p:nvPr>
        </p:nvGraphicFramePr>
        <p:xfrm>
          <a:off x="27633" y="990600"/>
          <a:ext cx="8964488" cy="5913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6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90294"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name=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age=18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{ </a:t>
                      </a:r>
                      <a:r>
                        <a:rPr lang="en-US" sz="2800" b="1" i="0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$or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:[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name: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},  {age:22}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] }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7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</a:p>
                    <a:p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name=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age=18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{ </a:t>
                      </a:r>
                      <a:r>
                        <a:rPr lang="en-US" sz="2800" b="1" i="0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$and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:[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name: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}, {age:22}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]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{age:22, 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name:</a:t>
                      </a:r>
                      <a:r>
                        <a:rPr lang="en-US" altLang="zh-CN" sz="2800" b="1" dirty="0" err="1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</a:rPr>
                        <a:t>Andy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'}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0294"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r>
                        <a:rPr lang="en-US" sz="2800" b="1" kern="1200" baseline="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</a:t>
                      </a: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$not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{</a:t>
                      </a: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2800" b="1" kern="1200" dirty="0" err="1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"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</a:p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2800" b="1" kern="1200" baseline="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baseline="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age</a:t>
                      </a:r>
                      <a:r>
                        <a:rPr lang="en-US" sz="2800" b="1" kern="1200" baseline="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{ </a:t>
                      </a:r>
                      <a:r>
                        <a:rPr lang="en-US" sz="2800" b="1" i="0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$nor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:[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       {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name: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}, {age:22}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]}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53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Logical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52399" y="4842845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926610"/>
            <a:ext cx="60960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72" y="3814462"/>
            <a:ext cx="6614328" cy="10668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8" y="5319898"/>
            <a:ext cx="6248401" cy="136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9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Logical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52399" y="4842845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926610"/>
            <a:ext cx="6096000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3821724"/>
            <a:ext cx="6924780" cy="11312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79" y="5301264"/>
            <a:ext cx="6585021" cy="13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5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Logical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35169" y="316457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35169" y="470173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926610"/>
            <a:ext cx="5791201" cy="2316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5" y="3641629"/>
            <a:ext cx="4556928" cy="11180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74" y="5154875"/>
            <a:ext cx="5643826" cy="156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2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1200329"/>
          </a:xfrm>
        </p:spPr>
        <p:txBody>
          <a:bodyPr/>
          <a:lstStyle/>
          <a:p>
            <a:r>
              <a:rPr lang="en-US" dirty="0"/>
              <a:t>Query  Operators: Embedded Document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38688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Embedded Document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44129" y="1828800"/>
            <a:ext cx="8568952" cy="295465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166635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en-US" altLang="zh-CN" sz="3200" b="0" i="0" u="none" strike="noStrike" cap="none" normalizeH="0" baseline="0" dirty="0">
                <a:ln>
                  <a:noFill/>
                </a:ln>
                <a:effectLst/>
                <a:latin typeface="微软雅黑" pitchFamily="34" charset="-122"/>
                <a:ea typeface="宋体" pitchFamily="2" charset="-122"/>
              </a:rPr>
              <a:t>1.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2D75BC"/>
                </a:solidFill>
              </a:rPr>
              <a:t>Exact Match </a:t>
            </a:r>
            <a:r>
              <a:rPr lang="en-US" sz="3200" b="1" dirty="0"/>
              <a:t>on the Embedded Document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effectLst/>
              <a:latin typeface="Arial Unicode MS" pitchFamily="34" charset="-128"/>
              <a:ea typeface="宋体" pitchFamily="2" charset="-122"/>
            </a:endParaRPr>
          </a:p>
          <a:p>
            <a:pPr lvl="0" eaLnBrk="0" hangingPunct="0"/>
            <a:r>
              <a:rPr lang="en-US" sz="3200" dirty="0"/>
              <a:t>{</a:t>
            </a:r>
            <a:r>
              <a:rPr lang="en-US" altLang="zh-CN" sz="3200" dirty="0" err="1">
                <a:latin typeface="Arial Unicode MS" pitchFamily="34" charset="-128"/>
              </a:rPr>
              <a:t>addr</a:t>
            </a:r>
            <a:r>
              <a:rPr lang="en-US" altLang="zh-CN" sz="3200" dirty="0">
                <a:latin typeface="Arial Unicode MS" pitchFamily="34" charset="-128"/>
              </a:rPr>
              <a:t> </a:t>
            </a:r>
            <a:r>
              <a:rPr lang="en-US" sz="3200" dirty="0"/>
              <a:t>: { </a:t>
            </a:r>
            <a:r>
              <a:rPr lang="en-US" altLang="zh-CN" sz="3200" dirty="0">
                <a:latin typeface="Arial Unicode MS" pitchFamily="34" charset="-128"/>
              </a:rPr>
              <a:t>code</a:t>
            </a:r>
            <a:r>
              <a:rPr lang="en-US" sz="3200" dirty="0"/>
              <a:t>: 5 , city: ‘</a:t>
            </a:r>
            <a:r>
              <a:rPr lang="en-US" sz="3200" dirty="0">
                <a:latin typeface="Arial Unicode MS" pitchFamily="34" charset="-128"/>
              </a:rPr>
              <a:t>GZ</a:t>
            </a:r>
            <a:r>
              <a:rPr lang="en-US" sz="3200" dirty="0"/>
              <a:t>'} }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effectLst/>
              <a:latin typeface="Arial Unicode MS" pitchFamily="34" charset="-128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effectLst/>
              <a:latin typeface="Arial Unicode MS" pitchFamily="34" charset="-128"/>
              <a:ea typeface="宋体" pitchFamily="2" charset="-122"/>
            </a:endParaRPr>
          </a:p>
          <a:p>
            <a:pPr eaLnBrk="0" hangingPunct="0"/>
            <a:r>
              <a:rPr kumimoji="0" lang="en-US" altLang="zh-CN" sz="3200" b="0" i="0" u="none" strike="noStrike" cap="none" normalizeH="0" baseline="0" dirty="0">
                <a:ln>
                  <a:noFill/>
                </a:ln>
                <a:effectLst/>
                <a:latin typeface="微软雅黑" pitchFamily="34" charset="-122"/>
                <a:ea typeface="宋体" pitchFamily="2" charset="-122"/>
              </a:rPr>
              <a:t>2.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2D75BC"/>
                </a:solidFill>
              </a:rPr>
              <a:t>Equality Match on Fields within </a:t>
            </a:r>
            <a:r>
              <a:rPr lang="en-US" sz="3200" b="1" dirty="0"/>
              <a:t>an Embedded Document</a:t>
            </a:r>
            <a:endParaRPr kumimoji="0" lang="zh-CN" sz="32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lvl="0" eaLnBrk="0" hangingPunct="0"/>
            <a:r>
              <a:rPr lang="en-US" altLang="zh-CN" sz="3200" dirty="0">
                <a:latin typeface="Arial Unicode MS" pitchFamily="34" charset="-128"/>
              </a:rPr>
              <a:t>{'</a:t>
            </a:r>
            <a:r>
              <a:rPr lang="en-US" altLang="zh-CN" sz="3200" dirty="0" err="1">
                <a:latin typeface="Arial Unicode MS" pitchFamily="34" charset="-128"/>
              </a:rPr>
              <a:t>addr.code</a:t>
            </a:r>
            <a:r>
              <a:rPr lang="en-US" altLang="zh-CN" sz="3200" dirty="0">
                <a:latin typeface="Arial Unicode MS" pitchFamily="34" charset="-128"/>
              </a:rPr>
              <a:t>' : 5 , '</a:t>
            </a:r>
            <a:r>
              <a:rPr lang="en-US" altLang="zh-CN" sz="3200" dirty="0" err="1">
                <a:latin typeface="Arial Unicode MS" pitchFamily="34" charset="-128"/>
              </a:rPr>
              <a:t>addr.city</a:t>
            </a:r>
            <a:r>
              <a:rPr lang="en-US" altLang="zh-CN" sz="3200" dirty="0">
                <a:latin typeface="Arial Unicode MS" pitchFamily="34" charset="-128"/>
              </a:rPr>
              <a:t>' : ‘GZ' }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391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Embedded Document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282431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-76200" y="4385718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" y="1143000"/>
            <a:ext cx="9116423" cy="167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31611"/>
            <a:ext cx="9134386" cy="5849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3" y="4862771"/>
            <a:ext cx="9202238" cy="62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8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990600" y="2133600"/>
            <a:ext cx="6629400" cy="2819400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981565" y="15240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Basic Query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47800" y="1581090"/>
            <a:ext cx="381365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981565" y="2133600"/>
            <a:ext cx="6019800" cy="523220"/>
          </a:xfrm>
        </p:spPr>
        <p:txBody>
          <a:bodyPr/>
          <a:lstStyle/>
          <a:p>
            <a:r>
              <a:rPr lang="en-US" sz="2800" dirty="0"/>
              <a:t>Query  Operators: Comparison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447800" y="2209800"/>
            <a:ext cx="381365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565" y="2743200"/>
            <a:ext cx="6019800" cy="523220"/>
          </a:xfrm>
        </p:spPr>
        <p:txBody>
          <a:bodyPr/>
          <a:lstStyle/>
          <a:p>
            <a:r>
              <a:rPr lang="en-US" sz="2800" dirty="0"/>
              <a:t>Query  Operators: Logical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800" y="2819400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1981565" y="3362980"/>
            <a:ext cx="6019800" cy="954107"/>
          </a:xfrm>
        </p:spPr>
        <p:txBody>
          <a:bodyPr/>
          <a:lstStyle/>
          <a:p>
            <a:r>
              <a:rPr lang="en-US" sz="2800" dirty="0"/>
              <a:t>Query  Operators: Embedded Document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1447800" y="3429000"/>
            <a:ext cx="381365" cy="381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981565" y="4429780"/>
            <a:ext cx="6019800" cy="523220"/>
          </a:xfrm>
        </p:spPr>
        <p:txBody>
          <a:bodyPr/>
          <a:lstStyle/>
          <a:p>
            <a:r>
              <a:rPr lang="en-US" sz="2800" dirty="0"/>
              <a:t>Query  Operators: Array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447800" y="4505980"/>
            <a:ext cx="381365" cy="38100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565" y="5039380"/>
            <a:ext cx="6019800" cy="523220"/>
          </a:xfrm>
        </p:spPr>
        <p:txBody>
          <a:bodyPr/>
          <a:lstStyle/>
          <a:p>
            <a:r>
              <a:rPr lang="en-US" sz="2800" dirty="0"/>
              <a:t>Cursor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800" y="5115580"/>
            <a:ext cx="381365" cy="381000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Embedded Document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282431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-76200" y="40386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" y="1143000"/>
            <a:ext cx="9116423" cy="167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33" y="3316269"/>
            <a:ext cx="9155534" cy="462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4515653"/>
            <a:ext cx="8007704" cy="18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2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Embedded Document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282431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-58994" y="40386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" y="1143000"/>
            <a:ext cx="9116423" cy="167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581" y="3317157"/>
            <a:ext cx="9168582" cy="461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" y="4569920"/>
            <a:ext cx="9073450" cy="76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6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646331"/>
          </a:xfrm>
        </p:spPr>
        <p:txBody>
          <a:bodyPr/>
          <a:lstStyle/>
          <a:p>
            <a:r>
              <a:rPr lang="en-US" dirty="0"/>
              <a:t>Query  Operators: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03503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Array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10445"/>
              </p:ext>
            </p:extLst>
          </p:nvPr>
        </p:nvGraphicFramePr>
        <p:xfrm>
          <a:off x="329680" y="1447800"/>
          <a:ext cx="8280920" cy="421603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09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1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en-US" sz="28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{ </a:t>
                      </a:r>
                      <a:r>
                        <a:rPr lang="en-US" sz="2800" b="1" i="0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$in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[ 1,2,3] } }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19110"/>
                  </a:ext>
                </a:extLst>
              </a:tr>
              <a:tr h="89371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en-US" sz="28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{ </a:t>
                      </a:r>
                      <a:r>
                        <a:rPr lang="en-US" sz="2800" b="1" i="0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$all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[ 1,2,3] } }</a:t>
                      </a:r>
                      <a:endParaRPr lang="en-US" sz="7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4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$size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en-US" sz="28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{ </a:t>
                      </a:r>
                      <a:r>
                        <a:rPr lang="en-US" sz="2800" b="1" i="0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$size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3} }</a:t>
                      </a:r>
                      <a:endParaRPr lang="en-US" sz="7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3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elemMatch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2800" b="1" kern="1200" dirty="0" err="1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elemMatch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{ $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1, $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3 } 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942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Array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282431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-58994" y="40386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" y="1136890"/>
            <a:ext cx="6211529" cy="17770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1" y="3316218"/>
            <a:ext cx="9107129" cy="5699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9" y="4576786"/>
            <a:ext cx="8526154" cy="197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2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Array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282431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-58994" y="40386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" y="1136890"/>
            <a:ext cx="6211529" cy="17770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1" y="3299012"/>
            <a:ext cx="9107129" cy="5871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1" y="4538763"/>
            <a:ext cx="9034501" cy="117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9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Array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282431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-58994" y="40386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" y="1136890"/>
            <a:ext cx="6211529" cy="17770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6386"/>
            <a:ext cx="9210437" cy="6560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515652"/>
            <a:ext cx="9144001" cy="66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9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Array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282431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-1" y="47244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" y="1136890"/>
            <a:ext cx="6211529" cy="17770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5" y="3299012"/>
            <a:ext cx="6935470" cy="1425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0" y="5199148"/>
            <a:ext cx="9107130" cy="74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8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646331"/>
          </a:xfrm>
        </p:spPr>
        <p:txBody>
          <a:bodyPr/>
          <a:lstStyle/>
          <a:p>
            <a:r>
              <a:rPr lang="en-US" dirty="0"/>
              <a:t>Cursor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14028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Cursor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64175"/>
              </p:ext>
            </p:extLst>
          </p:nvPr>
        </p:nvGraphicFramePr>
        <p:xfrm>
          <a:off x="323528" y="1916832"/>
          <a:ext cx="8280920" cy="237749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09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1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371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sort() 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find(…) .</a:t>
                      </a:r>
                      <a:r>
                        <a:rPr lang="en-US" sz="2800" b="1" dirty="0">
                          <a:solidFill>
                            <a:srgbClr val="2D75BC"/>
                          </a:solidFill>
                        </a:rPr>
                        <a:t>sort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({age: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1,name:1})</a:t>
                      </a:r>
                      <a:endParaRPr lang="en-US" sz="7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4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skip()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find(…). </a:t>
                      </a:r>
                      <a:r>
                        <a:rPr lang="en-US" sz="2800" b="1" dirty="0">
                          <a:solidFill>
                            <a:srgbClr val="2D75BC"/>
                          </a:solidFill>
                        </a:rPr>
                        <a:t>skip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en-US" sz="7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3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lim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t()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find(…). </a:t>
                      </a:r>
                      <a:r>
                        <a:rPr lang="en-US" sz="2800" b="1" dirty="0">
                          <a:solidFill>
                            <a:srgbClr val="2D75BC"/>
                          </a:solidFill>
                        </a:rPr>
                        <a:t>lim</a:t>
                      </a:r>
                      <a:r>
                        <a:rPr lang="en-US" altLang="zh-CN" sz="2800" b="1" dirty="0">
                          <a:solidFill>
                            <a:srgbClr val="2D75BC"/>
                          </a:solidFill>
                        </a:rPr>
                        <a:t>i</a:t>
                      </a:r>
                      <a:r>
                        <a:rPr lang="en-US" sz="2800" b="1" dirty="0">
                          <a:solidFill>
                            <a:srgbClr val="2D75BC"/>
                          </a:solidFill>
                        </a:rPr>
                        <a:t>t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en-US" sz="7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94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Basic Query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Cursor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76200"/>
            <a:ext cx="4953000" cy="38403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35" y="3962400"/>
            <a:ext cx="8910484" cy="5428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560875"/>
            <a:ext cx="3581400" cy="226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4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Cursor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76199"/>
            <a:ext cx="5105400" cy="39585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23" y="4114800"/>
            <a:ext cx="8817078" cy="603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820622"/>
            <a:ext cx="598226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2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Cursor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1" y="1143000"/>
            <a:ext cx="8942439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7" y="3048000"/>
            <a:ext cx="8949813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93" y="4833938"/>
            <a:ext cx="8932607" cy="4807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1627239"/>
            <a:ext cx="5562600" cy="13552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3559277"/>
            <a:ext cx="5105400" cy="12438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42" y="5313340"/>
            <a:ext cx="5565058" cy="1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7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Basic Query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97" y="1219200"/>
            <a:ext cx="9005350" cy="21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371600" y="3585420"/>
            <a:ext cx="6598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find()     VS    SQL SELECT </a:t>
            </a:r>
          </a:p>
        </p:txBody>
      </p:sp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80" y="4304230"/>
            <a:ext cx="8997976" cy="240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301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Basic Query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990944"/>
              </p:ext>
            </p:extLst>
          </p:nvPr>
        </p:nvGraphicFramePr>
        <p:xfrm>
          <a:off x="289620" y="1447800"/>
          <a:ext cx="8640960" cy="420771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9874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db.users.find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5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db.users.findOne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LIMIT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1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db.users.find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{ },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{ name: 1, age: 1}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id, name, age</a:t>
                      </a:r>
                    </a:p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5132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db.users.find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().count()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users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2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Basic Query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5638800" cy="2948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893663"/>
            <a:ext cx="6553200" cy="288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1200329"/>
          </a:xfrm>
        </p:spPr>
        <p:txBody>
          <a:bodyPr/>
          <a:lstStyle/>
          <a:p>
            <a:r>
              <a:rPr lang="en-US" dirty="0"/>
              <a:t>Query  Operators: 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3122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Comparison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51738"/>
              </p:ext>
            </p:extLst>
          </p:nvPr>
        </p:nvGraphicFramePr>
        <p:xfrm>
          <a:off x="107504" y="1087788"/>
          <a:ext cx="8897981" cy="566726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1591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3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age=18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{age:{$eq:18}}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{age:18}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{age:{$gt:18}}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gte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{age:{$gte:18}}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{age:{$lt:18}}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lte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{age:{$lte:18}}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{age:{$ne:18}}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(or)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:{$in:[1,3]}}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nin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not in (and)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:{$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nin</a:t>
                      </a: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:[1,3]}}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01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Comparison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52399" y="4842845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3" y="4025444"/>
            <a:ext cx="8886310" cy="6914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5" y="1219200"/>
            <a:ext cx="8821947" cy="1981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955" y="5416081"/>
            <a:ext cx="9164043" cy="5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5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E94E2ACCF6D4EAE5CDD73AD546E17" ma:contentTypeVersion="0" ma:contentTypeDescription="Create a new document." ma:contentTypeScope="" ma:versionID="bb1449a0cfc4203701bc69f953314dc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BAA56A-8348-4CD3-A624-434B0E404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C974159-165D-43A7-BAC0-2BE7E1872CAD}">
  <ds:schemaRefs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3295</TotalTime>
  <Words>514</Words>
  <Application>Microsoft Office PowerPoint</Application>
  <PresentationFormat>On-screen Show (4:3)</PresentationFormat>
  <Paragraphs>215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 Unicode MS</vt:lpstr>
      <vt:lpstr>굴림</vt:lpstr>
      <vt:lpstr>宋体</vt:lpstr>
      <vt:lpstr>微软雅黑</vt:lpstr>
      <vt:lpstr>Arial</vt:lpstr>
      <vt:lpstr>Calibri</vt:lpstr>
      <vt:lpstr>Wingdings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YELLOW HUANG (DOCU-IRIS-ISD-OOCLL/ZHA)</cp:lastModifiedBy>
  <cp:revision>376</cp:revision>
  <dcterms:created xsi:type="dcterms:W3CDTF">2014-12-12T05:53:11Z</dcterms:created>
  <dcterms:modified xsi:type="dcterms:W3CDTF">2017-07-27T06:03:52Z</dcterms:modified>
</cp:coreProperties>
</file>