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6"/>
  </p:notesMasterIdLst>
  <p:sldIdLst>
    <p:sldId id="281" r:id="rId8"/>
    <p:sldId id="379" r:id="rId9"/>
    <p:sldId id="380" r:id="rId10"/>
    <p:sldId id="528" r:id="rId11"/>
    <p:sldId id="529" r:id="rId12"/>
    <p:sldId id="530" r:id="rId13"/>
    <p:sldId id="532" r:id="rId14"/>
    <p:sldId id="531" r:id="rId15"/>
    <p:sldId id="533" r:id="rId16"/>
    <p:sldId id="534" r:id="rId17"/>
    <p:sldId id="535" r:id="rId18"/>
    <p:sldId id="536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5" r:id="rId36"/>
    <p:sldId id="554" r:id="rId37"/>
    <p:sldId id="556" r:id="rId38"/>
    <p:sldId id="557" r:id="rId39"/>
    <p:sldId id="558" r:id="rId40"/>
    <p:sldId id="560" r:id="rId41"/>
    <p:sldId id="559" r:id="rId42"/>
    <p:sldId id="462" r:id="rId43"/>
    <p:sldId id="264" r:id="rId44"/>
    <p:sldId id="26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9" autoAdjust="0"/>
    <p:restoredTop sz="94444" autoAdjust="0"/>
  </p:normalViewPr>
  <p:slideViewPr>
    <p:cSldViewPr>
      <p:cViewPr varScale="1">
        <p:scale>
          <a:sx n="100" d="100"/>
          <a:sy n="100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ongoosejs.com/docs/guide.html#autoInde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hyperlink" Target="http://mongoosejs.com/docs/guid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ongoosejs.com/docs/subdoc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queries.html" TargetMode="External"/><Relationship Id="rId2" Type="http://schemas.openxmlformats.org/officeDocument/2006/relationships/hyperlink" Target="http://mongoosejs.com/docs/models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validation.html" TargetMode="External"/><Relationship Id="rId2" Type="http://schemas.openxmlformats.org/officeDocument/2006/relationships/hyperlink" Target="http://mongoosejs.com/docs/middleware.html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index.html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Using </a:t>
            </a:r>
            <a:r>
              <a:rPr lang="en-US" sz="2800" dirty="0" err="1"/>
              <a:t>MongoDB</a:t>
            </a:r>
            <a:r>
              <a:rPr lang="en-US" sz="2800" dirty="0"/>
              <a:t> with Node.JS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4: Create document from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5" y="1742420"/>
            <a:ext cx="6620451" cy="161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3" y="4191000"/>
            <a:ext cx="664972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9043" y="3505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5: Save document to DB</a:t>
            </a:r>
          </a:p>
        </p:txBody>
      </p:sp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6: Find inserted document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4672"/>
            <a:ext cx="5566054" cy="295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067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4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The permitted Schema Types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Buffer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Boolean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Mixed		</a:t>
            </a:r>
            <a:r>
              <a:rPr lang="en-US" sz="3600" b="1" dirty="0">
                <a:solidFill>
                  <a:srgbClr val="2D75BC"/>
                </a:solidFill>
              </a:rPr>
              <a:t>// Any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ObjectId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0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Most formal: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722781"/>
            <a:ext cx="8963913" cy="367801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295400" y="4038600"/>
            <a:ext cx="7744712" cy="19050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Another form: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343329"/>
            <a:ext cx="8894787" cy="3600271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447800" y="3124200"/>
            <a:ext cx="7516112" cy="213359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More simpler form: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43328"/>
            <a:ext cx="8686800" cy="3752697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351663" y="3124200"/>
            <a:ext cx="4820537" cy="2209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(2)Built-in validators in schema: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89331"/>
            <a:ext cx="8839200" cy="247786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5334000" y="2362200"/>
            <a:ext cx="3581400" cy="914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4516903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More built-in validators:</a:t>
            </a:r>
          </a:p>
          <a:p>
            <a:r>
              <a:rPr lang="en-US" sz="3600" dirty="0">
                <a:hlinkClick r:id="rId3"/>
              </a:rPr>
              <a:t>http://mongoosejs.com/docs/schematypes.html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40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(3)Define indexes in schema: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Will invoke </a:t>
            </a:r>
            <a:r>
              <a:rPr lang="en-US" sz="3600" b="1" dirty="0">
                <a:solidFill>
                  <a:srgbClr val="2D75BC"/>
                </a:solidFill>
              </a:rPr>
              <a:t>.ensureIndex() </a:t>
            </a:r>
            <a:r>
              <a:rPr lang="en-US" sz="3600" dirty="0"/>
              <a:t>when app starts.</a:t>
            </a:r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89331"/>
            <a:ext cx="7086600" cy="3622392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4296488"/>
            <a:ext cx="6705600" cy="96131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(4)Schema options: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>
                <a:hlinkClick r:id="rId2"/>
              </a:rPr>
              <a:t>http://mongoosejs.com/docs/guide.html#autoIndex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1880858"/>
            <a:ext cx="6391275" cy="3519425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3733800"/>
            <a:ext cx="5029200" cy="1600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Installation of mongoose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Concepts of mongoose</a:t>
            </a:r>
            <a:endParaRPr lang="en-US" sz="280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Quick-start</a:t>
            </a:r>
            <a:endParaRPr lang="en-US" sz="2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3528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Schema</a:t>
            </a:r>
            <a:endParaRPr lang="en-US" sz="28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9624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Model</a:t>
            </a:r>
            <a:endParaRPr lang="en-US" sz="2800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0386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4572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Middleware</a:t>
            </a:r>
            <a:endParaRPr lang="en-US" sz="28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64820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(5)Sub schema: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47169"/>
            <a:ext cx="5791200" cy="24801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28" y="4210050"/>
            <a:ext cx="6619672" cy="2547048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600200" y="6038850"/>
            <a:ext cx="3810000" cy="356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20" idx="3"/>
          </p:cNvCxnSpPr>
          <p:nvPr/>
        </p:nvCxnSpPr>
        <p:spPr>
          <a:xfrm flipV="1">
            <a:off x="5410200" y="2863615"/>
            <a:ext cx="914400" cy="3353263"/>
          </a:xfrm>
          <a:prstGeom prst="bentConnector3">
            <a:avLst>
              <a:gd name="adj1" fmla="val 125000"/>
            </a:avLst>
          </a:prstGeom>
          <a:noFill/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4"/>
          <p:cNvSpPr/>
          <p:nvPr/>
        </p:nvSpPr>
        <p:spPr>
          <a:xfrm>
            <a:off x="1066800" y="2057400"/>
            <a:ext cx="5257800" cy="16124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sz="2800" dirty="0">
                <a:hlinkClick r:id="rId2"/>
              </a:rPr>
              <a:t>http://mongoosejs.com/docs/guide.html</a:t>
            </a:r>
            <a:endParaRPr lang="en-US" sz="2800" dirty="0"/>
          </a:p>
          <a:p>
            <a:pPr marL="742950" indent="-742950">
              <a:buFontTx/>
              <a:buAutoNum type="arabicParenBoth"/>
            </a:pPr>
            <a:r>
              <a:rPr lang="en-US" sz="2800" dirty="0">
                <a:hlinkClick r:id="rId3"/>
              </a:rPr>
              <a:t>http://mongoosejs.com/docs/schematypes.html</a:t>
            </a:r>
            <a:endParaRPr lang="en-US" sz="2800" dirty="0"/>
          </a:p>
          <a:p>
            <a:pPr marL="742950" indent="-742950">
              <a:buAutoNum type="arabicParenBoth"/>
            </a:pPr>
            <a:r>
              <a:rPr lang="en-US" sz="2800" dirty="0">
                <a:hlinkClick r:id="rId4"/>
              </a:rPr>
              <a:t>http://mongoosejs.com/docs/subdocs.html</a:t>
            </a:r>
            <a:endParaRPr lang="en-US" sz="2800" dirty="0"/>
          </a:p>
          <a:p>
            <a:pPr marL="0" indent="0"/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6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79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Create Model from Schema before use: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89330"/>
            <a:ext cx="9093867" cy="438286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76200" y="5562600"/>
            <a:ext cx="8915400" cy="533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-38100" y="621166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Model of same name will be cached.</a:t>
            </a:r>
          </a:p>
        </p:txBody>
      </p:sp>
    </p:spTree>
    <p:extLst>
      <p:ext uri="{BB962C8B-B14F-4D97-AF65-F5344CB8AC3E}">
        <p14:creationId xmlns:p14="http://schemas.microsoft.com/office/powerpoint/2010/main" val="17264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Insert document: (1) </a:t>
            </a:r>
            <a:r>
              <a:rPr lang="en-US" sz="3600" dirty="0" err="1"/>
              <a:t>document.save</a:t>
            </a:r>
            <a:r>
              <a:rPr lang="en-US" sz="3600" dirty="0"/>
              <a:t>()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931"/>
            <a:ext cx="4648199" cy="279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95800"/>
            <a:ext cx="7696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4"/>
          <p:cNvSpPr/>
          <p:nvPr/>
        </p:nvSpPr>
        <p:spPr>
          <a:xfrm>
            <a:off x="1752600" y="4572000"/>
            <a:ext cx="838200" cy="304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Insert document: (2) </a:t>
            </a:r>
            <a:r>
              <a:rPr lang="en-US" sz="3600" dirty="0" err="1"/>
              <a:t>Model.insertMany</a:t>
            </a:r>
            <a:r>
              <a:rPr lang="en-US" sz="3600" dirty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1"/>
            <a:ext cx="5202802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24400"/>
            <a:ext cx="80772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2286000" y="4724400"/>
            <a:ext cx="1828800" cy="3810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Remove document: </a:t>
            </a:r>
            <a:r>
              <a:rPr lang="en-US" sz="3600" dirty="0" err="1"/>
              <a:t>Model.remove</a:t>
            </a:r>
            <a:r>
              <a:rPr lang="en-US" sz="3600" dirty="0"/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0649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762000" y="22860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9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Update document: </a:t>
            </a:r>
            <a:r>
              <a:rPr lang="en-US" sz="3600" dirty="0" err="1"/>
              <a:t>Model.updateMany</a:t>
            </a:r>
            <a:r>
              <a:rPr lang="en-US" sz="3600" dirty="0"/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6149"/>
            <a:ext cx="8858772" cy="32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990600" y="19812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4"/>
          <p:cNvSpPr/>
          <p:nvPr/>
        </p:nvSpPr>
        <p:spPr>
          <a:xfrm>
            <a:off x="990600" y="25146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19812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Query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514600"/>
            <a:ext cx="12954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Update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49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Update document: </a:t>
            </a:r>
            <a:r>
              <a:rPr lang="en-US" sz="3600" dirty="0" err="1"/>
              <a:t>Model.find</a:t>
            </a:r>
            <a:r>
              <a:rPr lang="en-US" sz="3600" dirty="0"/>
              <a:t>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931"/>
            <a:ext cx="8957170" cy="50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1600200" y="259080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55779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Query</a:t>
            </a:r>
            <a:endParaRPr lang="zh-CN" altLang="en-US" sz="2800" dirty="0"/>
          </a:p>
        </p:txBody>
      </p:sp>
      <p:sp>
        <p:nvSpPr>
          <p:cNvPr id="12" name="矩形 4"/>
          <p:cNvSpPr/>
          <p:nvPr/>
        </p:nvSpPr>
        <p:spPr>
          <a:xfrm>
            <a:off x="914400" y="346201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34290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Limit</a:t>
            </a:r>
            <a:endParaRPr lang="zh-CN" altLang="en-US" sz="2800" dirty="0"/>
          </a:p>
        </p:txBody>
      </p:sp>
      <p:sp>
        <p:nvSpPr>
          <p:cNvPr id="14" name="矩形 4"/>
          <p:cNvSpPr/>
          <p:nvPr/>
        </p:nvSpPr>
        <p:spPr>
          <a:xfrm>
            <a:off x="914400" y="388620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38862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Sort</a:t>
            </a:r>
            <a:endParaRPr lang="zh-CN" altLang="en-US" sz="2800" dirty="0"/>
          </a:p>
        </p:txBody>
      </p:sp>
      <p:sp>
        <p:nvSpPr>
          <p:cNvPr id="16" name="矩形 4"/>
          <p:cNvSpPr/>
          <p:nvPr/>
        </p:nvSpPr>
        <p:spPr>
          <a:xfrm>
            <a:off x="905582" y="4409420"/>
            <a:ext cx="5190417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9376" y="4376410"/>
            <a:ext cx="17192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projection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0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2"/>
              </a:rPr>
              <a:t>http://mongoosejs.com/docs/models.html</a:t>
            </a:r>
            <a:endParaRPr lang="en-US" altLang="zh-CN" sz="2800" dirty="0"/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3"/>
              </a:rPr>
              <a:t>http://mongoosejs.com/docs/queries.html</a:t>
            </a:r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001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Installation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3314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Built-in validators:</a:t>
            </a:r>
          </a:p>
          <a:p>
            <a:endParaRPr lang="en-US" sz="36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89331"/>
            <a:ext cx="8839200" cy="247786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5334000" y="2353382"/>
            <a:ext cx="3352800" cy="923217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8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Custom validators:</a:t>
            </a:r>
          </a:p>
          <a:p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1002"/>
            <a:ext cx="7696200" cy="521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4"/>
          <p:cNvSpPr/>
          <p:nvPr/>
        </p:nvSpPr>
        <p:spPr>
          <a:xfrm>
            <a:off x="571500" y="2895600"/>
            <a:ext cx="7277100" cy="2667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9471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hooks: .pre &amp; .post</a:t>
            </a:r>
          </a:p>
          <a:p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3403"/>
            <a:ext cx="8919308" cy="479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581891" y="1762046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81891" y="3568814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77613" y="5355257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219200" y="1753403"/>
            <a:ext cx="609600" cy="380197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19200" y="3591893"/>
            <a:ext cx="609600" cy="380197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19200" y="5410200"/>
            <a:ext cx="762000" cy="380197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hooks:</a:t>
            </a:r>
          </a:p>
          <a:p>
            <a:endParaRPr lang="en-US" sz="3600" dirty="0"/>
          </a:p>
          <a:p>
            <a:r>
              <a:rPr lang="en-US" sz="3600" dirty="0"/>
              <a:t>Be careful:</a:t>
            </a:r>
          </a:p>
          <a:p>
            <a:endParaRPr lang="en-US" sz="3600" dirty="0"/>
          </a:p>
          <a:p>
            <a:r>
              <a:rPr lang="en-US" sz="3600" b="1" dirty="0" err="1">
                <a:solidFill>
                  <a:srgbClr val="FF0000"/>
                </a:solidFill>
              </a:rPr>
              <a:t>Model.insertMany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dirty="0"/>
              <a:t>will </a:t>
            </a:r>
            <a:r>
              <a:rPr lang="en-US" sz="3600" b="1" dirty="0">
                <a:solidFill>
                  <a:srgbClr val="FF0000"/>
                </a:solidFill>
              </a:rPr>
              <a:t>NOT trigger </a:t>
            </a:r>
            <a:r>
              <a:rPr lang="en-US" sz="3600" dirty="0"/>
              <a:t>‘pre’ &amp; ‘post’ hooks on ‘save’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1021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2"/>
              </a:rPr>
              <a:t>http://mongoosejs.com/docs/middleware.html</a:t>
            </a:r>
            <a:endParaRPr lang="en-US" altLang="zh-CN" sz="2800" dirty="0"/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3"/>
              </a:rPr>
              <a:t>http://mongoosejs.com/docs/validation.html</a:t>
            </a:r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951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397031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http://mongoosejs.com/docs/index.html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code:</a:t>
            </a:r>
          </a:p>
          <a:p>
            <a:r>
              <a:rPr lang="en-US" b="0" u="sng" dirty="0"/>
              <a:t>\</a:t>
            </a:r>
            <a:r>
              <a:rPr lang="en-US" b="0" u="sng" dirty="0" err="1"/>
              <a:t>db</a:t>
            </a:r>
            <a:r>
              <a:rPr lang="en-US" b="0" u="sng" dirty="0"/>
              <a:t>\</a:t>
            </a:r>
            <a:r>
              <a:rPr lang="en-US" b="0" u="sng" dirty="0" err="1"/>
              <a:t>mongodb</a:t>
            </a:r>
            <a:r>
              <a:rPr lang="en-US" b="0" u="sng" dirty="0"/>
              <a:t>\2017\materials\</a:t>
            </a:r>
            <a:r>
              <a:rPr lang="en-US" b="0" u="sng" dirty="0" err="1"/>
              <a:t>sample_code</a:t>
            </a:r>
            <a:r>
              <a:rPr lang="en-US" b="0" u="sng" dirty="0"/>
              <a:t>\CH5_mongoose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Installation of mongoose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		</a:t>
            </a:r>
            <a:r>
              <a:rPr lang="en-US" altLang="zh-CN" sz="3200" dirty="0"/>
              <a:t>Mongoose provides a straight-forward, schema-based solution to model your application data. It includes built-in type casting, validation, query building, business logic hooks and more, out of the box.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43400"/>
            <a:ext cx="74676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$ </a:t>
            </a:r>
            <a:r>
              <a:rPr lang="en-US" altLang="zh-CN" sz="4000" dirty="0" err="1"/>
              <a:t>npm</a:t>
            </a:r>
            <a:r>
              <a:rPr lang="en-US" altLang="zh-CN" sz="4000" dirty="0"/>
              <a:t> install mongoose --save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2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Concepts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944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Concepts of mongoose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630" y="1524000"/>
            <a:ext cx="18288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Schema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526697"/>
            <a:ext cx="1524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Model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526697"/>
            <a:ext cx="2438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Document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2630" y="3693423"/>
            <a:ext cx="18288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Structure</a:t>
            </a:r>
          </a:p>
          <a:p>
            <a:r>
              <a:rPr lang="en-US" altLang="zh-CN" sz="3200" dirty="0"/>
              <a:t>Definition- fields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3695529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constructor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713062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instances</a:t>
            </a:r>
            <a:endParaRPr lang="zh-CN" altLang="en-US" sz="3200" dirty="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2001430" y="1877943"/>
            <a:ext cx="1503770" cy="26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134126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Compile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029200" y="1880640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9065" y="135742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new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V="1">
            <a:off x="1087030" y="2231886"/>
            <a:ext cx="0" cy="1461537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6" idx="2"/>
          </p:cNvCxnSpPr>
          <p:nvPr/>
        </p:nvCxnSpPr>
        <p:spPr>
          <a:xfrm flipV="1">
            <a:off x="4267200" y="2234583"/>
            <a:ext cx="0" cy="146094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0"/>
            <a:endCxn id="7" idx="2"/>
          </p:cNvCxnSpPr>
          <p:nvPr/>
        </p:nvCxnSpPr>
        <p:spPr>
          <a:xfrm flipV="1">
            <a:off x="7620000" y="2234583"/>
            <a:ext cx="0" cy="14784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4355142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dirty="0" err="1"/>
              <a:t>insertMany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.find()</a:t>
            </a:r>
          </a:p>
          <a:p>
            <a:r>
              <a:rPr lang="en-US" altLang="zh-CN" sz="2800" dirty="0"/>
              <a:t>.remove()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4382776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.save()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5336883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validators</a:t>
            </a:r>
          </a:p>
          <a:p>
            <a:r>
              <a:rPr lang="en-US" altLang="zh-CN" sz="2800" dirty="0"/>
              <a:t>hooks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5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159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7239000" cy="49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1: Establish DB connection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2781300"/>
            <a:ext cx="6934200" cy="15621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2: Define schema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2420"/>
            <a:ext cx="7848600" cy="20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827" y="39624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3: Compile Schema into Model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6" y="4508210"/>
            <a:ext cx="906442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378</Words>
  <Application>Microsoft Office PowerPoint</Application>
  <PresentationFormat>On-screen Show (4:3)</PresentationFormat>
  <Paragraphs>170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526</cp:revision>
  <dcterms:created xsi:type="dcterms:W3CDTF">2014-12-12T05:53:11Z</dcterms:created>
  <dcterms:modified xsi:type="dcterms:W3CDTF">2017-08-02T01:18:52Z</dcterms:modified>
</cp:coreProperties>
</file>