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0"/>
  </p:notesMasterIdLst>
  <p:sldIdLst>
    <p:sldId id="256" r:id="rId2"/>
    <p:sldId id="267" r:id="rId3"/>
    <p:sldId id="269" r:id="rId4"/>
    <p:sldId id="271" r:id="rId5"/>
    <p:sldId id="272" r:id="rId6"/>
    <p:sldId id="273" r:id="rId7"/>
    <p:sldId id="275" r:id="rId8"/>
    <p:sldId id="277" r:id="rId9"/>
    <p:sldId id="278" r:id="rId10"/>
    <p:sldId id="280" r:id="rId11"/>
    <p:sldId id="282" r:id="rId12"/>
    <p:sldId id="281" r:id="rId13"/>
    <p:sldId id="283" r:id="rId14"/>
    <p:sldId id="284" r:id="rId15"/>
    <p:sldId id="285" r:id="rId16"/>
    <p:sldId id="286" r:id="rId17"/>
    <p:sldId id="287" r:id="rId18"/>
    <p:sldId id="26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47" autoAdjust="0"/>
  </p:normalViewPr>
  <p:slideViewPr>
    <p:cSldViewPr snapToGrid="0">
      <p:cViewPr>
        <p:scale>
          <a:sx n="75" d="100"/>
          <a:sy n="75" d="100"/>
        </p:scale>
        <p:origin x="1008" y="1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D983C-A19A-45EC-A6D4-5672F947176F}" type="datetimeFigureOut">
              <a:rPr lang="zh-CN" altLang="en-US" smtClean="0"/>
              <a:t>2020/8/20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F3322-6F3D-4D27-8D66-961F4C39FB3D}" type="slidenum">
              <a:rPr lang="zh-CN" altLang="en-US" smtClean="0"/>
              <a:t>‹#›</a:t>
            </a:fld>
            <a:endParaRPr lang="zh-CN" altLang="en-US"/>
          </a:p>
        </p:txBody>
      </p:sp>
    </p:spTree>
    <p:extLst>
      <p:ext uri="{BB962C8B-B14F-4D97-AF65-F5344CB8AC3E}">
        <p14:creationId xmlns:p14="http://schemas.microsoft.com/office/powerpoint/2010/main" val="138887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F3322-6F3D-4D27-8D66-961F4C39FB3D}" type="slidenum">
              <a:rPr lang="zh-CN" altLang="en-US" smtClean="0"/>
              <a:t>1</a:t>
            </a:fld>
            <a:endParaRPr lang="zh-CN" altLang="en-US"/>
          </a:p>
        </p:txBody>
      </p:sp>
    </p:spTree>
    <p:extLst>
      <p:ext uri="{BB962C8B-B14F-4D97-AF65-F5344CB8AC3E}">
        <p14:creationId xmlns:p14="http://schemas.microsoft.com/office/powerpoint/2010/main" val="657460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11</a:t>
            </a:fld>
            <a:endParaRPr lang="zh-CN" altLang="en-US"/>
          </a:p>
        </p:txBody>
      </p:sp>
    </p:spTree>
    <p:extLst>
      <p:ext uri="{BB962C8B-B14F-4D97-AF65-F5344CB8AC3E}">
        <p14:creationId xmlns:p14="http://schemas.microsoft.com/office/powerpoint/2010/main" val="3539153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12</a:t>
            </a:fld>
            <a:endParaRPr lang="zh-CN" altLang="en-US"/>
          </a:p>
        </p:txBody>
      </p:sp>
    </p:spTree>
    <p:extLst>
      <p:ext uri="{BB962C8B-B14F-4D97-AF65-F5344CB8AC3E}">
        <p14:creationId xmlns:p14="http://schemas.microsoft.com/office/powerpoint/2010/main" val="28452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13</a:t>
            </a:fld>
            <a:endParaRPr lang="zh-CN" altLang="en-US"/>
          </a:p>
        </p:txBody>
      </p:sp>
    </p:spTree>
    <p:extLst>
      <p:ext uri="{BB962C8B-B14F-4D97-AF65-F5344CB8AC3E}">
        <p14:creationId xmlns:p14="http://schemas.microsoft.com/office/powerpoint/2010/main" val="223837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14</a:t>
            </a:fld>
            <a:endParaRPr lang="zh-CN" altLang="en-US"/>
          </a:p>
        </p:txBody>
      </p:sp>
    </p:spTree>
    <p:extLst>
      <p:ext uri="{BB962C8B-B14F-4D97-AF65-F5344CB8AC3E}">
        <p14:creationId xmlns:p14="http://schemas.microsoft.com/office/powerpoint/2010/main" val="3198012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17</a:t>
            </a:fld>
            <a:endParaRPr lang="zh-CN" altLang="en-US"/>
          </a:p>
        </p:txBody>
      </p:sp>
    </p:spTree>
    <p:extLst>
      <p:ext uri="{BB962C8B-B14F-4D97-AF65-F5344CB8AC3E}">
        <p14:creationId xmlns:p14="http://schemas.microsoft.com/office/powerpoint/2010/main" val="2885931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F3322-6F3D-4D27-8D66-961F4C39FB3D}" type="slidenum">
              <a:rPr lang="zh-CN" altLang="en-US" smtClean="0"/>
              <a:t>18</a:t>
            </a:fld>
            <a:endParaRPr lang="zh-CN" altLang="en-US"/>
          </a:p>
        </p:txBody>
      </p:sp>
    </p:spTree>
    <p:extLst>
      <p:ext uri="{BB962C8B-B14F-4D97-AF65-F5344CB8AC3E}">
        <p14:creationId xmlns:p14="http://schemas.microsoft.com/office/powerpoint/2010/main" val="268830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3</a:t>
            </a:fld>
            <a:endParaRPr lang="zh-CN" altLang="en-US"/>
          </a:p>
        </p:txBody>
      </p:sp>
    </p:spTree>
    <p:extLst>
      <p:ext uri="{BB962C8B-B14F-4D97-AF65-F5344CB8AC3E}">
        <p14:creationId xmlns:p14="http://schemas.microsoft.com/office/powerpoint/2010/main" val="323850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4</a:t>
            </a:fld>
            <a:endParaRPr lang="zh-CN" altLang="en-US"/>
          </a:p>
        </p:txBody>
      </p:sp>
    </p:spTree>
    <p:extLst>
      <p:ext uri="{BB962C8B-B14F-4D97-AF65-F5344CB8AC3E}">
        <p14:creationId xmlns:p14="http://schemas.microsoft.com/office/powerpoint/2010/main" val="3532582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5</a:t>
            </a:fld>
            <a:endParaRPr lang="zh-CN" altLang="en-US"/>
          </a:p>
        </p:txBody>
      </p:sp>
    </p:spTree>
    <p:extLst>
      <p:ext uri="{BB962C8B-B14F-4D97-AF65-F5344CB8AC3E}">
        <p14:creationId xmlns:p14="http://schemas.microsoft.com/office/powerpoint/2010/main" val="2411855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6</a:t>
            </a:fld>
            <a:endParaRPr lang="zh-CN" altLang="en-US"/>
          </a:p>
        </p:txBody>
      </p:sp>
    </p:spTree>
    <p:extLst>
      <p:ext uri="{BB962C8B-B14F-4D97-AF65-F5344CB8AC3E}">
        <p14:creationId xmlns:p14="http://schemas.microsoft.com/office/powerpoint/2010/main" val="4249381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7</a:t>
            </a:fld>
            <a:endParaRPr lang="zh-CN" altLang="en-US"/>
          </a:p>
        </p:txBody>
      </p:sp>
    </p:spTree>
    <p:extLst>
      <p:ext uri="{BB962C8B-B14F-4D97-AF65-F5344CB8AC3E}">
        <p14:creationId xmlns:p14="http://schemas.microsoft.com/office/powerpoint/2010/main" val="423572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8</a:t>
            </a:fld>
            <a:endParaRPr lang="zh-CN" altLang="en-US"/>
          </a:p>
        </p:txBody>
      </p:sp>
    </p:spTree>
    <p:extLst>
      <p:ext uri="{BB962C8B-B14F-4D97-AF65-F5344CB8AC3E}">
        <p14:creationId xmlns:p14="http://schemas.microsoft.com/office/powerpoint/2010/main" val="132700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9</a:t>
            </a:fld>
            <a:endParaRPr lang="zh-CN" altLang="en-US"/>
          </a:p>
        </p:txBody>
      </p:sp>
    </p:spTree>
    <p:extLst>
      <p:ext uri="{BB962C8B-B14F-4D97-AF65-F5344CB8AC3E}">
        <p14:creationId xmlns:p14="http://schemas.microsoft.com/office/powerpoint/2010/main" val="21609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F3322-6F3D-4D27-8D66-961F4C39FB3D}" type="slidenum">
              <a:rPr lang="zh-CN" altLang="en-US" smtClean="0"/>
              <a:t>10</a:t>
            </a:fld>
            <a:endParaRPr lang="zh-CN" altLang="en-US"/>
          </a:p>
        </p:txBody>
      </p:sp>
    </p:spTree>
    <p:extLst>
      <p:ext uri="{BB962C8B-B14F-4D97-AF65-F5344CB8AC3E}">
        <p14:creationId xmlns:p14="http://schemas.microsoft.com/office/powerpoint/2010/main" val="918520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b="1"/>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15" name="图片 14">
            <a:extLst>
              <a:ext uri="{FF2B5EF4-FFF2-40B4-BE49-F238E27FC236}">
                <a16:creationId xmlns:a16="http://schemas.microsoft.com/office/drawing/2014/main" id="{D30AA692-C6AB-46D8-95C8-AA03AE9F29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7278" y="149225"/>
            <a:ext cx="3634230" cy="847725"/>
          </a:xfrm>
          <a:prstGeom prst="rect">
            <a:avLst/>
          </a:prstGeom>
        </p:spPr>
      </p:pic>
      <p:pic>
        <p:nvPicPr>
          <p:cNvPr id="16" name="图片 15">
            <a:extLst>
              <a:ext uri="{FF2B5EF4-FFF2-40B4-BE49-F238E27FC236}">
                <a16:creationId xmlns:a16="http://schemas.microsoft.com/office/drawing/2014/main" id="{232EB40E-E1FA-49BC-A32D-589EABC5D2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149226"/>
            <a:ext cx="3505200" cy="847725"/>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CC5567-1D08-406A-8C22-6F02C2B4D5C2}" type="datetime2">
              <a:rPr lang="en-US" altLang="zh-CN" smtClean="0"/>
              <a:t>Thursday, August 20, 2020</a:t>
            </a:fld>
            <a:endParaRPr lang="zh-CN" altLang="en-US"/>
          </a:p>
        </p:txBody>
      </p:sp>
      <p:sp>
        <p:nvSpPr>
          <p:cNvPr id="5" name="页脚占位符 4"/>
          <p:cNvSpPr>
            <a:spLocks noGrp="1"/>
          </p:cNvSpPr>
          <p:nvPr>
            <p:ph type="ftr" sz="quarter" idx="11"/>
          </p:nvPr>
        </p:nvSpPr>
        <p:spPr/>
        <p:txBody>
          <a:bodyPr/>
          <a:lstStyle/>
          <a:p>
            <a:r>
              <a:rPr lang="nl-NL" altLang="zh-CN"/>
              <a:t>Wenhong Yan (wenhong.yan@outlook.com)</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0B6AF5-2ACC-4A51-A3EF-1B931CA43ADF}" type="datetime2">
              <a:rPr lang="en-US" altLang="zh-CN" smtClean="0"/>
              <a:t>Thursday, August 20, 2020</a:t>
            </a:fld>
            <a:endParaRPr lang="zh-CN" altLang="en-US"/>
          </a:p>
        </p:txBody>
      </p:sp>
      <p:sp>
        <p:nvSpPr>
          <p:cNvPr id="5" name="页脚占位符 4"/>
          <p:cNvSpPr>
            <a:spLocks noGrp="1"/>
          </p:cNvSpPr>
          <p:nvPr>
            <p:ph type="ftr" sz="quarter" idx="11"/>
          </p:nvPr>
        </p:nvSpPr>
        <p:spPr/>
        <p:txBody>
          <a:bodyPr/>
          <a:lstStyle/>
          <a:p>
            <a:r>
              <a:rPr lang="nl-NL" altLang="zh-CN"/>
              <a:t>Wenhong Yan (wenhong.yan@outlook.com)</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17123"/>
            <a:ext cx="10515600" cy="406807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7278" y="149225"/>
            <a:ext cx="3634230" cy="847725"/>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149226"/>
            <a:ext cx="3505200" cy="847725"/>
          </a:xfrm>
          <a:prstGeom prst="rect">
            <a:avLst/>
          </a:prstGeom>
        </p:spPr>
      </p:pic>
      <p:sp>
        <p:nvSpPr>
          <p:cNvPr id="9" name="日期占位符 8">
            <a:extLst>
              <a:ext uri="{FF2B5EF4-FFF2-40B4-BE49-F238E27FC236}">
                <a16:creationId xmlns:a16="http://schemas.microsoft.com/office/drawing/2014/main" id="{C4324B46-DEAD-4FA3-A706-D461603993EB}"/>
              </a:ext>
            </a:extLst>
          </p:cNvPr>
          <p:cNvSpPr>
            <a:spLocks noGrp="1"/>
          </p:cNvSpPr>
          <p:nvPr>
            <p:ph type="dt" sz="half" idx="10"/>
          </p:nvPr>
        </p:nvSpPr>
        <p:spPr/>
        <p:txBody>
          <a:bodyPr/>
          <a:lstStyle/>
          <a:p>
            <a:fld id="{4B4B779C-D907-4368-828E-77300CE00471}" type="datetime2">
              <a:rPr lang="en-US" altLang="zh-CN" smtClean="0"/>
              <a:t>Thursday, August 20, 2020</a:t>
            </a:fld>
            <a:endParaRPr lang="zh-CN" altLang="en-US"/>
          </a:p>
        </p:txBody>
      </p:sp>
      <p:sp>
        <p:nvSpPr>
          <p:cNvPr id="10" name="页脚占位符 9">
            <a:extLst>
              <a:ext uri="{FF2B5EF4-FFF2-40B4-BE49-F238E27FC236}">
                <a16:creationId xmlns:a16="http://schemas.microsoft.com/office/drawing/2014/main" id="{ACBEE09B-8282-419C-9405-618BB94BD2B6}"/>
              </a:ext>
            </a:extLst>
          </p:cNvPr>
          <p:cNvSpPr>
            <a:spLocks noGrp="1"/>
          </p:cNvSpPr>
          <p:nvPr>
            <p:ph type="ftr" sz="quarter" idx="11"/>
          </p:nvPr>
        </p:nvSpPr>
        <p:spPr/>
        <p:txBody>
          <a:bodyPr/>
          <a:lstStyle/>
          <a:p>
            <a:r>
              <a:rPr lang="nl-NL" altLang="zh-CN"/>
              <a:t>Wenhong Yan (wenhong.yan@outlook.com)</a:t>
            </a:r>
            <a:endParaRPr lang="zh-CN" altLang="en-US"/>
          </a:p>
        </p:txBody>
      </p:sp>
      <p:sp>
        <p:nvSpPr>
          <p:cNvPr id="11" name="灯片编号占位符 10">
            <a:extLst>
              <a:ext uri="{FF2B5EF4-FFF2-40B4-BE49-F238E27FC236}">
                <a16:creationId xmlns:a16="http://schemas.microsoft.com/office/drawing/2014/main" id="{E69A3526-1537-451A-816E-FC10D424B63E}"/>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3" name="标题 12">
            <a:extLst>
              <a:ext uri="{FF2B5EF4-FFF2-40B4-BE49-F238E27FC236}">
                <a16:creationId xmlns:a16="http://schemas.microsoft.com/office/drawing/2014/main" id="{2AB7C009-0954-4FB1-A923-145C52298EAD}"/>
              </a:ext>
            </a:extLst>
          </p:cNvPr>
          <p:cNvSpPr>
            <a:spLocks noGrp="1"/>
          </p:cNvSpPr>
          <p:nvPr>
            <p:ph type="title"/>
          </p:nvPr>
        </p:nvSpPr>
        <p:spPr>
          <a:xfrm>
            <a:off x="838200" y="791559"/>
            <a:ext cx="10515600" cy="1325563"/>
          </a:xfrm>
        </p:spPr>
        <p:txBody>
          <a:bodyPr/>
          <a:lstStyle/>
          <a:p>
            <a:r>
              <a:rPr lang="zh-CN" altLang="en-US"/>
              <a:t>单击此处编辑母版标题样式</a:t>
            </a:r>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6C76312-6A3C-4AA7-BC4F-0E1EC73BA5C4}" type="datetime2">
              <a:rPr lang="en-US" altLang="zh-CN" smtClean="0"/>
              <a:t>Thursday, August 20, 2020</a:t>
            </a:fld>
            <a:endParaRPr lang="zh-CN" altLang="en-US"/>
          </a:p>
        </p:txBody>
      </p:sp>
      <p:sp>
        <p:nvSpPr>
          <p:cNvPr id="5" name="页脚占位符 4"/>
          <p:cNvSpPr>
            <a:spLocks noGrp="1"/>
          </p:cNvSpPr>
          <p:nvPr>
            <p:ph type="ftr" sz="quarter" idx="11"/>
          </p:nvPr>
        </p:nvSpPr>
        <p:spPr/>
        <p:txBody>
          <a:bodyPr/>
          <a:lstStyle/>
          <a:p>
            <a:r>
              <a:rPr lang="nl-NL" altLang="zh-CN"/>
              <a:t>Wenhong Yan (wenhong.yan@outlook.com)</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2031548"/>
            <a:ext cx="5181600" cy="414541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2031548"/>
            <a:ext cx="5181600" cy="414541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97AD797-984F-43E4-84D1-18281E439AB6}" type="datetime2">
              <a:rPr lang="en-US" altLang="zh-CN" smtClean="0"/>
              <a:t>Thursday, August 20, 2020</a:t>
            </a:fld>
            <a:endParaRPr lang="zh-CN" altLang="en-US"/>
          </a:p>
        </p:txBody>
      </p:sp>
      <p:sp>
        <p:nvSpPr>
          <p:cNvPr id="6" name="页脚占位符 5"/>
          <p:cNvSpPr>
            <a:spLocks noGrp="1"/>
          </p:cNvSpPr>
          <p:nvPr>
            <p:ph type="ftr" sz="quarter" idx="11"/>
          </p:nvPr>
        </p:nvSpPr>
        <p:spPr/>
        <p:txBody>
          <a:bodyPr/>
          <a:lstStyle/>
          <a:p>
            <a:r>
              <a:rPr lang="nl-NL" altLang="zh-CN"/>
              <a:t>Wenhong Yan (wenhong.yan@outlook.com)</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7278" y="149225"/>
            <a:ext cx="3634230" cy="847725"/>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149226"/>
            <a:ext cx="3505200" cy="847725"/>
          </a:xfrm>
          <a:prstGeom prst="rect">
            <a:avLst/>
          </a:prstGeom>
        </p:spPr>
      </p:pic>
      <p:sp>
        <p:nvSpPr>
          <p:cNvPr id="10" name="标题 1"/>
          <p:cNvSpPr>
            <a:spLocks noGrp="1"/>
          </p:cNvSpPr>
          <p:nvPr>
            <p:ph type="title"/>
          </p:nvPr>
        </p:nvSpPr>
        <p:spPr>
          <a:xfrm>
            <a:off x="838200" y="996950"/>
            <a:ext cx="10515600" cy="1034598"/>
          </a:xfrm>
        </p:spPr>
        <p:txBody>
          <a:bodyPr/>
          <a:lstStyle>
            <a:lvl1pPr algn="ctr">
              <a:defRPr b="1">
                <a:latin typeface="黑体" panose="02010609060101010101" pitchFamily="49" charset="-122"/>
                <a:ea typeface="黑体"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B32A8D6-3F06-44C5-BC31-C4F7C407BEFB}" type="datetime2">
              <a:rPr lang="en-US" altLang="zh-CN" smtClean="0"/>
              <a:t>Thursday, August 20, 2020</a:t>
            </a:fld>
            <a:endParaRPr lang="zh-CN" altLang="en-US"/>
          </a:p>
        </p:txBody>
      </p:sp>
      <p:sp>
        <p:nvSpPr>
          <p:cNvPr id="8" name="页脚占位符 7"/>
          <p:cNvSpPr>
            <a:spLocks noGrp="1"/>
          </p:cNvSpPr>
          <p:nvPr>
            <p:ph type="ftr" sz="quarter" idx="11"/>
          </p:nvPr>
        </p:nvSpPr>
        <p:spPr/>
        <p:txBody>
          <a:bodyPr/>
          <a:lstStyle/>
          <a:p>
            <a:r>
              <a:rPr lang="nl-NL" altLang="zh-CN"/>
              <a:t>Wenhong Yan (wenhong.yan@outlook.com)</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F91CC1-379D-48A1-852C-030D3B6D9FFF}" type="datetime2">
              <a:rPr lang="en-US" altLang="zh-CN" smtClean="0"/>
              <a:t>Thursday, August 20, 2020</a:t>
            </a:fld>
            <a:endParaRPr lang="zh-CN" altLang="en-US"/>
          </a:p>
        </p:txBody>
      </p:sp>
      <p:sp>
        <p:nvSpPr>
          <p:cNvPr id="4" name="页脚占位符 3"/>
          <p:cNvSpPr>
            <a:spLocks noGrp="1"/>
          </p:cNvSpPr>
          <p:nvPr>
            <p:ph type="ftr" sz="quarter" idx="11"/>
          </p:nvPr>
        </p:nvSpPr>
        <p:spPr/>
        <p:txBody>
          <a:bodyPr/>
          <a:lstStyle/>
          <a:p>
            <a:r>
              <a:rPr lang="nl-NL" altLang="zh-CN"/>
              <a:t>Wenhong Yan (wenhong.yan@outlook.com)</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D25606-C52F-429A-A485-BC413B40D104}" type="datetime2">
              <a:rPr lang="en-US" altLang="zh-CN" smtClean="0"/>
              <a:t>Thursday, August 20, 2020</a:t>
            </a:fld>
            <a:endParaRPr lang="zh-CN" altLang="en-US"/>
          </a:p>
        </p:txBody>
      </p:sp>
      <p:sp>
        <p:nvSpPr>
          <p:cNvPr id="3" name="页脚占位符 2"/>
          <p:cNvSpPr>
            <a:spLocks noGrp="1"/>
          </p:cNvSpPr>
          <p:nvPr>
            <p:ph type="ftr" sz="quarter" idx="11"/>
          </p:nvPr>
        </p:nvSpPr>
        <p:spPr/>
        <p:txBody>
          <a:bodyPr/>
          <a:lstStyle/>
          <a:p>
            <a:r>
              <a:rPr lang="nl-NL" altLang="zh-CN"/>
              <a:t>Wenhong Yan (wenhong.yan@outlook.com)</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E6C236-BE2E-41B0-ACD8-2716C8A7F063}" type="datetime2">
              <a:rPr lang="en-US" altLang="zh-CN" smtClean="0"/>
              <a:t>Thursday, August 20, 2020</a:t>
            </a:fld>
            <a:endParaRPr lang="zh-CN" altLang="en-US"/>
          </a:p>
        </p:txBody>
      </p:sp>
      <p:sp>
        <p:nvSpPr>
          <p:cNvPr id="6" name="页脚占位符 5"/>
          <p:cNvSpPr>
            <a:spLocks noGrp="1"/>
          </p:cNvSpPr>
          <p:nvPr>
            <p:ph type="ftr" sz="quarter" idx="11"/>
          </p:nvPr>
        </p:nvSpPr>
        <p:spPr/>
        <p:txBody>
          <a:bodyPr/>
          <a:lstStyle/>
          <a:p>
            <a:r>
              <a:rPr lang="nl-NL" altLang="zh-CN"/>
              <a:t>Wenhong Yan (wenhong.yan@outlook.com)</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A79E5B-AF9B-420E-8787-B886D7AFAC0A}" type="datetime2">
              <a:rPr lang="en-US" altLang="zh-CN" smtClean="0"/>
              <a:t>Thursday, August 20, 2020</a:t>
            </a:fld>
            <a:endParaRPr lang="zh-CN" altLang="en-US"/>
          </a:p>
        </p:txBody>
      </p:sp>
      <p:sp>
        <p:nvSpPr>
          <p:cNvPr id="6" name="页脚占位符 5"/>
          <p:cNvSpPr>
            <a:spLocks noGrp="1"/>
          </p:cNvSpPr>
          <p:nvPr>
            <p:ph type="ftr" sz="quarter" idx="11"/>
          </p:nvPr>
        </p:nvSpPr>
        <p:spPr/>
        <p:txBody>
          <a:bodyPr/>
          <a:lstStyle/>
          <a:p>
            <a:r>
              <a:rPr lang="nl-NL" altLang="zh-CN"/>
              <a:t>Wenhong Yan (wenhong.yan@outlook.com)</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8F001-245F-40A7-8053-C305D00B5CB4}" type="datetime2">
              <a:rPr lang="en-US" altLang="zh-CN" smtClean="0"/>
              <a:t>Thursday, August 20, 2020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Wenhong Yan (wenhong.yan@outlook.com)</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213532"/>
            <a:ext cx="12192000" cy="1392881"/>
          </a:xfrm>
        </p:spPr>
        <p:txBody>
          <a:bodyPr>
            <a:noAutofit/>
          </a:bodyPr>
          <a:lstStyle/>
          <a:p>
            <a:pPr>
              <a:lnSpc>
                <a:spcPct val="100000"/>
              </a:lnSpc>
            </a:pPr>
            <a:r>
              <a:rPr lang="en-US" altLang="zh-CN" sz="4000" i="0" dirty="0">
                <a:solidFill>
                  <a:srgbClr val="131413"/>
                </a:solidFill>
                <a:effectLst/>
                <a:latin typeface="Times New Roman" panose="02020603050405020304" pitchFamily="18" charset="0"/>
                <a:cs typeface="Times New Roman" panose="02020603050405020304" pitchFamily="18" charset="0"/>
              </a:rPr>
              <a:t>Budget Structure Discontinuity: Unveiling Mechanism and Connecting Logic in China’s Context</a:t>
            </a:r>
            <a:r>
              <a:rPr lang="en-US" altLang="zh-CN" sz="4000"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813486" y="3948026"/>
            <a:ext cx="10565027" cy="2193281"/>
          </a:xfrm>
        </p:spPr>
        <p:txBody>
          <a:bodyPr>
            <a:normAutofit lnSpcReduction="10000"/>
          </a:bodyPr>
          <a:lstStyle/>
          <a:p>
            <a:r>
              <a:rPr lang="en-US" altLang="zh-CN" sz="2800" b="0" i="0" dirty="0" err="1">
                <a:solidFill>
                  <a:srgbClr val="131413"/>
                </a:solidFill>
                <a:effectLst/>
                <a:latin typeface="Times New Roman" panose="02020603050405020304" pitchFamily="18" charset="0"/>
                <a:cs typeface="Times New Roman" panose="02020603050405020304" pitchFamily="18" charset="0"/>
              </a:rPr>
              <a:t>Dongmin</a:t>
            </a:r>
            <a:r>
              <a:rPr lang="en-US" altLang="zh-CN" sz="2800" b="0" i="0" dirty="0">
                <a:solidFill>
                  <a:srgbClr val="131413"/>
                </a:solidFill>
                <a:effectLst/>
                <a:latin typeface="Times New Roman" panose="02020603050405020304" pitchFamily="18" charset="0"/>
                <a:cs typeface="Times New Roman" panose="02020603050405020304" pitchFamily="18" charset="0"/>
              </a:rPr>
              <a:t> Yao, </a:t>
            </a:r>
            <a:r>
              <a:rPr lang="en-US" altLang="zh-CN" sz="2800" b="0" i="0" u="sng" dirty="0">
                <a:solidFill>
                  <a:srgbClr val="131413"/>
                </a:solidFill>
                <a:effectLst/>
                <a:latin typeface="Times New Roman" panose="02020603050405020304" pitchFamily="18" charset="0"/>
                <a:cs typeface="Times New Roman" panose="02020603050405020304" pitchFamily="18" charset="0"/>
              </a:rPr>
              <a:t>Wenhong Yan</a:t>
            </a:r>
            <a:r>
              <a:rPr lang="en-US" altLang="zh-CN" sz="2800" b="0" i="0" dirty="0">
                <a:solidFill>
                  <a:srgbClr val="131413"/>
                </a:solidFill>
                <a:effectLst/>
                <a:latin typeface="Times New Roman" panose="02020603050405020304" pitchFamily="18" charset="0"/>
                <a:cs typeface="Times New Roman" panose="02020603050405020304" pitchFamily="18" charset="0"/>
              </a:rPr>
              <a:t>, and </a:t>
            </a:r>
            <a:r>
              <a:rPr lang="en-US" altLang="zh-CN" sz="2800" b="0" i="0" dirty="0" err="1">
                <a:solidFill>
                  <a:srgbClr val="131413"/>
                </a:solidFill>
                <a:effectLst/>
                <a:latin typeface="Times New Roman" panose="02020603050405020304" pitchFamily="18" charset="0"/>
                <a:cs typeface="Times New Roman" panose="02020603050405020304" pitchFamily="18" charset="0"/>
              </a:rPr>
              <a:t>Yongyi</a:t>
            </a:r>
            <a:r>
              <a:rPr lang="en-US" altLang="zh-CN" sz="2800" b="0" i="0" dirty="0">
                <a:solidFill>
                  <a:srgbClr val="131413"/>
                </a:solidFill>
                <a:effectLst/>
                <a:latin typeface="Times New Roman" panose="02020603050405020304" pitchFamily="18" charset="0"/>
                <a:cs typeface="Times New Roman" panose="02020603050405020304" pitchFamily="18" charset="0"/>
              </a:rPr>
              <a:t> Zhu</a:t>
            </a:r>
          </a:p>
          <a:p>
            <a:r>
              <a:rPr lang="en-US" altLang="zh-CN" sz="2800" dirty="0">
                <a:latin typeface="Times New Roman" panose="02020603050405020304" pitchFamily="18" charset="0"/>
                <a:cs typeface="Times New Roman" panose="02020603050405020304" pitchFamily="18" charset="0"/>
              </a:rPr>
              <a:t> </a:t>
            </a:r>
          </a:p>
          <a:p>
            <a:r>
              <a:rPr lang="en-US" altLang="zh-CN" sz="2400" b="0" i="0" dirty="0">
                <a:solidFill>
                  <a:srgbClr val="131413"/>
                </a:solidFill>
                <a:effectLst/>
                <a:latin typeface="Times New Roman" panose="02020603050405020304" pitchFamily="18" charset="0"/>
                <a:cs typeface="Times New Roman" panose="02020603050405020304" pitchFamily="18" charset="0"/>
              </a:rPr>
              <a:t>Center for China Fiscal Development</a:t>
            </a:r>
          </a:p>
          <a:p>
            <a:r>
              <a:rPr lang="en-US" altLang="zh-CN" sz="2400" b="0" i="0" dirty="0">
                <a:solidFill>
                  <a:srgbClr val="131413"/>
                </a:solidFill>
                <a:effectLst/>
                <a:latin typeface="Times New Roman" panose="02020603050405020304" pitchFamily="18" charset="0"/>
                <a:cs typeface="Times New Roman" panose="02020603050405020304" pitchFamily="18" charset="0"/>
              </a:rPr>
              <a:t>Central Universit</a:t>
            </a:r>
            <a:r>
              <a:rPr lang="en-US" altLang="zh-CN" dirty="0">
                <a:solidFill>
                  <a:srgbClr val="131413"/>
                </a:solidFill>
                <a:latin typeface="Times New Roman" panose="02020603050405020304" pitchFamily="18" charset="0"/>
                <a:cs typeface="Times New Roman" panose="02020603050405020304" pitchFamily="18" charset="0"/>
              </a:rPr>
              <a:t>y of Finance and Economics</a:t>
            </a:r>
            <a:r>
              <a:rPr lang="en-US" altLang="zh-CN" sz="2400" dirty="0">
                <a:latin typeface="Times New Roman" panose="02020603050405020304" pitchFamily="18" charset="0"/>
                <a:cs typeface="Times New Roman" panose="02020603050405020304" pitchFamily="18" charset="0"/>
              </a:rPr>
              <a:t> </a:t>
            </a:r>
          </a:p>
          <a:p>
            <a:fld id="{06DD9EA6-6655-4E5C-AF6B-35A81DCE928C}" type="datetime4">
              <a:rPr lang="en-US" altLang="zh-CN" sz="2400" smtClean="0">
                <a:latin typeface="Times New Roman" panose="02020603050405020304" pitchFamily="18" charset="0"/>
                <a:cs typeface="Times New Roman" panose="02020603050405020304" pitchFamily="18" charset="0"/>
              </a:rPr>
              <a:t>August 20, 2020</a:t>
            </a:fld>
            <a:endParaRPr lang="en-US" altLang="zh-CN" dirty="0"/>
          </a:p>
        </p:txBody>
      </p:sp>
    </p:spTree>
    <p:extLst>
      <p:ext uri="{BB962C8B-B14F-4D97-AF65-F5344CB8AC3E}">
        <p14:creationId xmlns:p14="http://schemas.microsoft.com/office/powerpoint/2010/main" val="2041058568"/>
      </p:ext>
    </p:extLst>
  </p:cSld>
  <p:clrMapOvr>
    <a:masterClrMapping/>
  </p:clrMapOvr>
  <mc:AlternateContent xmlns:mc="http://schemas.openxmlformats.org/markup-compatibility/2006" xmlns:p14="http://schemas.microsoft.com/office/powerpoint/2010/main">
    <mc:Choice Requires="p14">
      <p:transition spd="slow" p14:dur="2000" advTm="4345"/>
    </mc:Choice>
    <mc:Fallback xmlns="">
      <p:transition spd="slow" advTm="43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5" name="内容占位符 4">
            <a:extLst>
              <a:ext uri="{FF2B5EF4-FFF2-40B4-BE49-F238E27FC236}">
                <a16:creationId xmlns:a16="http://schemas.microsoft.com/office/drawing/2014/main" id="{9EF79C12-C345-4899-9286-67D6CC47A5F2}"/>
              </a:ext>
            </a:extLst>
          </p:cNvPr>
          <p:cNvSpPr>
            <a:spLocks noGrp="1"/>
          </p:cNvSpPr>
          <p:nvPr>
            <p:ph idx="1"/>
          </p:nvPr>
        </p:nvSpPr>
        <p:spPr/>
        <p:txBody>
          <a:bodyPr>
            <a:normAutofit/>
          </a:bodyPr>
          <a:lstStyle/>
          <a:p>
            <a:r>
              <a:rPr lang="en-US" altLang="zh-CN" sz="2400" b="0" i="0" dirty="0">
                <a:solidFill>
                  <a:srgbClr val="131413"/>
                </a:solidFill>
                <a:effectLst/>
                <a:latin typeface="Times New Roman" panose="02020603050405020304" pitchFamily="18" charset="0"/>
                <a:cs typeface="Times New Roman" panose="02020603050405020304" pitchFamily="18" charset="0"/>
              </a:rPr>
              <a:t>Leaders’ Political Authority and Control over Budgeting </a:t>
            </a:r>
          </a:p>
          <a:p>
            <a:pPr lvl="1"/>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Bureaucratic/positional power: </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formal authority, and in the Chinese context it positional power (supervisor-subordinate relationships) is a key source (Zhou et al., 2012</a:t>
            </a:r>
            <a:r>
              <a:rPr lang="en-US"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ccording to Yang &amp; Pang (2014), we focus on the :</a:t>
            </a:r>
          </a:p>
          <a:p>
            <a:pPr lvl="2"/>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Chinese Communist Party secretary of the provincial Party committee (provincial Party secretary): leads the overall provincial affairs those less involved in budgeting</a:t>
            </a:r>
          </a:p>
          <a:p>
            <a:pPr lvl="2"/>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governor of the provincial government., and the governor oversees economic affairs and leads the budgeting. </a:t>
            </a:r>
          </a:p>
          <a:p>
            <a:pPr lvl="2"/>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governor has a greater de jure influence on budgeting than the Party secretary</a:t>
            </a:r>
          </a:p>
          <a:p>
            <a:pPr lvl="1"/>
            <a:r>
              <a:rPr lang="en-US" altLang="zh-CN" sz="2000" b="1" i="0" dirty="0">
                <a:solidFill>
                  <a:srgbClr val="131413"/>
                </a:solidFill>
                <a:effectLst/>
                <a:latin typeface="Times New Roman" panose="02020603050405020304" pitchFamily="18" charset="0"/>
                <a:cs typeface="Times New Roman" panose="02020603050405020304" pitchFamily="18" charset="0"/>
              </a:rPr>
              <a:t>Informal political authority</a:t>
            </a:r>
            <a:r>
              <a:rPr lang="en-US" altLang="zh-CN" sz="2000" b="0" i="0" dirty="0">
                <a:solidFill>
                  <a:srgbClr val="131413"/>
                </a:solidFill>
                <a:effectLst/>
                <a:latin typeface="Times New Roman" panose="02020603050405020304" pitchFamily="18" charset="0"/>
                <a:cs typeface="Times New Roman" panose="02020603050405020304" pitchFamily="18" charset="0"/>
              </a:rPr>
              <a:t>: Leadership transition and the tenure of newly appointed leaders</a:t>
            </a:r>
            <a:br>
              <a:rPr lang="en-US" altLang="zh-CN" sz="1600" dirty="0"/>
            </a:br>
            <a:endParaRPr lang="zh-CN" altLang="zh-CN" sz="2200" kern="100" dirty="0">
              <a:effectLst/>
              <a:latin typeface="Times New Roman" panose="020206030504050203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09208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pic>
        <p:nvPicPr>
          <p:cNvPr id="2" name="内容占位符 1">
            <a:extLst>
              <a:ext uri="{FF2B5EF4-FFF2-40B4-BE49-F238E27FC236}">
                <a16:creationId xmlns:a16="http://schemas.microsoft.com/office/drawing/2014/main" id="{F4A1B452-5373-450F-949A-FA083D08B56C}"/>
              </a:ext>
            </a:extLst>
          </p:cNvPr>
          <p:cNvPicPr>
            <a:picLocks noGrp="1" noChangeAspect="1"/>
          </p:cNvPicPr>
          <p:nvPr>
            <p:ph idx="1"/>
          </p:nvPr>
        </p:nvPicPr>
        <p:blipFill rotWithShape="1">
          <a:blip r:embed="rId3"/>
          <a:srcRect t="3205"/>
          <a:stretch/>
        </p:blipFill>
        <p:spPr>
          <a:xfrm>
            <a:off x="1624571" y="2310714"/>
            <a:ext cx="8942857" cy="3807265"/>
          </a:xfrm>
          <a:prstGeom prst="rect">
            <a:avLst/>
          </a:prstGeom>
        </p:spPr>
      </p:pic>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Tree>
    <p:extLst>
      <p:ext uri="{BB962C8B-B14F-4D97-AF65-F5344CB8AC3E}">
        <p14:creationId xmlns:p14="http://schemas.microsoft.com/office/powerpoint/2010/main" val="326407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Methodology: identification of discontinuity</a:t>
            </a:r>
            <a:endParaRPr lang="zh-CN" altLang="en-US" dirty="0">
              <a:latin typeface="Times New Roman" panose="02020603050405020304" pitchFamily="18" charset="0"/>
              <a:cs typeface="Times New Roman" panose="02020603050405020304" pitchFamily="18" charset="0"/>
            </a:endParaRP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pic>
        <p:nvPicPr>
          <p:cNvPr id="10" name="图片 9">
            <a:extLst>
              <a:ext uri="{FF2B5EF4-FFF2-40B4-BE49-F238E27FC236}">
                <a16:creationId xmlns:a16="http://schemas.microsoft.com/office/drawing/2014/main" id="{B9DFA2C8-17D7-4C48-9B25-519657747B8E}"/>
              </a:ext>
            </a:extLst>
          </p:cNvPr>
          <p:cNvPicPr/>
          <p:nvPr/>
        </p:nvPicPr>
        <p:blipFill rotWithShape="1">
          <a:blip r:embed="rId3"/>
          <a:srcRect t="4325" b="5870"/>
          <a:stretch/>
        </p:blipFill>
        <p:spPr bwMode="auto">
          <a:xfrm>
            <a:off x="5940666" y="2231774"/>
            <a:ext cx="6251334" cy="4082707"/>
          </a:xfrm>
          <a:prstGeom prst="rect">
            <a:avLst/>
          </a:prstGeom>
          <a:ln>
            <a:noFill/>
          </a:ln>
          <a:extLst>
            <a:ext uri="{53640926-AAD7-44D8-BBD7-CCE9431645EC}">
              <a14:shadowObscured xmlns:a14="http://schemas.microsoft.com/office/drawing/2010/main"/>
            </a:ext>
          </a:extLst>
        </p:spPr>
      </p:pic>
      <p:graphicFrame>
        <p:nvGraphicFramePr>
          <p:cNvPr id="12" name="表格 11">
            <a:extLst>
              <a:ext uri="{FF2B5EF4-FFF2-40B4-BE49-F238E27FC236}">
                <a16:creationId xmlns:a16="http://schemas.microsoft.com/office/drawing/2014/main" id="{AF902341-2BEA-4834-8DB0-B6F6E630F00F}"/>
              </a:ext>
            </a:extLst>
          </p:cNvPr>
          <p:cNvGraphicFramePr>
            <a:graphicFrameLocks noGrp="1"/>
          </p:cNvGraphicFramePr>
          <p:nvPr>
            <p:extLst>
              <p:ext uri="{D42A27DB-BD31-4B8C-83A1-F6EECF244321}">
                <p14:modId xmlns:p14="http://schemas.microsoft.com/office/powerpoint/2010/main" val="3212099468"/>
              </p:ext>
            </p:extLst>
          </p:nvPr>
        </p:nvGraphicFramePr>
        <p:xfrm>
          <a:off x="273810" y="2200488"/>
          <a:ext cx="5666856" cy="4145280"/>
        </p:xfrm>
        <a:graphic>
          <a:graphicData uri="http://schemas.openxmlformats.org/drawingml/2006/table">
            <a:tbl>
              <a:tblPr firstRow="1" firstCol="1" bandRow="1">
                <a:tableStyleId>{5C22544A-7EE6-4342-B048-85BDC9FD1C3A}</a:tableStyleId>
              </a:tblPr>
              <a:tblGrid>
                <a:gridCol w="2664164">
                  <a:extLst>
                    <a:ext uri="{9D8B030D-6E8A-4147-A177-3AD203B41FA5}">
                      <a16:colId xmlns:a16="http://schemas.microsoft.com/office/drawing/2014/main" val="1089732768"/>
                    </a:ext>
                  </a:extLst>
                </a:gridCol>
                <a:gridCol w="1330549">
                  <a:extLst>
                    <a:ext uri="{9D8B030D-6E8A-4147-A177-3AD203B41FA5}">
                      <a16:colId xmlns:a16="http://schemas.microsoft.com/office/drawing/2014/main" val="3296487456"/>
                    </a:ext>
                  </a:extLst>
                </a:gridCol>
                <a:gridCol w="731732">
                  <a:extLst>
                    <a:ext uri="{9D8B030D-6E8A-4147-A177-3AD203B41FA5}">
                      <a16:colId xmlns:a16="http://schemas.microsoft.com/office/drawing/2014/main" val="1385237285"/>
                    </a:ext>
                  </a:extLst>
                </a:gridCol>
                <a:gridCol w="940411">
                  <a:extLst>
                    <a:ext uri="{9D8B030D-6E8A-4147-A177-3AD203B41FA5}">
                      <a16:colId xmlns:a16="http://schemas.microsoft.com/office/drawing/2014/main" val="709352870"/>
                    </a:ext>
                  </a:extLst>
                </a:gridCol>
              </a:tblGrid>
              <a:tr h="466374">
                <a:tc>
                  <a:txBody>
                    <a:bodyPr/>
                    <a:lstStyle/>
                    <a:p>
                      <a:endParaRPr lang="zh-CN" sz="1800" kern="1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0" dirty="0">
                          <a:effectLst/>
                          <a:latin typeface="Times New Roman" panose="02020603050405020304" pitchFamily="18" charset="0"/>
                          <a:cs typeface="Times New Roman" panose="02020603050405020304" pitchFamily="18" charset="0"/>
                        </a:rPr>
                        <a:t>Economic </a:t>
                      </a:r>
                      <a:br>
                        <a:rPr lang="en-US" sz="1600" kern="0" dirty="0">
                          <a:effectLst/>
                          <a:latin typeface="Times New Roman" panose="02020603050405020304" pitchFamily="18" charset="0"/>
                          <a:cs typeface="Times New Roman" panose="02020603050405020304" pitchFamily="18" charset="0"/>
                        </a:rPr>
                      </a:br>
                      <a:r>
                        <a:rPr lang="en-US" sz="1600" kern="0" dirty="0">
                          <a:effectLst/>
                          <a:latin typeface="Times New Roman" panose="02020603050405020304" pitchFamily="18" charset="0"/>
                          <a:cs typeface="Times New Roman" panose="02020603050405020304" pitchFamily="18" charset="0"/>
                        </a:rPr>
                        <a:t>development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dirty="0">
                          <a:effectLst/>
                          <a:latin typeface="Times New Roman" panose="02020603050405020304" pitchFamily="18" charset="0"/>
                          <a:cs typeface="Times New Roman" panose="02020603050405020304" pitchFamily="18" charset="0"/>
                        </a:rPr>
                        <a:t>SECH</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dirty="0">
                          <a:effectLst/>
                          <a:latin typeface="Times New Roman" panose="02020603050405020304" pitchFamily="18" charset="0"/>
                          <a:cs typeface="Times New Roman" panose="02020603050405020304" pitchFamily="18" charset="0"/>
                        </a:rPr>
                        <a:t>Public </a:t>
                      </a:r>
                      <a:br>
                        <a:rPr lang="en-US" sz="1600" kern="0" dirty="0">
                          <a:effectLst/>
                          <a:latin typeface="Times New Roman" panose="02020603050405020304" pitchFamily="18" charset="0"/>
                          <a:cs typeface="Times New Roman" panose="02020603050405020304" pitchFamily="18" charset="0"/>
                        </a:rPr>
                      </a:br>
                      <a:r>
                        <a:rPr lang="en-US" sz="1600" kern="0" dirty="0">
                          <a:effectLst/>
                          <a:latin typeface="Times New Roman" panose="02020603050405020304" pitchFamily="18" charset="0"/>
                          <a:cs typeface="Times New Roman" panose="02020603050405020304" pitchFamily="18" charset="0"/>
                        </a:rPr>
                        <a:t>safety</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794714"/>
                  </a:ext>
                </a:extLst>
              </a:tr>
              <a:tr h="466374">
                <a:tc>
                  <a:txBody>
                    <a:bodyPr/>
                    <a:lstStyle/>
                    <a:p>
                      <a:pPr algn="l"/>
                      <a:r>
                        <a:rPr lang="en-US" sz="1600" kern="0">
                          <a:effectLst/>
                          <a:latin typeface="Times New Roman" panose="02020603050405020304" pitchFamily="18" charset="0"/>
                          <a:cs typeface="Times New Roman" panose="02020603050405020304" pitchFamily="18" charset="0"/>
                        </a:rPr>
                        <a:t>Average SPFE of the current leader</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dirty="0">
                          <a:effectLst/>
                          <a:latin typeface="Times New Roman" panose="02020603050405020304" pitchFamily="18" charset="0"/>
                          <a:cs typeface="Times New Roman" panose="02020603050405020304" pitchFamily="18" charset="0"/>
                        </a:rPr>
                        <a:t>17.43%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25.18%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6.3%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8706655"/>
                  </a:ext>
                </a:extLst>
              </a:tr>
              <a:tr h="466374">
                <a:tc>
                  <a:txBody>
                    <a:bodyPr/>
                    <a:lstStyle/>
                    <a:p>
                      <a:pPr algn="l"/>
                      <a:r>
                        <a:rPr lang="en-US" sz="1600" kern="0">
                          <a:effectLst/>
                          <a:latin typeface="Times New Roman" panose="02020603050405020304" pitchFamily="18" charset="0"/>
                          <a:cs typeface="Times New Roman" panose="02020603050405020304" pitchFamily="18" charset="0"/>
                        </a:rPr>
                        <a:t>Average SPFE of the predecessor</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13.19%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25.56%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6.4%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225687"/>
                  </a:ext>
                </a:extLst>
              </a:tr>
              <a:tr h="233187">
                <a:tc>
                  <a:txBody>
                    <a:bodyPr/>
                    <a:lstStyle/>
                    <a:p>
                      <a:pPr algn="l"/>
                      <a:r>
                        <a:rPr lang="en-US" sz="1600" kern="0">
                          <a:effectLst/>
                          <a:latin typeface="Times New Roman" panose="02020603050405020304" pitchFamily="18" charset="0"/>
                          <a:cs typeface="Times New Roman" panose="02020603050405020304" pitchFamily="18" charset="0"/>
                        </a:rPr>
                        <a:t>Average SPFE deviation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4.24%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-0.38%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-0.1%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2121941"/>
                  </a:ext>
                </a:extLst>
              </a:tr>
              <a:tr h="699561">
                <a:tc>
                  <a:txBody>
                    <a:bodyPr/>
                    <a:lstStyle/>
                    <a:p>
                      <a:pPr algn="l"/>
                      <a:r>
                        <a:rPr lang="en-US" sz="1600" kern="0">
                          <a:effectLst/>
                          <a:latin typeface="Times New Roman" panose="02020603050405020304" pitchFamily="18" charset="0"/>
                          <a:cs typeface="Times New Roman" panose="02020603050405020304" pitchFamily="18" charset="0"/>
                        </a:rPr>
                        <a:t>No. of occasions the current leaders' SPFE is greater than the predecessors' SPFE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907</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 (74.16%)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606 (49.55%)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561</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(45.87%)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4549615"/>
                  </a:ext>
                </a:extLst>
              </a:tr>
              <a:tr h="699561">
                <a:tc>
                  <a:txBody>
                    <a:bodyPr/>
                    <a:lstStyle/>
                    <a:p>
                      <a:pPr algn="l"/>
                      <a:r>
                        <a:rPr lang="en-US" sz="1600" kern="0">
                          <a:effectLst/>
                          <a:latin typeface="Times New Roman" panose="02020603050405020304" pitchFamily="18" charset="0"/>
                          <a:cs typeface="Times New Roman" panose="02020603050405020304" pitchFamily="18" charset="0"/>
                        </a:rPr>
                        <a:t>No. of occasions the current leaders' SPFE is greater than the predecessors' SPFE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1</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(0.08%)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2</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(0.16%)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0</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3955850"/>
                  </a:ext>
                </a:extLst>
              </a:tr>
              <a:tr h="699561">
                <a:tc>
                  <a:txBody>
                    <a:bodyPr/>
                    <a:lstStyle/>
                    <a:p>
                      <a:pPr algn="l"/>
                      <a:r>
                        <a:rPr lang="en-US" sz="1600" kern="0">
                          <a:effectLst/>
                          <a:latin typeface="Times New Roman" panose="02020603050405020304" pitchFamily="18" charset="0"/>
                          <a:cs typeface="Times New Roman" panose="02020603050405020304" pitchFamily="18" charset="0"/>
                        </a:rPr>
                        <a:t>No. of occasions the current leaders' SPFE is less than the predecessors' SPFE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315 </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(25.76%)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615</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(50.29%)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662</a:t>
                      </a:r>
                      <a:br>
                        <a:rPr lang="en-US" sz="1600" kern="0">
                          <a:effectLst/>
                          <a:latin typeface="Times New Roman" panose="02020603050405020304" pitchFamily="18" charset="0"/>
                          <a:cs typeface="Times New Roman" panose="02020603050405020304" pitchFamily="18" charset="0"/>
                        </a:rPr>
                      </a:br>
                      <a:r>
                        <a:rPr lang="en-US" sz="1600" kern="0">
                          <a:effectLst/>
                          <a:latin typeface="Times New Roman" panose="02020603050405020304" pitchFamily="18" charset="0"/>
                          <a:cs typeface="Times New Roman" panose="02020603050405020304" pitchFamily="18" charset="0"/>
                        </a:rPr>
                        <a:t>(54.13%)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80709481"/>
                  </a:ext>
                </a:extLst>
              </a:tr>
              <a:tr h="233187">
                <a:tc>
                  <a:txBody>
                    <a:bodyPr/>
                    <a:lstStyle/>
                    <a:p>
                      <a:pPr algn="l"/>
                      <a:r>
                        <a:rPr lang="en-US" sz="1600" kern="0">
                          <a:effectLst/>
                          <a:latin typeface="Times New Roman" panose="02020603050405020304" pitchFamily="18" charset="0"/>
                          <a:cs typeface="Times New Roman" panose="02020603050405020304" pitchFamily="18" charset="0"/>
                        </a:rPr>
                        <a:t>total observations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1223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a:effectLst/>
                          <a:latin typeface="Times New Roman" panose="02020603050405020304" pitchFamily="18" charset="0"/>
                          <a:cs typeface="Times New Roman" panose="02020603050405020304" pitchFamily="18" charset="0"/>
                        </a:rPr>
                        <a:t>1223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600" kern="0" dirty="0">
                          <a:effectLst/>
                          <a:latin typeface="Times New Roman" panose="02020603050405020304" pitchFamily="18" charset="0"/>
                          <a:cs typeface="Times New Roman" panose="02020603050405020304" pitchFamily="18" charset="0"/>
                        </a:rPr>
                        <a:t>1223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3205495"/>
                  </a:ext>
                </a:extLst>
              </a:tr>
            </a:tbl>
          </a:graphicData>
        </a:graphic>
      </p:graphicFrame>
      <p:sp>
        <p:nvSpPr>
          <p:cNvPr id="9" name="文本框 8">
            <a:extLst>
              <a:ext uri="{FF2B5EF4-FFF2-40B4-BE49-F238E27FC236}">
                <a16:creationId xmlns:a16="http://schemas.microsoft.com/office/drawing/2014/main" id="{3AE4B598-7536-4748-9400-B1D0A0A47504}"/>
              </a:ext>
            </a:extLst>
          </p:cNvPr>
          <p:cNvSpPr txBox="1"/>
          <p:nvPr/>
        </p:nvSpPr>
        <p:spPr>
          <a:xfrm>
            <a:off x="2609850" y="1878168"/>
            <a:ext cx="6972300" cy="369332"/>
          </a:xfrm>
          <a:prstGeom prst="rect">
            <a:avLst/>
          </a:prstGeom>
          <a:noFill/>
        </p:spPr>
        <p:txBody>
          <a:bodyPr wrap="square">
            <a:spAutoFit/>
          </a:bodyPr>
          <a:lstStyle/>
          <a:p>
            <a:r>
              <a:rPr lang="en-US" altLang="zh-CN" sz="1800" b="0" i="0" dirty="0">
                <a:solidFill>
                  <a:srgbClr val="131413"/>
                </a:solidFill>
                <a:effectLst/>
                <a:latin typeface="Times New Roman" panose="02020603050405020304" pitchFamily="18" charset="0"/>
                <a:cs typeface="Times New Roman" panose="02020603050405020304" pitchFamily="18" charset="0"/>
              </a:rPr>
              <a:t>We use panel data on 31 Chinese provinces between 1996 and 2018. </a:t>
            </a:r>
            <a:endParaRPr lang="zh-CN" altLang="en-US" dirty="0"/>
          </a:p>
        </p:txBody>
      </p:sp>
    </p:spTree>
    <p:extLst>
      <p:ext uri="{BB962C8B-B14F-4D97-AF65-F5344CB8AC3E}">
        <p14:creationId xmlns:p14="http://schemas.microsoft.com/office/powerpoint/2010/main" val="288510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Methodology: hypotheses</a:t>
            </a:r>
            <a:endParaRPr lang="zh-CN" altLang="en-US" dirty="0">
              <a:latin typeface="Times New Roman" panose="02020603050405020304" pitchFamily="18" charset="0"/>
              <a:cs typeface="Times New Roman" panose="02020603050405020304" pitchFamily="18" charset="0"/>
            </a:endParaRP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
        <p:nvSpPr>
          <p:cNvPr id="5" name="内容占位符 4">
            <a:extLst>
              <a:ext uri="{FF2B5EF4-FFF2-40B4-BE49-F238E27FC236}">
                <a16:creationId xmlns:a16="http://schemas.microsoft.com/office/drawing/2014/main" id="{9EF79C12-C345-4899-9286-67D6CC47A5F2}"/>
              </a:ext>
            </a:extLst>
          </p:cNvPr>
          <p:cNvSpPr>
            <a:spLocks noGrp="1"/>
          </p:cNvSpPr>
          <p:nvPr>
            <p:ph idx="1"/>
          </p:nvPr>
        </p:nvSpPr>
        <p:spPr/>
        <p:txBody>
          <a:bodyPr>
            <a:normAutofit/>
          </a:bodyPr>
          <a:lstStyle/>
          <a:p>
            <a:r>
              <a:rPr lang="en-US" altLang="zh-CN" sz="2400" b="0" i="0" dirty="0">
                <a:solidFill>
                  <a:srgbClr val="131413"/>
                </a:solidFill>
                <a:effectLst/>
                <a:latin typeface="Times New Roman" panose="02020603050405020304" pitchFamily="18" charset="0"/>
                <a:cs typeface="Times New Roman" panose="02020603050405020304" pitchFamily="18" charset="0"/>
              </a:rPr>
              <a:t>Hypothesis 1: Leaders’ political missions surrounding the three categories of budget expenditure differ from each other.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fiscal expenditure on economic development: leaders “strive for the upper reaches” and have the incentive to increase the SPFE.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fiscal expenditure on SECH, leaders try to “approaching the average”</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fiscal expenditure on public safety, leaders “avoiding big changes”</a:t>
            </a:r>
          </a:p>
          <a:p>
            <a:r>
              <a:rPr lang="en-US" altLang="zh-CN" sz="2400" b="0" i="0" dirty="0">
                <a:solidFill>
                  <a:srgbClr val="131413"/>
                </a:solidFill>
                <a:effectLst/>
                <a:latin typeface="Times New Roman" panose="02020603050405020304" pitchFamily="18" charset="0"/>
                <a:cs typeface="Times New Roman" panose="02020603050405020304" pitchFamily="18" charset="0"/>
              </a:rPr>
              <a:t>Hypothesis 2: Leaders use their political authority to overcome institutional inertia, which obstructs them from achieving political missions, causing budget discontinuity found in economic development and SECH.</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br>
              <a:rPr lang="en-US" altLang="zh-CN" sz="2400" dirty="0">
                <a:latin typeface="Times New Roman" panose="02020603050405020304" pitchFamily="18" charset="0"/>
                <a:cs typeface="Times New Roman" panose="02020603050405020304" pitchFamily="18" charset="0"/>
              </a:rPr>
            </a:br>
            <a:br>
              <a:rPr lang="en-US" altLang="zh-CN" sz="1600" dirty="0"/>
            </a:br>
            <a:endParaRPr lang="zh-CN" altLang="zh-CN" sz="2200" kern="100" dirty="0">
              <a:effectLst/>
              <a:latin typeface="Times New Roman" panose="020206030504050203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06202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42E0ACF-A206-4738-89E8-61BC40D50B94}"/>
              </a:ext>
            </a:extLst>
          </p:cNvPr>
          <p:cNvPicPr>
            <a:picLocks noChangeAspect="1"/>
          </p:cNvPicPr>
          <p:nvPr/>
        </p:nvPicPr>
        <p:blipFill>
          <a:blip r:embed="rId3"/>
          <a:stretch>
            <a:fillRect/>
          </a:stretch>
        </p:blipFill>
        <p:spPr>
          <a:xfrm>
            <a:off x="446183" y="4329292"/>
            <a:ext cx="3985220" cy="1194178"/>
          </a:xfrm>
          <a:prstGeom prst="rect">
            <a:avLst/>
          </a:prstGeom>
        </p:spPr>
      </p:pic>
      <p:pic>
        <p:nvPicPr>
          <p:cNvPr id="2" name="图片 1">
            <a:extLst>
              <a:ext uri="{FF2B5EF4-FFF2-40B4-BE49-F238E27FC236}">
                <a16:creationId xmlns:a16="http://schemas.microsoft.com/office/drawing/2014/main" id="{C75D388C-D595-4186-8F55-32F1D758ADDA}"/>
              </a:ext>
            </a:extLst>
          </p:cNvPr>
          <p:cNvPicPr>
            <a:picLocks noChangeAspect="1"/>
          </p:cNvPicPr>
          <p:nvPr/>
        </p:nvPicPr>
        <p:blipFill rotWithShape="1">
          <a:blip r:embed="rId4"/>
          <a:srcRect t="19220"/>
          <a:stretch/>
        </p:blipFill>
        <p:spPr>
          <a:xfrm>
            <a:off x="1030383" y="2675895"/>
            <a:ext cx="3391180" cy="835750"/>
          </a:xfrm>
          <a:prstGeom prst="rect">
            <a:avLst/>
          </a:prstGeom>
        </p:spPr>
      </p:pic>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14</a:t>
            </a:fld>
            <a:endParaRPr lang="zh-CN" altLang="en-US"/>
          </a:p>
        </p:txBody>
      </p:sp>
      <p:sp>
        <p:nvSpPr>
          <p:cNvPr id="5" name="内容占位符 4">
            <a:extLst>
              <a:ext uri="{FF2B5EF4-FFF2-40B4-BE49-F238E27FC236}">
                <a16:creationId xmlns:a16="http://schemas.microsoft.com/office/drawing/2014/main" id="{9EF79C12-C345-4899-9286-67D6CC47A5F2}"/>
              </a:ext>
            </a:extLst>
          </p:cNvPr>
          <p:cNvSpPr>
            <a:spLocks noGrp="1"/>
          </p:cNvSpPr>
          <p:nvPr>
            <p:ph idx="1"/>
          </p:nvPr>
        </p:nvSpPr>
        <p:spPr>
          <a:xfrm>
            <a:off x="291772" y="2159910"/>
            <a:ext cx="4279900" cy="4068077"/>
          </a:xfrm>
        </p:spPr>
        <p:txBody>
          <a:bodyPr>
            <a:normAutofit/>
          </a:bodyPr>
          <a:lstStyle/>
          <a:p>
            <a:r>
              <a:rPr lang="en-US" altLang="zh-CN" sz="2400" dirty="0">
                <a:latin typeface="Times New Roman" panose="02020603050405020304" pitchFamily="18" charset="0"/>
                <a:cs typeface="Times New Roman" panose="02020603050405020304" pitchFamily="18" charset="0"/>
              </a:rPr>
              <a:t>Budget discontinuity intensity</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Deviation from the last year’s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national average</a:t>
            </a:r>
            <a:br>
              <a:rPr lang="en-US" altLang="zh-CN" sz="2400" dirty="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a:p>
            <a:pPr marL="0" indent="0">
              <a:buNone/>
            </a:pPr>
            <a:br>
              <a:rPr lang="en-US" altLang="zh-CN" sz="1600" dirty="0"/>
            </a:br>
            <a:endParaRPr lang="zh-CN" altLang="zh-CN" sz="2200" kern="100" dirty="0">
              <a:effectLst/>
              <a:latin typeface="Times New Roman" panose="02020603050405020304" pitchFamily="18" charset="0"/>
              <a:ea typeface="宋体" panose="02010600030101010101" pitchFamily="2" charset="-122"/>
              <a:cs typeface="Arial" panose="020B0604020202020204" pitchFamily="34" charset="0"/>
            </a:endParaRPr>
          </a:p>
        </p:txBody>
      </p:sp>
      <p:graphicFrame>
        <p:nvGraphicFramePr>
          <p:cNvPr id="10" name="内容占位符 14">
            <a:extLst>
              <a:ext uri="{FF2B5EF4-FFF2-40B4-BE49-F238E27FC236}">
                <a16:creationId xmlns:a16="http://schemas.microsoft.com/office/drawing/2014/main" id="{631EFA9E-285B-41A8-A666-DDEF74F4B369}"/>
              </a:ext>
            </a:extLst>
          </p:cNvPr>
          <p:cNvGraphicFramePr>
            <a:graphicFrameLocks/>
          </p:cNvGraphicFramePr>
          <p:nvPr>
            <p:extLst>
              <p:ext uri="{D42A27DB-BD31-4B8C-83A1-F6EECF244321}">
                <p14:modId xmlns:p14="http://schemas.microsoft.com/office/powerpoint/2010/main" val="3901757483"/>
              </p:ext>
            </p:extLst>
          </p:nvPr>
        </p:nvGraphicFramePr>
        <p:xfrm>
          <a:off x="4421563" y="1153160"/>
          <a:ext cx="7596000" cy="5120640"/>
        </p:xfrm>
        <a:graphic>
          <a:graphicData uri="http://schemas.openxmlformats.org/drawingml/2006/table">
            <a:tbl>
              <a:tblPr firstRow="1" firstCol="1" bandRow="1">
                <a:tableStyleId>{5C22544A-7EE6-4342-B048-85BDC9FD1C3A}</a:tableStyleId>
              </a:tblPr>
              <a:tblGrid>
                <a:gridCol w="756000">
                  <a:extLst>
                    <a:ext uri="{9D8B030D-6E8A-4147-A177-3AD203B41FA5}">
                      <a16:colId xmlns:a16="http://schemas.microsoft.com/office/drawing/2014/main" val="1631046955"/>
                    </a:ext>
                  </a:extLst>
                </a:gridCol>
                <a:gridCol w="4140000">
                  <a:extLst>
                    <a:ext uri="{9D8B030D-6E8A-4147-A177-3AD203B41FA5}">
                      <a16:colId xmlns:a16="http://schemas.microsoft.com/office/drawing/2014/main" val="1830107189"/>
                    </a:ext>
                  </a:extLst>
                </a:gridCol>
                <a:gridCol w="540000">
                  <a:extLst>
                    <a:ext uri="{9D8B030D-6E8A-4147-A177-3AD203B41FA5}">
                      <a16:colId xmlns:a16="http://schemas.microsoft.com/office/drawing/2014/main" val="406576473"/>
                    </a:ext>
                  </a:extLst>
                </a:gridCol>
                <a:gridCol w="540000">
                  <a:extLst>
                    <a:ext uri="{9D8B030D-6E8A-4147-A177-3AD203B41FA5}">
                      <a16:colId xmlns:a16="http://schemas.microsoft.com/office/drawing/2014/main" val="1837994160"/>
                    </a:ext>
                  </a:extLst>
                </a:gridCol>
                <a:gridCol w="540000">
                  <a:extLst>
                    <a:ext uri="{9D8B030D-6E8A-4147-A177-3AD203B41FA5}">
                      <a16:colId xmlns:a16="http://schemas.microsoft.com/office/drawing/2014/main" val="3427335256"/>
                    </a:ext>
                  </a:extLst>
                </a:gridCol>
                <a:gridCol w="540000">
                  <a:extLst>
                    <a:ext uri="{9D8B030D-6E8A-4147-A177-3AD203B41FA5}">
                      <a16:colId xmlns:a16="http://schemas.microsoft.com/office/drawing/2014/main" val="565987453"/>
                    </a:ext>
                  </a:extLst>
                </a:gridCol>
                <a:gridCol w="540000">
                  <a:extLst>
                    <a:ext uri="{9D8B030D-6E8A-4147-A177-3AD203B41FA5}">
                      <a16:colId xmlns:a16="http://schemas.microsoft.com/office/drawing/2014/main" val="3340396491"/>
                    </a:ext>
                  </a:extLst>
                </a:gridCol>
              </a:tblGrid>
              <a:tr h="0">
                <a:tc>
                  <a:txBody>
                    <a:bodyPr/>
                    <a:lstStyle/>
                    <a:p>
                      <a:pPr algn="ctr"/>
                      <a:r>
                        <a:rPr lang="en-US" sz="1400" kern="100" dirty="0">
                          <a:effectLst/>
                          <a:latin typeface="Times New Roman" panose="02020603050405020304" pitchFamily="18" charset="0"/>
                          <a:cs typeface="Times New Roman" panose="02020603050405020304" pitchFamily="18" charset="0"/>
                        </a:rPr>
                        <a:t> </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Variables</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N</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Mean</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SD</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Min</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Max</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89664707"/>
                  </a:ext>
                </a:extLst>
              </a:tr>
              <a:tr h="0">
                <a:tc rowSpan="6">
                  <a:txBody>
                    <a:bodyPr/>
                    <a:lstStyle/>
                    <a:p>
                      <a:pPr algn="ctr"/>
                      <a:r>
                        <a:rPr lang="en-US" sz="1400" kern="100" dirty="0">
                          <a:effectLst/>
                          <a:latin typeface="Times New Roman" panose="02020603050405020304" pitchFamily="18" charset="0"/>
                          <a:cs typeface="Times New Roman" panose="02020603050405020304" pitchFamily="18" charset="0"/>
                        </a:rPr>
                        <a:t>Governor</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BDI (economic development)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496</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0.682</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-0.455</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13.065</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143461595"/>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BDI (SECH)</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0.015</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0.169</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-0.434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0.837</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052193005"/>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BDI (public safety)</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-0.039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0.130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-0.396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0.562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23133152"/>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Tenure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2.960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1.847</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1.000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10.000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857684414"/>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Age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58.038</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3.854</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45.000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65.000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755491776"/>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Non-local</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0.435</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0.496</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1.000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77759894"/>
                  </a:ext>
                </a:extLst>
              </a:tr>
              <a:tr h="187960">
                <a:tc rowSpan="6">
                  <a:txBody>
                    <a:bodyPr/>
                    <a:lstStyle/>
                    <a:p>
                      <a:pPr algn="ctr"/>
                      <a:r>
                        <a:rPr lang="en-US" sz="1400" kern="100" dirty="0">
                          <a:effectLst/>
                          <a:latin typeface="Times New Roman" panose="02020603050405020304" pitchFamily="18" charset="0"/>
                          <a:cs typeface="Times New Roman" panose="02020603050405020304" pitchFamily="18" charset="0"/>
                        </a:rPr>
                        <a:t>Party secretary</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BDI (economic development)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0.674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1.033</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-0.424</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9.543</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810904355"/>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BDI (SECH)</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0.002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0.159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-0.488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0.599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449965688"/>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BDI (public safety)</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-0.028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0.142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-0.383</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0.642</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98344684"/>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Tenure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3.234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2.234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1.000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14.000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652518778"/>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Age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59.96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4.040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47.000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70.000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980242467"/>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Non-local</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0.722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0.449</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1.000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435161088"/>
                  </a:ext>
                </a:extLst>
              </a:tr>
              <a:tr h="0">
                <a:tc rowSpan="2">
                  <a:txBody>
                    <a:bodyPr/>
                    <a:lstStyle/>
                    <a:p>
                      <a:pPr algn="ctr"/>
                      <a:r>
                        <a:rPr lang="en-US" sz="1400" kern="100" dirty="0">
                          <a:effectLst/>
                          <a:latin typeface="Times New Roman" panose="02020603050405020304" pitchFamily="18" charset="0"/>
                          <a:cs typeface="Times New Roman" panose="02020603050405020304" pitchFamily="18" charset="0"/>
                        </a:rPr>
                        <a:t>Political mission</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DEV (economic development)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0.346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-0.755</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1.998</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093230779"/>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DEV (SECH)</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0.209</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0.189</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0.001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1.145</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100566848"/>
                  </a:ext>
                </a:extLst>
              </a:tr>
              <a:tr h="0">
                <a:tc rowSpan="9">
                  <a:txBody>
                    <a:bodyPr/>
                    <a:lstStyle/>
                    <a:p>
                      <a:pPr algn="ctr"/>
                      <a:r>
                        <a:rPr lang="en-US" sz="1400" kern="100" dirty="0">
                          <a:effectLst/>
                          <a:latin typeface="Times New Roman" panose="02020603050405020304" pitchFamily="18" charset="0"/>
                          <a:cs typeface="Times New Roman" panose="02020603050405020304" pitchFamily="18" charset="0"/>
                        </a:rPr>
                        <a:t>Provincial- level control variables</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Urbanization rate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0.514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0.149</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0.201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0.896</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094550251"/>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Provincial CPI</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1.026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0.018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0.977</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1.101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56433712"/>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Provincial GDP (log-transformed)</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9.134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1.163</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5.221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11.49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659167791"/>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Gross industrial output (log-transformed)</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8.617</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1.381</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4.025</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11.09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73248309"/>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The primary industry growth rate (previous year = 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1.042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0.028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0.864</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1.128</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987428689"/>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The secondary industry growth rate (previous year = 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1.124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0.053</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0.923</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1.349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927896727"/>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The tertiary industry growth rate (previous year = 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1.110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0.025</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1.025</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1.220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17305291"/>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Output proportion of the secondary industry</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0.458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0.087</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0.186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0.701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241372493"/>
                  </a:ext>
                </a:extLst>
              </a:tr>
              <a:tr h="0">
                <a:tc vMerge="1">
                  <a:txBody>
                    <a:bodyPr/>
                    <a:lstStyle/>
                    <a:p>
                      <a:endParaRPr lang="zh-CN" altLang="en-US"/>
                    </a:p>
                  </a:txBody>
                  <a:tcPr/>
                </a:tc>
                <a:tc>
                  <a:txBody>
                    <a:bodyPr/>
                    <a:lstStyle/>
                    <a:p>
                      <a:pPr algn="ctr"/>
                      <a:r>
                        <a:rPr lang="en-US" sz="1400" kern="100" dirty="0">
                          <a:effectLst/>
                          <a:latin typeface="Times New Roman" panose="02020603050405020304" pitchFamily="18" charset="0"/>
                          <a:cs typeface="Times New Roman" panose="02020603050405020304" pitchFamily="18" charset="0"/>
                        </a:rPr>
                        <a:t>Output proportion of the tertiary industry</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496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0.438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0.090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a:effectLst/>
                          <a:latin typeface="Times New Roman" panose="02020603050405020304" pitchFamily="18" charset="0"/>
                          <a:cs typeface="Times New Roman" panose="02020603050405020304" pitchFamily="18" charset="0"/>
                        </a:rPr>
                        <a:t>0.283</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r>
                        <a:rPr lang="en-US" sz="1400" kern="100" dirty="0">
                          <a:effectLst/>
                          <a:latin typeface="Times New Roman" panose="02020603050405020304" pitchFamily="18" charset="0"/>
                          <a:cs typeface="Times New Roman" panose="02020603050405020304" pitchFamily="18" charset="0"/>
                        </a:rPr>
                        <a:t>0.811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22858094"/>
                  </a:ext>
                </a:extLst>
              </a:tr>
            </a:tbl>
          </a:graphicData>
        </a:graphic>
      </p:graphicFrame>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Variables &amp; data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357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内容占位符 10">
                <a:extLst>
                  <a:ext uri="{FF2B5EF4-FFF2-40B4-BE49-F238E27FC236}">
                    <a16:creationId xmlns:a16="http://schemas.microsoft.com/office/drawing/2014/main" id="{B46C4C5C-92C7-4A65-896A-D5996B45C9AB}"/>
                  </a:ext>
                </a:extLst>
              </p:cNvPr>
              <p:cNvSpPr>
                <a:spLocks noGrp="1"/>
              </p:cNvSpPr>
              <p:nvPr>
                <p:ph sz="half" idx="2"/>
              </p:nvPr>
            </p:nvSpPr>
            <p:spPr>
              <a:xfrm>
                <a:off x="8153400" y="2076478"/>
                <a:ext cx="3810000" cy="4145415"/>
              </a:xfrm>
            </p:spPr>
            <p:txBody>
              <a:bodyPr>
                <a:normAutofit fontScale="77500" lnSpcReduction="20000"/>
              </a:bodyPr>
              <a:lstStyle/>
              <a:p>
                <a:r>
                  <a:rPr lang="en-US" altLang="zh-CN" sz="2800" b="1"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Fixed effect panel data regression</a:t>
                </a:r>
              </a:p>
              <a:p>
                <a14:m>
                  <m:oMath xmlns:m="http://schemas.openxmlformats.org/officeDocument/2006/math">
                    <m:sSub>
                      <m:sSubPr>
                        <m:ctrlPr>
                          <a:rPr lang="zh-CN" altLang="zh-CN" sz="28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𝐵𝐷𝐼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2800" i="1">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𝑡𝑒𝑛𝑢𝑟𝑒</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2800" i="1">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𝐵𝐷𝐼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zh-CN" altLang="zh-CN" sz="2800" i="1">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𝑝𝑒𝑟𝑠𝑜𝑛𝑎𝑙</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zh-CN" altLang="zh-CN" sz="2800" i="1">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𝑗𝑡</m:t>
                        </m:r>
                      </m:sub>
                    </m:sSub>
                  </m:oMath>
                </a14:m>
                <a:endParaRPr lang="en-US" altLang="zh-CN" dirty="0"/>
              </a:p>
              <a:p>
                <a:endParaRPr lang="en-US" altLang="zh-CN" dirty="0"/>
              </a:p>
              <a:p>
                <a14:m>
                  <m:oMath xmlns:m="http://schemas.openxmlformats.org/officeDocument/2006/math">
                    <m:sSubSup>
                      <m:sSubSupPr>
                        <m:ctrlPr>
                          <a:rPr lang="zh-CN" altLang="zh-CN" sz="28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𝐷𝐸𝑉</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𝑖𝑗𝑡</m:t>
                        </m:r>
                      </m:sub>
                      <m:sup>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𝑙𝑎𝑠𝑡</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𝑦𝑒𝑎𝑟</m:t>
                        </m:r>
                      </m:sup>
                    </m:sSubSup>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a:solidFill>
                          <a:srgbClr val="000000"/>
                        </a:solidFill>
                        <a:effectLst/>
                        <a:latin typeface="Cambria Math" panose="02040503050406030204" pitchFamily="18" charset="0"/>
                        <a:ea typeface="MS Gothic" panose="020B0609070205080204" pitchFamily="49" charset="-128"/>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𝐵𝐷𝐼</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a:solidFill>
                              <a:srgbClr val="000000"/>
                            </a:solidFill>
                            <a:effectLst/>
                            <a:latin typeface="Cambria Math" panose="02040503050406030204" pitchFamily="18" charset="0"/>
                            <a:ea typeface="MS Gothic" panose="020B0609070205080204" pitchFamily="49" charset="-128"/>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𝑡𝑒𝑛𝑢𝑟𝑒</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a:solidFill>
                          <a:srgbClr val="000000"/>
                        </a:solidFill>
                        <a:effectLst/>
                        <a:latin typeface="Cambria Math" panose="02040503050406030204" pitchFamily="18" charset="0"/>
                        <a:ea typeface="MS Gothic" panose="020B0609070205080204" pitchFamily="49" charset="-128"/>
                        <a:cs typeface="Times New Roman" panose="02020603050405020304" pitchFamily="18" charset="0"/>
                      </a:rPr>
                      <m:t>⋅</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𝑝𝑒𝑟𝑠𝑜𝑛𝑎</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a:solidFill>
                          <a:srgbClr val="000000"/>
                        </a:solidFill>
                        <a:effectLst/>
                        <a:latin typeface="Cambria Math" panose="02040503050406030204" pitchFamily="18" charset="0"/>
                        <a:ea typeface="MS Gothic" panose="020B0609070205080204" pitchFamily="49" charset="-128"/>
                        <a:cs typeface="Times New Roman" panose="02020603050405020304" pitchFamily="18" charset="0"/>
                      </a:rPr>
                      <m:t>⋅</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𝑗𝑡</m:t>
                        </m:r>
                      </m:sub>
                    </m:sSub>
                  </m:oMath>
                </a14:m>
                <a:endParaRPr lang="zh-CN" altLang="en-US" dirty="0"/>
              </a:p>
              <a:p>
                <a:endParaRPr lang="zh-CN" altLang="en-US" dirty="0"/>
              </a:p>
            </p:txBody>
          </p:sp>
        </mc:Choice>
        <mc:Fallback>
          <p:sp>
            <p:nvSpPr>
              <p:cNvPr id="11" name="内容占位符 10">
                <a:extLst>
                  <a:ext uri="{FF2B5EF4-FFF2-40B4-BE49-F238E27FC236}">
                    <a16:creationId xmlns:a16="http://schemas.microsoft.com/office/drawing/2014/main" id="{B46C4C5C-92C7-4A65-896A-D5996B45C9AB}"/>
                  </a:ext>
                </a:extLst>
              </p:cNvPr>
              <p:cNvSpPr>
                <a:spLocks noGrp="1" noRot="1" noChangeAspect="1" noMove="1" noResize="1" noEditPoints="1" noAdjustHandles="1" noChangeArrowheads="1" noChangeShapeType="1" noTextEdit="1"/>
              </p:cNvSpPr>
              <p:nvPr>
                <p:ph sz="half" idx="2"/>
              </p:nvPr>
            </p:nvSpPr>
            <p:spPr>
              <a:xfrm>
                <a:off x="8153400" y="2076478"/>
                <a:ext cx="3810000" cy="4145415"/>
              </a:xfrm>
              <a:blipFill>
                <a:blip r:embed="rId2"/>
                <a:stretch>
                  <a:fillRect l="-1920" t="-3382"/>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D2DA8059-69B2-4E71-877A-FD6986B157F0}"/>
              </a:ext>
            </a:extLst>
          </p:cNvPr>
          <p:cNvSpPr>
            <a:spLocks noGrp="1"/>
          </p:cNvSpPr>
          <p:nvPr>
            <p:ph type="dt" sz="half" idx="10"/>
          </p:nvPr>
        </p:nvSpPr>
        <p:spPr/>
        <p:txBody>
          <a:bodyPr/>
          <a:lstStyle/>
          <a:p>
            <a:fld id="{4B4B779C-D907-4368-828E-77300CE00471}" type="datetime2">
              <a:rPr lang="en-US" altLang="zh-CN" smtClean="0"/>
              <a:t>Thursday, August 20, 2020</a:t>
            </a:fld>
            <a:endParaRPr lang="zh-CN" altLang="en-US"/>
          </a:p>
        </p:txBody>
      </p:sp>
      <p:sp>
        <p:nvSpPr>
          <p:cNvPr id="4" name="页脚占位符 3">
            <a:extLst>
              <a:ext uri="{FF2B5EF4-FFF2-40B4-BE49-F238E27FC236}">
                <a16:creationId xmlns:a16="http://schemas.microsoft.com/office/drawing/2014/main" id="{6CF98B43-607D-4C64-949A-A637C79F835A}"/>
              </a:ext>
            </a:extLst>
          </p:cNvPr>
          <p:cNvSpPr>
            <a:spLocks noGrp="1"/>
          </p:cNvSpPr>
          <p:nvPr>
            <p:ph type="ftr" sz="quarter" idx="11"/>
          </p:nvPr>
        </p:nvSpPr>
        <p:spPr/>
        <p:txBody>
          <a:bodyPr/>
          <a:lstStyle/>
          <a:p>
            <a:r>
              <a:rPr lang="nl-NL" altLang="zh-CN"/>
              <a:t>Wenhong Yan (wenhong.yan@outlook.com)</a:t>
            </a:r>
            <a:endParaRPr lang="zh-CN" altLang="en-US"/>
          </a:p>
        </p:txBody>
      </p:sp>
      <p:sp>
        <p:nvSpPr>
          <p:cNvPr id="5" name="灯片编号占位符 4">
            <a:extLst>
              <a:ext uri="{FF2B5EF4-FFF2-40B4-BE49-F238E27FC236}">
                <a16:creationId xmlns:a16="http://schemas.microsoft.com/office/drawing/2014/main" id="{04EAA679-779F-4423-8B5C-C1A4971D90B1}"/>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pic>
        <p:nvPicPr>
          <p:cNvPr id="20" name="图片 19">
            <a:extLst>
              <a:ext uri="{FF2B5EF4-FFF2-40B4-BE49-F238E27FC236}">
                <a16:creationId xmlns:a16="http://schemas.microsoft.com/office/drawing/2014/main" id="{D0B97298-7BC2-4B4D-9C72-7F039FBE93F5}"/>
              </a:ext>
            </a:extLst>
          </p:cNvPr>
          <p:cNvPicPr>
            <a:picLocks noChangeAspect="1"/>
          </p:cNvPicPr>
          <p:nvPr/>
        </p:nvPicPr>
        <p:blipFill rotWithShape="1">
          <a:blip r:embed="rId3"/>
          <a:srcRect t="3986" r="6791"/>
          <a:stretch/>
        </p:blipFill>
        <p:spPr>
          <a:xfrm>
            <a:off x="608134" y="2076478"/>
            <a:ext cx="7441375" cy="3863017"/>
          </a:xfrm>
          <a:prstGeom prst="rect">
            <a:avLst/>
          </a:prstGeom>
        </p:spPr>
      </p:pic>
      <p:sp>
        <p:nvSpPr>
          <p:cNvPr id="21" name="标题 3">
            <a:extLst>
              <a:ext uri="{FF2B5EF4-FFF2-40B4-BE49-F238E27FC236}">
                <a16:creationId xmlns:a16="http://schemas.microsoft.com/office/drawing/2014/main" id="{5CE28800-A87C-4F2A-AED2-00A48011C162}"/>
              </a:ext>
            </a:extLst>
          </p:cNvPr>
          <p:cNvSpPr>
            <a:spLocks noGrp="1"/>
          </p:cNvSpPr>
          <p:nvPr>
            <p:ph type="title"/>
          </p:nvPr>
        </p:nvSpPr>
        <p:spPr>
          <a:xfrm>
            <a:off x="838200" y="996950"/>
            <a:ext cx="10515600" cy="1034598"/>
          </a:xfrm>
        </p:spPr>
        <p:txBody>
          <a:bodyPr/>
          <a:lstStyle/>
          <a:p>
            <a:pPr algn="l"/>
            <a:r>
              <a:rPr lang="en-US" altLang="zh-CN" dirty="0">
                <a:latin typeface="Times New Roman" panose="02020603050405020304" pitchFamily="18" charset="0"/>
                <a:cs typeface="Times New Roman" panose="02020603050405020304" pitchFamily="18" charset="0"/>
              </a:rPr>
              <a:t>Empirical strategy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60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a:extLst>
              <a:ext uri="{FF2B5EF4-FFF2-40B4-BE49-F238E27FC236}">
                <a16:creationId xmlns:a16="http://schemas.microsoft.com/office/drawing/2014/main" id="{59CD1A5D-2002-4C28-B399-EF8469AA18EF}"/>
              </a:ext>
            </a:extLst>
          </p:cNvPr>
          <p:cNvPicPr>
            <a:picLocks noGrp="1" noChangeAspect="1"/>
          </p:cNvPicPr>
          <p:nvPr>
            <p:ph idx="1"/>
          </p:nvPr>
        </p:nvPicPr>
        <p:blipFill>
          <a:blip r:embed="rId2"/>
          <a:stretch>
            <a:fillRect/>
          </a:stretch>
        </p:blipFill>
        <p:spPr>
          <a:xfrm>
            <a:off x="1822871" y="1977422"/>
            <a:ext cx="8870529" cy="4259858"/>
          </a:xfrm>
          <a:prstGeom prst="rect">
            <a:avLst/>
          </a:prstGeom>
        </p:spPr>
      </p:pic>
      <p:sp>
        <p:nvSpPr>
          <p:cNvPr id="4" name="日期占位符 3">
            <a:extLst>
              <a:ext uri="{FF2B5EF4-FFF2-40B4-BE49-F238E27FC236}">
                <a16:creationId xmlns:a16="http://schemas.microsoft.com/office/drawing/2014/main" id="{4EA20096-33CC-4AB7-8E62-D4E45DD6136A}"/>
              </a:ext>
            </a:extLst>
          </p:cNvPr>
          <p:cNvSpPr>
            <a:spLocks noGrp="1"/>
          </p:cNvSpPr>
          <p:nvPr>
            <p:ph type="dt" sz="half" idx="10"/>
          </p:nvPr>
        </p:nvSpPr>
        <p:spPr/>
        <p:txBody>
          <a:bodyPr/>
          <a:lstStyle/>
          <a:p>
            <a:fld id="{297AD797-984F-43E4-84D1-18281E439AB6}" type="datetime2">
              <a:rPr lang="en-US" altLang="zh-CN" smtClean="0"/>
              <a:t>Thursday, August 20, 2020</a:t>
            </a:fld>
            <a:endParaRPr lang="zh-CN" altLang="en-US"/>
          </a:p>
        </p:txBody>
      </p:sp>
      <p:sp>
        <p:nvSpPr>
          <p:cNvPr id="5" name="页脚占位符 4">
            <a:extLst>
              <a:ext uri="{FF2B5EF4-FFF2-40B4-BE49-F238E27FC236}">
                <a16:creationId xmlns:a16="http://schemas.microsoft.com/office/drawing/2014/main" id="{F8D81D4E-6FE0-4602-B603-A2BBBD242799}"/>
              </a:ext>
            </a:extLst>
          </p:cNvPr>
          <p:cNvSpPr>
            <a:spLocks noGrp="1"/>
          </p:cNvSpPr>
          <p:nvPr>
            <p:ph type="ftr" sz="quarter" idx="11"/>
          </p:nvPr>
        </p:nvSpPr>
        <p:spPr/>
        <p:txBody>
          <a:bodyPr/>
          <a:lstStyle/>
          <a:p>
            <a:r>
              <a:rPr lang="nl-NL" altLang="zh-CN"/>
              <a:t>Wenhong Yan (wenhong.yan@outlook.com)</a:t>
            </a:r>
            <a:endParaRPr lang="zh-CN" altLang="en-US"/>
          </a:p>
        </p:txBody>
      </p:sp>
      <p:sp>
        <p:nvSpPr>
          <p:cNvPr id="6" name="灯片编号占位符 5">
            <a:extLst>
              <a:ext uri="{FF2B5EF4-FFF2-40B4-BE49-F238E27FC236}">
                <a16:creationId xmlns:a16="http://schemas.microsoft.com/office/drawing/2014/main" id="{27F66146-545B-48C7-A002-0423009EB778}"/>
              </a:ext>
            </a:extLst>
          </p:cNvPr>
          <p:cNvSpPr>
            <a:spLocks noGrp="1"/>
          </p:cNvSpPr>
          <p:nvPr>
            <p:ph type="sldNum" sz="quarter" idx="12"/>
          </p:nvPr>
        </p:nvSpPr>
        <p:spPr/>
        <p:txBody>
          <a:bodyPr/>
          <a:lstStyle/>
          <a:p>
            <a:fld id="{565CE74E-AB26-4998-AD42-012C4C1AD076}" type="slidenum">
              <a:rPr lang="zh-CN" altLang="en-US" smtClean="0"/>
              <a:t>16</a:t>
            </a:fld>
            <a:endParaRPr lang="zh-CN" altLang="en-US"/>
          </a:p>
        </p:txBody>
      </p:sp>
      <p:sp>
        <p:nvSpPr>
          <p:cNvPr id="8" name="标题 7">
            <a:extLst>
              <a:ext uri="{FF2B5EF4-FFF2-40B4-BE49-F238E27FC236}">
                <a16:creationId xmlns:a16="http://schemas.microsoft.com/office/drawing/2014/main" id="{5D72E7D7-D994-4D3A-B07A-FC1D0FC73B0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103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D2F57D17-D4E8-4D2C-84DE-ACC9E9876889}"/>
              </a:ext>
            </a:extLst>
          </p:cNvPr>
          <p:cNvSpPr>
            <a:spLocks noGrp="1"/>
          </p:cNvSpPr>
          <p:nvPr>
            <p:ph sz="half" idx="1"/>
          </p:nvPr>
        </p:nvSpPr>
        <p:spPr>
          <a:xfrm>
            <a:off x="571500" y="2031548"/>
            <a:ext cx="5448300" cy="4145415"/>
          </a:xfrm>
        </p:spPr>
        <p:txBody>
          <a:bodyPr>
            <a:normAutofit fontScale="92500" lnSpcReduction="20000"/>
          </a:bodyPr>
          <a:lstStyle/>
          <a:p>
            <a:r>
              <a:rPr lang="en-US" altLang="zh-CN" sz="3000" dirty="0">
                <a:latin typeface="Times New Roman" panose="02020603050405020304" pitchFamily="18" charset="0"/>
                <a:cs typeface="Times New Roman" panose="02020603050405020304" pitchFamily="18" charset="0"/>
              </a:rPr>
              <a:t>Contributions</a:t>
            </a:r>
          </a:p>
          <a:p>
            <a:pPr lvl="1"/>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Verify that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budget discontinuity exists in Chinese provinces, specifically, on economic development and SECH expenditure</a:t>
            </a:r>
          </a:p>
          <a:p>
            <a:pPr lvl="1"/>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We find that the confrontation between leaders’ political motivation and institutional inertia leads to budget discontinuity, and we contextualize it in China</a:t>
            </a:r>
          </a:p>
          <a:p>
            <a:pPr lvl="1"/>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By constructing this mechanism of budget discontinuity, we better connect institutional arrangements, budget planning, and fiscal expenditure performance in the Chinese context</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内容占位符 7">
            <a:extLst>
              <a:ext uri="{FF2B5EF4-FFF2-40B4-BE49-F238E27FC236}">
                <a16:creationId xmlns:a16="http://schemas.microsoft.com/office/drawing/2014/main" id="{A68A5D31-C381-4AB8-844E-90179E4A9FB0}"/>
              </a:ext>
            </a:extLst>
          </p:cNvPr>
          <p:cNvSpPr>
            <a:spLocks noGrp="1"/>
          </p:cNvSpPr>
          <p:nvPr>
            <p:ph sz="half" idx="2"/>
          </p:nvPr>
        </p:nvSpPr>
        <p:spPr/>
        <p:txBody>
          <a:bodyPr/>
          <a:lstStyle/>
          <a:p>
            <a:r>
              <a:rPr lang="en-US" altLang="zh-CN" dirty="0">
                <a:latin typeface="Times New Roman" panose="02020603050405020304" pitchFamily="18" charset="0"/>
                <a:cs typeface="Times New Roman" panose="02020603050405020304" pitchFamily="18" charset="0"/>
              </a:rPr>
              <a:t>Limitations</a:t>
            </a:r>
          </a:p>
          <a:p>
            <a:pPr lvl="1"/>
            <a:r>
              <a:rPr lang="en-US" altLang="zh-CN" sz="2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Due to data limitations, we could not analyze expenditure in greater detail. Further exploration can be done if data for sub-provincial levels and more detailed and more available</a:t>
            </a:r>
          </a:p>
          <a:p>
            <a:pPr lvl="1"/>
            <a:r>
              <a:rPr lang="en-US" altLang="zh-CN" sz="2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our empirics cannot rule out the possibility of reverse causality that increases to the budget lead to longer tenures. Further exploration needs to tackle this causality issue.</a:t>
            </a:r>
            <a:endParaRPr lang="en-US" altLang="zh-CN" sz="22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日期占位符 2">
            <a:extLst>
              <a:ext uri="{FF2B5EF4-FFF2-40B4-BE49-F238E27FC236}">
                <a16:creationId xmlns:a16="http://schemas.microsoft.com/office/drawing/2014/main" id="{7B360A5D-969F-4880-AF55-B539AED7D923}"/>
              </a:ext>
            </a:extLst>
          </p:cNvPr>
          <p:cNvSpPr>
            <a:spLocks noGrp="1"/>
          </p:cNvSpPr>
          <p:nvPr>
            <p:ph type="dt" sz="half" idx="10"/>
          </p:nvPr>
        </p:nvSpPr>
        <p:spPr/>
        <p:txBody>
          <a:bodyPr/>
          <a:lstStyle/>
          <a:p>
            <a:fld id="{4B4B779C-D907-4368-828E-77300CE00471}" type="datetime2">
              <a:rPr lang="en-US" altLang="zh-CN" smtClean="0"/>
              <a:t>Thursday, August 20, 2020</a:t>
            </a:fld>
            <a:endParaRPr lang="zh-CN" altLang="en-US"/>
          </a:p>
        </p:txBody>
      </p:sp>
      <p:sp>
        <p:nvSpPr>
          <p:cNvPr id="4" name="页脚占位符 3">
            <a:extLst>
              <a:ext uri="{FF2B5EF4-FFF2-40B4-BE49-F238E27FC236}">
                <a16:creationId xmlns:a16="http://schemas.microsoft.com/office/drawing/2014/main" id="{65047D12-36C6-43DD-A281-21B1581EDCBC}"/>
              </a:ext>
            </a:extLst>
          </p:cNvPr>
          <p:cNvSpPr>
            <a:spLocks noGrp="1"/>
          </p:cNvSpPr>
          <p:nvPr>
            <p:ph type="ftr" sz="quarter" idx="11"/>
          </p:nvPr>
        </p:nvSpPr>
        <p:spPr/>
        <p:txBody>
          <a:bodyPr/>
          <a:lstStyle/>
          <a:p>
            <a:r>
              <a:rPr lang="nl-NL" altLang="zh-CN"/>
              <a:t>Wenhong Yan (wenhong.yan@outlook.com)</a:t>
            </a:r>
            <a:endParaRPr lang="zh-CN" altLang="en-US"/>
          </a:p>
        </p:txBody>
      </p:sp>
      <p:sp>
        <p:nvSpPr>
          <p:cNvPr id="5" name="灯片编号占位符 4">
            <a:extLst>
              <a:ext uri="{FF2B5EF4-FFF2-40B4-BE49-F238E27FC236}">
                <a16:creationId xmlns:a16="http://schemas.microsoft.com/office/drawing/2014/main" id="{B5243FA0-5D08-46AE-A98B-8C35A00BDA3F}"/>
              </a:ext>
            </a:extLst>
          </p:cNvPr>
          <p:cNvSpPr>
            <a:spLocks noGrp="1"/>
          </p:cNvSpPr>
          <p:nvPr>
            <p:ph type="sldNum" sz="quarter" idx="12"/>
          </p:nvPr>
        </p:nvSpPr>
        <p:spPr/>
        <p:txBody>
          <a:bodyPr/>
          <a:lstStyle/>
          <a:p>
            <a:fld id="{565CE74E-AB26-4998-AD42-012C4C1AD076}" type="slidenum">
              <a:rPr lang="zh-CN" altLang="en-US" smtClean="0"/>
              <a:t>17</a:t>
            </a:fld>
            <a:endParaRPr lang="zh-CN" altLang="en-US"/>
          </a:p>
        </p:txBody>
      </p:sp>
      <p:sp>
        <p:nvSpPr>
          <p:cNvPr id="6" name="标题 5">
            <a:extLst>
              <a:ext uri="{FF2B5EF4-FFF2-40B4-BE49-F238E27FC236}">
                <a16:creationId xmlns:a16="http://schemas.microsoft.com/office/drawing/2014/main" id="{543AFA77-F1AF-4FF6-B387-64402AF51F3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22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3045669"/>
            <a:ext cx="10515600" cy="1034598"/>
          </a:xfrm>
        </p:spPr>
        <p:txBody>
          <a:bodyPr/>
          <a:lstStyle/>
          <a:p>
            <a:r>
              <a:rPr lang="en-US" altLang="zh-CN" dirty="0">
                <a:latin typeface="Times New Roman" panose="02020603050405020304" pitchFamily="18" charset="0"/>
                <a:cs typeface="Times New Roman" panose="02020603050405020304" pitchFamily="18" charset="0"/>
              </a:rPr>
              <a:t>Thank You</a:t>
            </a:r>
            <a:endParaRPr lang="zh-CN" altLang="en-US" dirty="0">
              <a:latin typeface="Times New Roman" panose="02020603050405020304" pitchFamily="18" charset="0"/>
              <a:cs typeface="Times New Roman" panose="02020603050405020304" pitchFamily="18" charset="0"/>
            </a:endParaRPr>
          </a:p>
        </p:txBody>
      </p:sp>
      <p:sp>
        <p:nvSpPr>
          <p:cNvPr id="2" name="日期占位符 1">
            <a:extLst>
              <a:ext uri="{FF2B5EF4-FFF2-40B4-BE49-F238E27FC236}">
                <a16:creationId xmlns:a16="http://schemas.microsoft.com/office/drawing/2014/main" id="{6FFE1D84-21E2-44AC-BB74-2F87BD4710A1}"/>
              </a:ext>
            </a:extLst>
          </p:cNvPr>
          <p:cNvSpPr>
            <a:spLocks noGrp="1"/>
          </p:cNvSpPr>
          <p:nvPr>
            <p:ph type="dt" sz="half" idx="10"/>
          </p:nvPr>
        </p:nvSpPr>
        <p:spPr/>
        <p:txBody>
          <a:bodyPr/>
          <a:lstStyle/>
          <a:p>
            <a:fld id="{E5DD86F8-0729-4E0D-B1B4-EBD0ADA08B1E}" type="datetime2">
              <a:rPr lang="en-US" altLang="zh-CN" smtClean="0"/>
              <a:t>Thursday, August 20, 2020</a:t>
            </a:fld>
            <a:endParaRPr lang="zh-CN" altLang="en-US"/>
          </a:p>
        </p:txBody>
      </p:sp>
      <p:sp>
        <p:nvSpPr>
          <p:cNvPr id="3" name="页脚占位符 2">
            <a:extLst>
              <a:ext uri="{FF2B5EF4-FFF2-40B4-BE49-F238E27FC236}">
                <a16:creationId xmlns:a16="http://schemas.microsoft.com/office/drawing/2014/main" id="{8839BDF3-42A9-4538-9E9E-D7D1D6CB54EB}"/>
              </a:ext>
            </a:extLst>
          </p:cNvPr>
          <p:cNvSpPr>
            <a:spLocks noGrp="1"/>
          </p:cNvSpPr>
          <p:nvPr>
            <p:ph type="ftr" sz="quarter" idx="11"/>
          </p:nvPr>
        </p:nvSpPr>
        <p:spPr/>
        <p:txBody>
          <a:bodyPr/>
          <a:lstStyle/>
          <a:p>
            <a:r>
              <a:rPr lang="nl-NL" altLang="zh-CN"/>
              <a:t>Wenhong Yan (wenhong.yan@outlook.com)</a:t>
            </a:r>
            <a:endParaRPr lang="zh-CN" altLang="en-US"/>
          </a:p>
        </p:txBody>
      </p:sp>
      <p:sp>
        <p:nvSpPr>
          <p:cNvPr id="5" name="灯片编号占位符 4">
            <a:extLst>
              <a:ext uri="{FF2B5EF4-FFF2-40B4-BE49-F238E27FC236}">
                <a16:creationId xmlns:a16="http://schemas.microsoft.com/office/drawing/2014/main" id="{8756A8CB-159B-46F7-8CC3-523F553675D3}"/>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Tree>
    <p:extLst>
      <p:ext uri="{BB962C8B-B14F-4D97-AF65-F5344CB8AC3E}">
        <p14:creationId xmlns:p14="http://schemas.microsoft.com/office/powerpoint/2010/main" val="427301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a:bodyPr>
          <a:lstStyle/>
          <a:p>
            <a:r>
              <a:rPr lang="en-US" altLang="zh-CN" sz="2400" b="1" i="1" dirty="0">
                <a:solidFill>
                  <a:srgbClr val="131413"/>
                </a:solidFill>
                <a:effectLst/>
                <a:latin typeface="Times New Roman" panose="02020603050405020304" pitchFamily="18" charset="0"/>
                <a:cs typeface="Times New Roman" panose="02020603050405020304" pitchFamily="18" charset="0"/>
              </a:rPr>
              <a:t>Budgeting </a:t>
            </a:r>
            <a:r>
              <a:rPr lang="en-US" altLang="zh-CN" sz="2400" b="0" i="0" dirty="0">
                <a:solidFill>
                  <a:srgbClr val="131413"/>
                </a:solidFill>
                <a:effectLst/>
                <a:latin typeface="Times New Roman" panose="02020603050405020304" pitchFamily="18" charset="0"/>
                <a:cs typeface="Times New Roman" panose="02020603050405020304" pitchFamily="18" charset="0"/>
              </a:rPr>
              <a:t>is one the most powerful tools </a:t>
            </a:r>
            <a:r>
              <a:rPr lang="en-US" altLang="zh-CN" sz="2400" dirty="0">
                <a:solidFill>
                  <a:srgbClr val="131413"/>
                </a:solidFill>
                <a:latin typeface="Times New Roman" panose="02020603050405020304" pitchFamily="18" charset="0"/>
                <a:cs typeface="Times New Roman" panose="02020603050405020304" pitchFamily="18" charset="0"/>
              </a:rPr>
              <a:t>for leaders </a:t>
            </a:r>
            <a:r>
              <a:rPr lang="en-US" altLang="zh-CN" sz="2400" b="0" i="0" dirty="0">
                <a:solidFill>
                  <a:srgbClr val="131413"/>
                </a:solidFill>
                <a:effectLst/>
                <a:latin typeface="Times New Roman" panose="02020603050405020304" pitchFamily="18" charset="0"/>
                <a:cs typeface="Times New Roman" panose="02020603050405020304" pitchFamily="18" charset="0"/>
              </a:rPr>
              <a:t>to fulfill their responsibilities.</a:t>
            </a:r>
          </a:p>
          <a:p>
            <a:r>
              <a:rPr lang="en-US" altLang="zh-CN" sz="2400" b="0" i="0" dirty="0">
                <a:solidFill>
                  <a:srgbClr val="131413"/>
                </a:solidFill>
                <a:effectLst/>
                <a:latin typeface="Times New Roman" panose="02020603050405020304" pitchFamily="18" charset="0"/>
                <a:cs typeface="Times New Roman" panose="02020603050405020304" pitchFamily="18" charset="0"/>
              </a:rPr>
              <a:t>Budget could be either</a:t>
            </a:r>
          </a:p>
          <a:p>
            <a:pPr lvl="1"/>
            <a:r>
              <a:rPr lang="en-US" altLang="zh-CN" sz="2000" b="0" i="0" u="sng" dirty="0">
                <a:solidFill>
                  <a:srgbClr val="131413"/>
                </a:solidFill>
                <a:effectLst/>
                <a:latin typeface="Times New Roman" panose="02020603050405020304" pitchFamily="18" charset="0"/>
                <a:cs typeface="Times New Roman" panose="02020603050405020304" pitchFamily="18" charset="0"/>
              </a:rPr>
              <a:t>smooth and </a:t>
            </a:r>
            <a:r>
              <a:rPr lang="en-US" altLang="zh-CN" sz="2000" b="0" u="sng" dirty="0">
                <a:solidFill>
                  <a:srgbClr val="131413"/>
                </a:solidFill>
                <a:effectLst/>
                <a:latin typeface="Times New Roman" panose="02020603050405020304" pitchFamily="18" charset="0"/>
                <a:cs typeface="Times New Roman" panose="02020603050405020304" pitchFamily="18" charset="0"/>
              </a:rPr>
              <a:t>gradual:</a:t>
            </a:r>
            <a:r>
              <a:rPr lang="en-US" altLang="zh-CN" sz="2000" b="0" dirty="0">
                <a:solidFill>
                  <a:srgbClr val="131413"/>
                </a:solidFill>
                <a:effectLst/>
                <a:latin typeface="Times New Roman" panose="02020603050405020304" pitchFamily="18" charset="0"/>
                <a:cs typeface="Times New Roman" panose="02020603050405020304" pitchFamily="18" charset="0"/>
              </a:rPr>
              <a:t> </a:t>
            </a:r>
            <a:r>
              <a:rPr lang="en-US" altLang="zh-CN" sz="2000" b="0" i="0" dirty="0">
                <a:solidFill>
                  <a:srgbClr val="131413"/>
                </a:solidFill>
                <a:effectLst/>
                <a:latin typeface="Times New Roman" panose="02020603050405020304" pitchFamily="18" charset="0"/>
                <a:cs typeface="Times New Roman" panose="02020603050405020304" pitchFamily="18" charset="0"/>
              </a:rPr>
              <a:t>marginal increase or decrease from the base level </a:t>
            </a:r>
            <a:r>
              <a:rPr lang="en-US" altLang="zh-CN" sz="2000" b="0" dirty="0">
                <a:solidFill>
                  <a:srgbClr val="131413"/>
                </a:solidFill>
                <a:effectLst/>
                <a:latin typeface="Times New Roman" panose="02020603050405020304" pitchFamily="18" charset="0"/>
                <a:cs typeface="Times New Roman" panose="02020603050405020304" pitchFamily="18" charset="0"/>
              </a:rPr>
              <a:t>OR</a:t>
            </a:r>
            <a:r>
              <a:rPr lang="en-US" altLang="zh-CN" sz="2000" b="0" i="0" dirty="0">
                <a:solidFill>
                  <a:srgbClr val="131413"/>
                </a:solidFill>
                <a:effectLst/>
                <a:latin typeface="Times New Roman" panose="02020603050405020304" pitchFamily="18" charset="0"/>
                <a:cs typeface="Times New Roman" panose="02020603050405020304" pitchFamily="18" charset="0"/>
              </a:rPr>
              <a:t> </a:t>
            </a:r>
          </a:p>
          <a:p>
            <a:pPr lvl="1"/>
            <a:r>
              <a:rPr lang="en-US" altLang="zh-CN" sz="2000" b="0" i="0" u="sng" dirty="0">
                <a:solidFill>
                  <a:srgbClr val="131413"/>
                </a:solidFill>
                <a:effectLst/>
                <a:latin typeface="Times New Roman" panose="02020603050405020304" pitchFamily="18" charset="0"/>
                <a:cs typeface="Times New Roman" panose="02020603050405020304" pitchFamily="18" charset="0"/>
              </a:rPr>
              <a:t>drastic and disjoint:</a:t>
            </a:r>
            <a:r>
              <a:rPr lang="en-US" altLang="zh-CN" sz="2000" b="0" dirty="0">
                <a:solidFill>
                  <a:srgbClr val="131413"/>
                </a:solidFill>
                <a:effectLst/>
                <a:latin typeface="Times New Roman" panose="02020603050405020304" pitchFamily="18" charset="0"/>
                <a:cs typeface="Times New Roman" panose="02020603050405020304" pitchFamily="18" charset="0"/>
              </a:rPr>
              <a:t> </a:t>
            </a:r>
            <a:r>
              <a:rPr lang="en-US" altLang="zh-CN" sz="2000" b="0" i="0" dirty="0">
                <a:solidFill>
                  <a:srgbClr val="131413"/>
                </a:solidFill>
                <a:effectLst/>
                <a:latin typeface="Times New Roman" panose="02020603050405020304" pitchFamily="18" charset="0"/>
                <a:cs typeface="Times New Roman" panose="02020603050405020304" pitchFamily="18" charset="0"/>
              </a:rPr>
              <a:t>policy changes are episodic and interrupted</a:t>
            </a:r>
            <a:r>
              <a:rPr lang="en-US" altLang="zh-CN" sz="2000" b="0" dirty="0">
                <a:solidFill>
                  <a:srgbClr val="131413"/>
                </a:solidFill>
                <a:effectLst/>
                <a:latin typeface="Times New Roman" panose="02020603050405020304" pitchFamily="18" charset="0"/>
                <a:cs typeface="Times New Roman" panose="02020603050405020304" pitchFamily="18" charset="0"/>
              </a:rPr>
              <a:t> </a:t>
            </a:r>
            <a:endParaRPr lang="en-US" altLang="zh-CN" sz="2000" b="0" i="0" u="sng" dirty="0">
              <a:solidFill>
                <a:srgbClr val="131413"/>
              </a:solidFill>
              <a:effectLst/>
              <a:latin typeface="Times New Roman" panose="02020603050405020304" pitchFamily="18" charset="0"/>
              <a:cs typeface="Times New Roman" panose="02020603050405020304" pitchFamily="18" charset="0"/>
            </a:endParaRPr>
          </a:p>
          <a:p>
            <a:r>
              <a:rPr lang="en-US" altLang="zh-CN" sz="2400" dirty="0">
                <a:solidFill>
                  <a:srgbClr val="131413"/>
                </a:solidFill>
                <a:latin typeface="Times New Roman" panose="02020603050405020304" pitchFamily="18" charset="0"/>
                <a:cs typeface="Times New Roman" panose="02020603050405020304" pitchFamily="18" charset="0"/>
              </a:rPr>
              <a:t>G</a:t>
            </a:r>
            <a:r>
              <a:rPr lang="en-US" altLang="zh-CN" sz="2400" b="0" i="0" dirty="0">
                <a:solidFill>
                  <a:srgbClr val="131413"/>
                </a:solidFill>
                <a:effectLst/>
                <a:latin typeface="Times New Roman" panose="02020603050405020304" pitchFamily="18" charset="0"/>
                <a:cs typeface="Times New Roman" panose="02020603050405020304" pitchFamily="18" charset="0"/>
              </a:rPr>
              <a:t>radual budget change signals consistent policy, a drastic change implies a shift</a:t>
            </a:r>
            <a:br>
              <a:rPr lang="en-US" altLang="zh-CN" sz="2400" b="0" i="0" dirty="0">
                <a:solidFill>
                  <a:srgbClr val="131413"/>
                </a:solidFill>
                <a:effectLst/>
                <a:latin typeface="Times New Roman" panose="02020603050405020304" pitchFamily="18" charset="0"/>
                <a:cs typeface="Times New Roman" panose="02020603050405020304" pitchFamily="18" charset="0"/>
              </a:rPr>
            </a:br>
            <a:r>
              <a:rPr lang="en-US" altLang="zh-CN" sz="2400" b="0" i="0" dirty="0">
                <a:solidFill>
                  <a:srgbClr val="131413"/>
                </a:solidFill>
                <a:effectLst/>
                <a:latin typeface="Times New Roman" panose="02020603050405020304" pitchFamily="18" charset="0"/>
                <a:cs typeface="Times New Roman" panose="02020603050405020304" pitchFamily="18" charset="0"/>
              </a:rPr>
              <a:t>in the budget maker’s decisional focus. </a:t>
            </a:r>
            <a:r>
              <a:rPr lang="en-US" altLang="zh-CN" sz="2400" dirty="0">
                <a:solidFill>
                  <a:srgbClr val="131413"/>
                </a:solidFill>
                <a:latin typeface="Times New Roman" panose="02020603050405020304" pitchFamily="18" charset="0"/>
                <a:cs typeface="Times New Roman" panose="02020603050405020304" pitchFamily="18" charset="0"/>
              </a:rPr>
              <a:t>Our focus: </a:t>
            </a:r>
            <a:r>
              <a:rPr lang="en-US" altLang="zh-CN" sz="2400" b="1" i="1" u="sng" dirty="0">
                <a:solidFill>
                  <a:srgbClr val="131413"/>
                </a:solidFill>
                <a:latin typeface="Times New Roman" panose="02020603050405020304" pitchFamily="18" charset="0"/>
                <a:cs typeface="Times New Roman" panose="02020603050405020304" pitchFamily="18" charset="0"/>
              </a:rPr>
              <a:t>structural budget discontinuity</a:t>
            </a:r>
            <a:r>
              <a:rPr lang="en-US" altLang="zh-CN" sz="2400" dirty="0">
                <a:solidFill>
                  <a:srgbClr val="131413"/>
                </a:solidFill>
                <a:latin typeface="Times New Roman" panose="02020603050405020304" pitchFamily="18" charset="0"/>
                <a:cs typeface="Times New Roman" panose="02020603050405020304" pitchFamily="18" charset="0"/>
              </a:rPr>
              <a:t>.</a:t>
            </a:r>
            <a:endParaRPr lang="en-US" altLang="zh-CN" sz="2200" dirty="0">
              <a:solidFill>
                <a:srgbClr val="131413"/>
              </a:solidFill>
              <a:latin typeface="Times New Roman" panose="02020603050405020304" pitchFamily="18" charset="0"/>
              <a:cs typeface="Times New Roman" panose="02020603050405020304" pitchFamily="18" charset="0"/>
            </a:endParaRPr>
          </a:p>
          <a:p>
            <a:pPr lvl="1"/>
            <a:r>
              <a:rPr lang="en-US" altLang="zh-CN" sz="1800" dirty="0">
                <a:solidFill>
                  <a:srgbClr val="131413"/>
                </a:solidFill>
                <a:effectLst/>
                <a:latin typeface="Times New Roman" panose="02020603050405020304" pitchFamily="18" charset="0"/>
                <a:cs typeface="Times New Roman" panose="02020603050405020304" pitchFamily="18" charset="0"/>
              </a:rPr>
              <a:t>Change in budget structure reflects the trade-offs in resources allocation</a:t>
            </a:r>
          </a:p>
          <a:p>
            <a:pPr lvl="1"/>
            <a:r>
              <a:rPr lang="en-US" altLang="zh-CN" sz="1800" dirty="0">
                <a:solidFill>
                  <a:srgbClr val="131413"/>
                </a:solidFill>
                <a:effectLst/>
                <a:latin typeface="Times New Roman" panose="02020603050405020304" pitchFamily="18" charset="0"/>
                <a:cs typeface="Times New Roman" panose="02020603050405020304" pitchFamily="18" charset="0"/>
              </a:rPr>
              <a:t>Studies on discontinuous budget generally focus on scales (absolute values or growth)</a:t>
            </a: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Tree>
    <p:extLst>
      <p:ext uri="{BB962C8B-B14F-4D97-AF65-F5344CB8AC3E}">
        <p14:creationId xmlns:p14="http://schemas.microsoft.com/office/powerpoint/2010/main" val="263260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a:bodyPr>
          <a:lstStyle/>
          <a:p>
            <a:r>
              <a:rPr lang="en-US" altLang="zh-CN" sz="2400" dirty="0">
                <a:solidFill>
                  <a:srgbClr val="000000"/>
                </a:solidFill>
                <a:effectLst/>
                <a:latin typeface="Times New Roman" panose="02020603050405020304" pitchFamily="18" charset="0"/>
                <a:ea typeface="宋体" panose="02010600030101010101" pitchFamily="2" charset="-122"/>
              </a:rPr>
              <a:t>Studies have emphasized that “</a:t>
            </a:r>
            <a:r>
              <a:rPr lang="en-US" altLang="zh-CN" sz="2400" b="1" i="1" dirty="0">
                <a:solidFill>
                  <a:srgbClr val="000000"/>
                </a:solidFill>
                <a:effectLst/>
                <a:latin typeface="Times New Roman" panose="02020603050405020304" pitchFamily="18" charset="0"/>
                <a:ea typeface="宋体" panose="02010600030101010101" pitchFamily="2" charset="-122"/>
              </a:rPr>
              <a:t>institutional makeup</a:t>
            </a:r>
            <a:r>
              <a:rPr lang="en-US" altLang="zh-CN" sz="2400" dirty="0">
                <a:solidFill>
                  <a:srgbClr val="000000"/>
                </a:solidFill>
                <a:effectLst/>
                <a:latin typeface="Times New Roman" panose="02020603050405020304" pitchFamily="18" charset="0"/>
                <a:ea typeface="宋体" panose="02010600030101010101" pitchFamily="2" charset="-122"/>
              </a:rPr>
              <a:t>” (Breunig &amp; Koski, 2006, p. 375) is key to policy discontinuity, explanations include: </a:t>
            </a:r>
          </a:p>
          <a:p>
            <a:pPr lvl="1"/>
            <a:r>
              <a:rPr lang="en-US" altLang="zh-CN" sz="2000" dirty="0">
                <a:solidFill>
                  <a:srgbClr val="000000"/>
                </a:solidFill>
                <a:effectLst/>
                <a:latin typeface="Times New Roman" panose="02020603050405020304" pitchFamily="18" charset="0"/>
                <a:ea typeface="宋体" panose="02010600030101010101" pitchFamily="2" charset="-122"/>
              </a:rPr>
              <a:t>political party turnover or party politics (Carter &amp; Jacobs, 2014; </a:t>
            </a:r>
            <a:r>
              <a:rPr lang="en-US" altLang="zh-CN" sz="2000" dirty="0" err="1">
                <a:solidFill>
                  <a:srgbClr val="000000"/>
                </a:solidFill>
                <a:effectLst/>
                <a:latin typeface="Times New Roman" panose="02020603050405020304" pitchFamily="18" charset="0"/>
                <a:ea typeface="宋体" panose="02010600030101010101" pitchFamily="2" charset="-122"/>
              </a:rPr>
              <a:t>Walgrave</a:t>
            </a:r>
            <a:r>
              <a:rPr lang="en-US" altLang="zh-CN" sz="2000" dirty="0">
                <a:solidFill>
                  <a:srgbClr val="000000"/>
                </a:solidFill>
                <a:effectLst/>
                <a:latin typeface="Times New Roman" panose="02020603050405020304" pitchFamily="18" charset="0"/>
                <a:ea typeface="宋体" panose="02010600030101010101" pitchFamily="2" charset="-122"/>
              </a:rPr>
              <a:t> &amp; </a:t>
            </a:r>
            <a:r>
              <a:rPr lang="en-US" altLang="zh-CN" sz="2000" dirty="0" err="1">
                <a:solidFill>
                  <a:srgbClr val="000000"/>
                </a:solidFill>
                <a:effectLst/>
                <a:latin typeface="Times New Roman" panose="02020603050405020304" pitchFamily="18" charset="0"/>
                <a:ea typeface="宋体" panose="02010600030101010101" pitchFamily="2" charset="-122"/>
              </a:rPr>
              <a:t>Varone</a:t>
            </a:r>
            <a:r>
              <a:rPr lang="en-US" altLang="zh-CN" sz="2000" dirty="0">
                <a:solidFill>
                  <a:srgbClr val="000000"/>
                </a:solidFill>
                <a:effectLst/>
                <a:latin typeface="Times New Roman" panose="02020603050405020304" pitchFamily="18" charset="0"/>
                <a:ea typeface="宋体" panose="02010600030101010101" pitchFamily="2" charset="-122"/>
              </a:rPr>
              <a:t>, 2008), </a:t>
            </a:r>
          </a:p>
          <a:p>
            <a:pPr lvl="1"/>
            <a:r>
              <a:rPr lang="en-US" altLang="zh-CN" sz="2000" dirty="0">
                <a:solidFill>
                  <a:srgbClr val="000000"/>
                </a:solidFill>
                <a:effectLst/>
                <a:latin typeface="Times New Roman" panose="02020603050405020304" pitchFamily="18" charset="0"/>
                <a:ea typeface="宋体" panose="02010600030101010101" pitchFamily="2" charset="-122"/>
              </a:rPr>
              <a:t>shifts in decisional focus among limited issues (Breunig &amp; Koski, 2018), and </a:t>
            </a:r>
          </a:p>
          <a:p>
            <a:pPr lvl="1"/>
            <a:r>
              <a:rPr lang="en-US" altLang="zh-CN" sz="2000" dirty="0">
                <a:solidFill>
                  <a:srgbClr val="000000"/>
                </a:solidFill>
                <a:effectLst/>
                <a:latin typeface="Times New Roman" panose="02020603050405020304" pitchFamily="18" charset="0"/>
                <a:ea typeface="宋体" panose="02010600030101010101" pitchFamily="2" charset="-122"/>
              </a:rPr>
              <a:t>different information (Baumgartner &amp; Jones, 2009; </a:t>
            </a:r>
            <a:r>
              <a:rPr lang="en-US" altLang="zh-CN" sz="2000" dirty="0" err="1">
                <a:solidFill>
                  <a:srgbClr val="000000"/>
                </a:solidFill>
                <a:effectLst/>
                <a:latin typeface="Times New Roman" panose="02020603050405020304" pitchFamily="18" charset="0"/>
                <a:ea typeface="宋体" panose="02010600030101010101" pitchFamily="2" charset="-122"/>
              </a:rPr>
              <a:t>Flink</a:t>
            </a:r>
            <a:r>
              <a:rPr lang="en-US" altLang="zh-CN" sz="2000" dirty="0">
                <a:solidFill>
                  <a:srgbClr val="000000"/>
                </a:solidFill>
                <a:effectLst/>
                <a:latin typeface="Times New Roman" panose="02020603050405020304" pitchFamily="18" charset="0"/>
                <a:ea typeface="宋体" panose="02010600030101010101" pitchFamily="2" charset="-122"/>
              </a:rPr>
              <a:t>, 2015; Jones &amp; Baumgartner, 2005, 2012). </a:t>
            </a: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spTree>
    <p:extLst>
      <p:ext uri="{BB962C8B-B14F-4D97-AF65-F5344CB8AC3E}">
        <p14:creationId xmlns:p14="http://schemas.microsoft.com/office/powerpoint/2010/main" val="243984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lnSpcReduction="10000"/>
          </a:bodyPr>
          <a:lstStyle/>
          <a:p>
            <a:r>
              <a:rPr lang="en-US" altLang="zh-CN" sz="2400" dirty="0">
                <a:solidFill>
                  <a:srgbClr val="131413"/>
                </a:solidFill>
                <a:latin typeface="Times New Roman" panose="02020603050405020304" pitchFamily="18" charset="0"/>
                <a:cs typeface="Times New Roman" panose="02020603050405020304" pitchFamily="18" charset="0"/>
              </a:rPr>
              <a:t>However, no studies have addressed structural budget discontinuity in the Chinese context: </a:t>
            </a:r>
            <a:r>
              <a:rPr lang="en-US" altLang="zh-CN" sz="2400" dirty="0">
                <a:solidFill>
                  <a:srgbClr val="131413"/>
                </a:solidFill>
                <a:effectLst/>
                <a:latin typeface="Times New Roman" panose="02020603050405020304" pitchFamily="18" charset="0"/>
                <a:cs typeface="Times New Roman" panose="02020603050405020304" pitchFamily="18" charset="0"/>
              </a:rPr>
              <a:t>Top</a:t>
            </a:r>
            <a:r>
              <a:rPr lang="en-US" altLang="zh-CN" sz="2400" dirty="0">
                <a:solidFill>
                  <a:srgbClr val="131413"/>
                </a:solidFill>
                <a:latin typeface="Times New Roman" panose="02020603050405020304" pitchFamily="18" charset="0"/>
                <a:cs typeface="Times New Roman" panose="02020603050405020304" pitchFamily="18" charset="0"/>
              </a:rPr>
              <a:t>-down centralized unitary political system.</a:t>
            </a:r>
          </a:p>
          <a:p>
            <a:endParaRPr lang="en-US" altLang="zh-CN" sz="2400" dirty="0">
              <a:solidFill>
                <a:srgbClr val="131413"/>
              </a:solidFill>
              <a:latin typeface="Times New Roman" panose="02020603050405020304" pitchFamily="18" charset="0"/>
              <a:cs typeface="Times New Roman" panose="02020603050405020304" pitchFamily="18" charset="0"/>
            </a:endParaRPr>
          </a:p>
          <a:p>
            <a:endParaRPr lang="en-US" altLang="zh-CN" sz="2400" dirty="0">
              <a:solidFill>
                <a:srgbClr val="131413"/>
              </a:solidFill>
              <a:latin typeface="Times New Roman" panose="02020603050405020304" pitchFamily="18" charset="0"/>
              <a:cs typeface="Times New Roman" panose="02020603050405020304" pitchFamily="18" charset="0"/>
            </a:endParaRPr>
          </a:p>
          <a:p>
            <a:endParaRPr lang="en-US" altLang="zh-CN" sz="2400" dirty="0">
              <a:solidFill>
                <a:srgbClr val="131413"/>
              </a:solidFill>
              <a:effectLst/>
              <a:latin typeface="Times New Roman" panose="02020603050405020304" pitchFamily="18" charset="0"/>
              <a:cs typeface="Times New Roman" panose="02020603050405020304" pitchFamily="18" charset="0"/>
            </a:endParaRPr>
          </a:p>
          <a:p>
            <a:endParaRPr lang="en-US" altLang="zh-CN" sz="2400" dirty="0">
              <a:solidFill>
                <a:srgbClr val="131413"/>
              </a:solidFill>
              <a:latin typeface="Times New Roman" panose="02020603050405020304" pitchFamily="18" charset="0"/>
              <a:cs typeface="Times New Roman" panose="02020603050405020304" pitchFamily="18" charset="0"/>
            </a:endParaRPr>
          </a:p>
          <a:p>
            <a:endParaRPr lang="en-US" altLang="zh-CN" sz="2400" dirty="0">
              <a:solidFill>
                <a:srgbClr val="131413"/>
              </a:solidFill>
              <a:effectLst/>
              <a:latin typeface="Times New Roman" panose="02020603050405020304" pitchFamily="18" charset="0"/>
              <a:cs typeface="Times New Roman" panose="02020603050405020304" pitchFamily="18" charset="0"/>
            </a:endParaRPr>
          </a:p>
          <a:p>
            <a:endParaRPr lang="en-US" altLang="zh-CN" sz="2400" dirty="0">
              <a:solidFill>
                <a:srgbClr val="131413"/>
              </a:solidFill>
              <a:effectLst/>
              <a:latin typeface="Times New Roman" panose="02020603050405020304" pitchFamily="18" charset="0"/>
              <a:cs typeface="Times New Roman" panose="02020603050405020304" pitchFamily="18" charset="0"/>
            </a:endParaRPr>
          </a:p>
          <a:p>
            <a:r>
              <a:rPr lang="en-US" altLang="zh-CN" sz="2400" b="0" i="0" dirty="0">
                <a:solidFill>
                  <a:srgbClr val="131413"/>
                </a:solidFill>
                <a:effectLst/>
                <a:latin typeface="Times New Roman" panose="02020603050405020304" pitchFamily="18" charset="0"/>
                <a:cs typeface="Times New Roman" panose="02020603050405020304" pitchFamily="18" charset="0"/>
              </a:rPr>
              <a:t>So, we focus on China’s provincial budgeting and seek to explain budget structure discontinuity in the Chinese context.</a:t>
            </a: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4</a:t>
            </a:fld>
            <a:endParaRPr lang="zh-CN" altLang="en-US"/>
          </a:p>
        </p:txBody>
      </p:sp>
      <p:pic>
        <p:nvPicPr>
          <p:cNvPr id="10" name="图片 9" descr="手机屏幕截图&#10;&#10;描述已自动生成">
            <a:extLst>
              <a:ext uri="{FF2B5EF4-FFF2-40B4-BE49-F238E27FC236}">
                <a16:creationId xmlns:a16="http://schemas.microsoft.com/office/drawing/2014/main" id="{76947564-1EB6-4F0A-B2AB-A124B8827025}"/>
              </a:ext>
            </a:extLst>
          </p:cNvPr>
          <p:cNvPicPr/>
          <p:nvPr/>
        </p:nvPicPr>
        <p:blipFill rotWithShape="1">
          <a:blip r:embed="rId3">
            <a:extLst>
              <a:ext uri="{28A0092B-C50C-407E-A947-70E740481C1C}">
                <a14:useLocalDpi xmlns:a14="http://schemas.microsoft.com/office/drawing/2010/main"/>
              </a:ext>
            </a:extLst>
          </a:blip>
          <a:srcRect t="2667" b="2800"/>
          <a:stretch/>
        </p:blipFill>
        <p:spPr bwMode="auto">
          <a:xfrm>
            <a:off x="1233617" y="2866766"/>
            <a:ext cx="9899821" cy="24766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161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a:bodyPr>
          <a:lstStyle/>
          <a:p>
            <a:r>
              <a:rPr lang="en-US" altLang="zh-CN" sz="2400" b="0" i="0" dirty="0">
                <a:solidFill>
                  <a:srgbClr val="131413"/>
                </a:solidFill>
                <a:effectLst/>
                <a:latin typeface="Times New Roman" panose="02020603050405020304" pitchFamily="18" charset="0"/>
                <a:cs typeface="Times New Roman" panose="02020603050405020304" pitchFamily="18" charset="0"/>
              </a:rPr>
              <a:t>China’s Budget System &amp; the Sources of Institutional Inertia</a:t>
            </a:r>
          </a:p>
          <a:p>
            <a:pPr lvl="1"/>
            <a:r>
              <a:rPr lang="en-US" altLang="zh-CN" sz="2000" dirty="0">
                <a:solidFill>
                  <a:srgbClr val="131413"/>
                </a:solidFill>
                <a:latin typeface="Times New Roman" panose="02020603050405020304" pitchFamily="18" charset="0"/>
                <a:cs typeface="Times New Roman" panose="02020603050405020304" pitchFamily="18" charset="0"/>
              </a:rPr>
              <a:t>Administrative branch: draft budget proposal and execute approved budget</a:t>
            </a:r>
          </a:p>
          <a:p>
            <a:pPr lvl="1"/>
            <a:r>
              <a:rPr lang="en-US" altLang="zh-CN" sz="2000" dirty="0">
                <a:solidFill>
                  <a:srgbClr val="131413"/>
                </a:solidFill>
                <a:latin typeface="Times New Roman" panose="02020603050405020304" pitchFamily="18" charset="0"/>
                <a:cs typeface="Times New Roman" panose="02020603050405020304" pitchFamily="18" charset="0"/>
              </a:rPr>
              <a:t>Legislative branch: approve or veto the budget proposal</a:t>
            </a:r>
            <a:endParaRPr lang="en-US" altLang="zh-CN" sz="2000" b="0" i="0" dirty="0">
              <a:solidFill>
                <a:srgbClr val="131413"/>
              </a:solidFill>
              <a:effectLst/>
              <a:latin typeface="Times New Roman" panose="02020603050405020304" pitchFamily="18" charset="0"/>
              <a:cs typeface="Times New Roman" panose="02020603050405020304" pitchFamily="18" charset="0"/>
            </a:endParaRPr>
          </a:p>
          <a:p>
            <a:r>
              <a:rPr lang="en-US" altLang="zh-CN" sz="2400" b="0" i="0" dirty="0">
                <a:solidFill>
                  <a:srgbClr val="131413"/>
                </a:solidFill>
                <a:effectLst/>
                <a:latin typeface="Times New Roman" panose="02020603050405020304" pitchFamily="18" charset="0"/>
                <a:cs typeface="Times New Roman" panose="02020603050405020304" pitchFamily="18" charset="0"/>
              </a:rPr>
              <a:t>Budgeting is largely controlled by the administrative branch, specifically,</a:t>
            </a:r>
          </a:p>
          <a:p>
            <a:pPr lvl="1"/>
            <a:r>
              <a:rPr lang="en-US" altLang="zh-CN" sz="2000" dirty="0">
                <a:solidFill>
                  <a:srgbClr val="131413"/>
                </a:solidFill>
                <a:latin typeface="Times New Roman" panose="02020603050405020304" pitchFamily="18" charset="0"/>
                <a:cs typeface="Times New Roman" panose="02020603050405020304" pitchFamily="18" charset="0"/>
              </a:rPr>
              <a:t>Provincial Chinese Communist Party Committee Secretary (Party Secretary)</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Governor of the provincial government</a:t>
            </a:r>
          </a:p>
          <a:p>
            <a:r>
              <a:rPr lang="en-US" altLang="zh-CN" sz="2400" b="0" i="0" dirty="0">
                <a:solidFill>
                  <a:srgbClr val="131413"/>
                </a:solidFill>
                <a:effectLst/>
                <a:latin typeface="Times New Roman" panose="02020603050405020304" pitchFamily="18" charset="0"/>
                <a:cs typeface="Times New Roman" panose="02020603050405020304" pitchFamily="18" charset="0"/>
              </a:rPr>
              <a:t>Define the structure of provincial fiscal expenditure (SPFE) as the proportion of different fiscal expenditures in the total expenditure, and we focus on</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(1) economic development;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(2) science, education, culture, and healthcare (SECH); and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(3) public safety </a:t>
            </a:r>
          </a:p>
          <a:p>
            <a:pPr lvl="1"/>
            <a:endParaRPr lang="en-US" altLang="zh-CN" sz="2000" b="0" i="0" dirty="0">
              <a:solidFill>
                <a:srgbClr val="131413"/>
              </a:solidFill>
              <a:effectLst/>
              <a:latin typeface="Times New Roman" panose="02020603050405020304" pitchFamily="18" charset="0"/>
              <a:cs typeface="Times New Roman" panose="02020603050405020304" pitchFamily="18" charset="0"/>
            </a:endParaRP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Tree>
    <p:extLst>
      <p:ext uri="{BB962C8B-B14F-4D97-AF65-F5344CB8AC3E}">
        <p14:creationId xmlns:p14="http://schemas.microsoft.com/office/powerpoint/2010/main" val="60719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a:bodyPr>
          <a:lstStyle/>
          <a:p>
            <a:r>
              <a:rPr lang="en-US" altLang="zh-CN" sz="2400" dirty="0">
                <a:solidFill>
                  <a:srgbClr val="131413"/>
                </a:solidFill>
                <a:latin typeface="Times New Roman" panose="02020603050405020304" pitchFamily="18" charset="0"/>
                <a:cs typeface="Times New Roman" panose="02020603050405020304" pitchFamily="18" charset="0"/>
              </a:rPr>
              <a:t>Based on literature, p</a:t>
            </a:r>
            <a:r>
              <a:rPr lang="en-US" altLang="zh-CN" sz="2400" b="0" i="0" dirty="0">
                <a:solidFill>
                  <a:srgbClr val="131413"/>
                </a:solidFill>
                <a:effectLst/>
                <a:latin typeface="Times New Roman" panose="02020603050405020304" pitchFamily="18" charset="0"/>
                <a:cs typeface="Times New Roman" panose="02020603050405020304" pitchFamily="18" charset="0"/>
              </a:rPr>
              <a:t>unctuated equilibrium explains large-scale budget changes.</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Baumgartner and Jones (1993), Jones and Baumgartner (2005) and Baumgartner et al. (2009) suggest that institutional inertia could cause punctuated equilibrium where “decision-makers under respond to changes”.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Institutional inertia refers to the “stickiness” (Pierson, 2004), which is “some level of resistance” that can be overcome (Jones and Baumgartner, 2005).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As such, the current policy remains static and budget incremental until the push for policy change accumulates to such a high level that outweighs the obstruction created by the institutional inertia. </a:t>
            </a:r>
          </a:p>
          <a:p>
            <a:r>
              <a:rPr lang="en-US" altLang="zh-CN" sz="2400" b="0" i="0" dirty="0">
                <a:solidFill>
                  <a:srgbClr val="131413"/>
                </a:solidFill>
                <a:effectLst/>
                <a:latin typeface="Times New Roman" panose="02020603050405020304" pitchFamily="18" charset="0"/>
                <a:cs typeface="Times New Roman" panose="02020603050405020304" pitchFamily="18" charset="0"/>
              </a:rPr>
              <a:t>Two important issues are surrounding institutional inertia in China : </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what constitutes institutional inertia?</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what goes against the inertia cause changes?</a:t>
            </a:r>
            <a:endParaRPr lang="en-US" altLang="zh-CN" sz="1600" b="0" i="0" dirty="0">
              <a:solidFill>
                <a:srgbClr val="131413"/>
              </a:solidFill>
              <a:effectLst/>
              <a:latin typeface="Times New Roman" panose="02020603050405020304" pitchFamily="18" charset="0"/>
              <a:cs typeface="Times New Roman" panose="02020603050405020304" pitchFamily="18" charset="0"/>
            </a:endParaRP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Tree>
    <p:extLst>
      <p:ext uri="{BB962C8B-B14F-4D97-AF65-F5344CB8AC3E}">
        <p14:creationId xmlns:p14="http://schemas.microsoft.com/office/powerpoint/2010/main" val="89850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a:bodyPr>
          <a:lstStyle/>
          <a:p>
            <a:r>
              <a:rPr lang="en-US" altLang="zh-CN" sz="2400" dirty="0">
                <a:solidFill>
                  <a:srgbClr val="131413"/>
                </a:solidFill>
                <a:latin typeface="Times New Roman" panose="02020603050405020304" pitchFamily="18" charset="0"/>
                <a:cs typeface="Times New Roman" panose="02020603050405020304" pitchFamily="18" charset="0"/>
              </a:rPr>
              <a:t>The source of </a:t>
            </a:r>
            <a:r>
              <a:rPr lang="en-US" altLang="zh-CN" sz="2400" b="0" i="0" dirty="0">
                <a:solidFill>
                  <a:srgbClr val="131413"/>
                </a:solidFill>
                <a:effectLst/>
                <a:latin typeface="Times New Roman" panose="02020603050405020304" pitchFamily="18" charset="0"/>
                <a:cs typeface="Times New Roman" panose="02020603050405020304" pitchFamily="18" charset="0"/>
              </a:rPr>
              <a:t>institutional inertia in China:</a:t>
            </a:r>
          </a:p>
          <a:p>
            <a:pPr lvl="1"/>
            <a:r>
              <a:rPr lang="en-US" altLang="zh-CN" sz="2000" dirty="0">
                <a:solidFill>
                  <a:srgbClr val="000000"/>
                </a:solidFill>
                <a:effectLst/>
                <a:latin typeface="Times New Roman" panose="02020603050405020304" pitchFamily="18" charset="0"/>
                <a:ea typeface="宋体" panose="02010600030101010101" pitchFamily="2" charset="-122"/>
              </a:rPr>
              <a:t>Wang (2003): cost is the main source of inertia, and the four types of cost are the cost of (1) learning, (2) friction, (3) switching, and (4) structural oscillation</a:t>
            </a:r>
            <a:r>
              <a:rPr lang="en-US" altLang="zh-CN" sz="2000" b="0" i="0" dirty="0">
                <a:solidFill>
                  <a:srgbClr val="131413"/>
                </a:solidFill>
                <a:effectLst/>
                <a:latin typeface="Times New Roman" panose="02020603050405020304" pitchFamily="18" charset="0"/>
                <a:cs typeface="Times New Roman" panose="02020603050405020304" pitchFamily="18" charset="0"/>
              </a:rPr>
              <a:t>.</a:t>
            </a:r>
          </a:p>
          <a:p>
            <a:pPr lvl="1"/>
            <a:r>
              <a:rPr lang="en-US" altLang="zh-CN" sz="2000" b="0" i="0" dirty="0">
                <a:solidFill>
                  <a:srgbClr val="131413"/>
                </a:solidFill>
                <a:effectLst/>
                <a:latin typeface="Times New Roman" panose="02020603050405020304" pitchFamily="18" charset="0"/>
                <a:cs typeface="Times New Roman" panose="02020603050405020304" pitchFamily="18" charset="0"/>
              </a:rPr>
              <a:t>Sun (2017): path dependency is the cause of China’s institutional inertia.  </a:t>
            </a:r>
          </a:p>
          <a:p>
            <a:pPr lvl="1"/>
            <a:r>
              <a:rPr lang="en-US" altLang="zh-CN" sz="2000" dirty="0" err="1">
                <a:solidFill>
                  <a:srgbClr val="000000"/>
                </a:solidFill>
                <a:effectLst/>
                <a:latin typeface="Times New Roman" panose="02020603050405020304" pitchFamily="18" charset="0"/>
                <a:ea typeface="宋体" panose="02010600030101010101" pitchFamily="2" charset="-122"/>
              </a:rPr>
              <a:t>Xue</a:t>
            </a:r>
            <a:r>
              <a:rPr lang="en-US" altLang="zh-CN" sz="2000" dirty="0">
                <a:solidFill>
                  <a:srgbClr val="000000"/>
                </a:solidFill>
                <a:effectLst/>
                <a:latin typeface="Times New Roman" panose="02020603050405020304" pitchFamily="18" charset="0"/>
                <a:ea typeface="宋体" panose="02010600030101010101" pitchFamily="2" charset="-122"/>
              </a:rPr>
              <a:t> and Chen (2010): the time value of returns, i.e. switching to new policies will compromise short term return and incur the immediate cost while sticking to old policies means the immediate return and deferred future costs.</a:t>
            </a:r>
            <a:endParaRPr lang="en-US" altLang="zh-CN" sz="2000" b="0" i="0" dirty="0">
              <a:solidFill>
                <a:srgbClr val="131413"/>
              </a:solidFill>
              <a:effectLst/>
              <a:latin typeface="Times New Roman" panose="02020603050405020304" pitchFamily="18" charset="0"/>
              <a:cs typeface="Times New Roman" panose="02020603050405020304" pitchFamily="18" charset="0"/>
            </a:endParaRPr>
          </a:p>
          <a:p>
            <a:r>
              <a:rPr lang="en-US" altLang="zh-CN" sz="2400" b="0" i="0" dirty="0">
                <a:solidFill>
                  <a:srgbClr val="131413"/>
                </a:solidFill>
                <a:effectLst/>
                <a:latin typeface="Times New Roman" panose="02020603050405020304" pitchFamily="18" charset="0"/>
                <a:cs typeface="Times New Roman" panose="02020603050405020304" pitchFamily="18" charset="0"/>
              </a:rPr>
              <a:t>We accept these explanation; therefore the more important question is: what goes against the inertia cause changes?</a:t>
            </a: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Tree>
    <p:extLst>
      <p:ext uri="{BB962C8B-B14F-4D97-AF65-F5344CB8AC3E}">
        <p14:creationId xmlns:p14="http://schemas.microsoft.com/office/powerpoint/2010/main" val="224813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9A68462E-C167-4029-812F-B5D5FB9B9874}"/>
              </a:ext>
            </a:extLst>
          </p:cNvPr>
          <p:cNvSpPr>
            <a:spLocks noGrp="1"/>
          </p:cNvSpPr>
          <p:nvPr>
            <p:ph idx="1"/>
          </p:nvPr>
        </p:nvSpPr>
        <p:spPr/>
        <p:txBody>
          <a:bodyPr>
            <a:normAutofit/>
          </a:bodyPr>
          <a:lstStyle/>
          <a:p>
            <a:pPr algn="just">
              <a:lnSpc>
                <a:spcPct val="200000"/>
              </a:lnSpc>
            </a:pPr>
            <a:r>
              <a:rPr lang="en-US" altLang="zh-CN" sz="24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China’s Target-responsibility System and Leaders’ Incentives.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9" name="图片 8" descr="手机屏幕截图&#10;&#10;描述已自动生成">
            <a:extLst>
              <a:ext uri="{FF2B5EF4-FFF2-40B4-BE49-F238E27FC236}">
                <a16:creationId xmlns:a16="http://schemas.microsoft.com/office/drawing/2014/main" id="{BE3C5AC7-F9F7-4094-8365-C9930EC87162}"/>
              </a:ext>
            </a:extLst>
          </p:cNvPr>
          <p:cNvPicPr/>
          <p:nvPr/>
        </p:nvPicPr>
        <p:blipFill>
          <a:blip r:embed="rId3"/>
          <a:stretch>
            <a:fillRect/>
          </a:stretch>
        </p:blipFill>
        <p:spPr>
          <a:xfrm>
            <a:off x="223240" y="2859995"/>
            <a:ext cx="11745520" cy="2582331"/>
          </a:xfrm>
          <a:prstGeom prst="rect">
            <a:avLst/>
          </a:prstGeom>
        </p:spPr>
      </p:pic>
    </p:spTree>
    <p:extLst>
      <p:ext uri="{BB962C8B-B14F-4D97-AF65-F5344CB8AC3E}">
        <p14:creationId xmlns:p14="http://schemas.microsoft.com/office/powerpoint/2010/main" val="243574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9C9182-7C1E-4D5E-A98E-AAFD39FFD280}"/>
              </a:ext>
            </a:extLst>
          </p:cNvPr>
          <p:cNvSpPr>
            <a:spLocks noGrp="1"/>
          </p:cNvSpPr>
          <p:nvPr>
            <p:ph type="title"/>
          </p:nvPr>
        </p:nvSpPr>
        <p:spPr>
          <a:xfrm>
            <a:off x="838200" y="996950"/>
            <a:ext cx="10515600" cy="1034598"/>
          </a:xfrm>
        </p:spPr>
        <p:txBody>
          <a:bodyPr/>
          <a:lstStyle/>
          <a:p>
            <a:r>
              <a:rPr lang="en-US" altLang="zh-CN" dirty="0">
                <a:latin typeface="Times New Roman" panose="02020603050405020304" pitchFamily="18" charset="0"/>
                <a:cs typeface="Times New Roman" panose="02020603050405020304" pitchFamily="18" charset="0"/>
              </a:rPr>
              <a:t>Literature &amp; institutional background</a:t>
            </a:r>
            <a:endParaRPr lang="zh-CN" altLang="en-US" dirty="0">
              <a:latin typeface="Times New Roman" panose="02020603050405020304" pitchFamily="18" charset="0"/>
              <a:cs typeface="Times New Roman" panose="02020603050405020304" pitchFamily="18" charset="0"/>
            </a:endParaRPr>
          </a:p>
        </p:txBody>
      </p:sp>
      <p:pic>
        <p:nvPicPr>
          <p:cNvPr id="2" name="内容占位符 1">
            <a:extLst>
              <a:ext uri="{FF2B5EF4-FFF2-40B4-BE49-F238E27FC236}">
                <a16:creationId xmlns:a16="http://schemas.microsoft.com/office/drawing/2014/main" id="{F4A1B452-5373-450F-949A-FA083D08B56C}"/>
              </a:ext>
            </a:extLst>
          </p:cNvPr>
          <p:cNvPicPr>
            <a:picLocks noGrp="1" noChangeAspect="1"/>
          </p:cNvPicPr>
          <p:nvPr>
            <p:ph idx="1"/>
          </p:nvPr>
        </p:nvPicPr>
        <p:blipFill rotWithShape="1">
          <a:blip r:embed="rId3"/>
          <a:srcRect t="3205"/>
          <a:stretch/>
        </p:blipFill>
        <p:spPr>
          <a:xfrm>
            <a:off x="1624571" y="2310714"/>
            <a:ext cx="8942857" cy="3807265"/>
          </a:xfrm>
          <a:prstGeom prst="rect">
            <a:avLst/>
          </a:prstGeom>
        </p:spPr>
      </p:pic>
      <p:sp>
        <p:nvSpPr>
          <p:cNvPr id="6" name="日期占位符 5">
            <a:extLst>
              <a:ext uri="{FF2B5EF4-FFF2-40B4-BE49-F238E27FC236}">
                <a16:creationId xmlns:a16="http://schemas.microsoft.com/office/drawing/2014/main" id="{F15EEC23-0230-4135-A40D-D45DE29F5D00}"/>
              </a:ext>
            </a:extLst>
          </p:cNvPr>
          <p:cNvSpPr>
            <a:spLocks noGrp="1"/>
          </p:cNvSpPr>
          <p:nvPr>
            <p:ph type="dt" sz="half" idx="10"/>
          </p:nvPr>
        </p:nvSpPr>
        <p:spPr/>
        <p:txBody>
          <a:bodyPr/>
          <a:lstStyle/>
          <a:p>
            <a:fld id="{481AA061-14A2-4D00-BC58-6111B7C43EEF}" type="datetime2">
              <a:rPr lang="en-US" altLang="zh-CN" smtClean="0"/>
              <a:t>Thursday, August 20, 2020</a:t>
            </a:fld>
            <a:endParaRPr lang="zh-CN" altLang="en-US"/>
          </a:p>
        </p:txBody>
      </p:sp>
      <p:sp>
        <p:nvSpPr>
          <p:cNvPr id="7" name="页脚占位符 6">
            <a:extLst>
              <a:ext uri="{FF2B5EF4-FFF2-40B4-BE49-F238E27FC236}">
                <a16:creationId xmlns:a16="http://schemas.microsoft.com/office/drawing/2014/main" id="{D1A04C1D-0A41-4E38-AD41-5C637E729AC1}"/>
              </a:ext>
            </a:extLst>
          </p:cNvPr>
          <p:cNvSpPr>
            <a:spLocks noGrp="1"/>
          </p:cNvSpPr>
          <p:nvPr>
            <p:ph type="ftr" sz="quarter" idx="11"/>
          </p:nvPr>
        </p:nvSpPr>
        <p:spPr/>
        <p:txBody>
          <a:bodyPr/>
          <a:lstStyle/>
          <a:p>
            <a:r>
              <a:rPr lang="nl-NL" altLang="zh-CN"/>
              <a:t>Wenhong Yan (wenhong.yan@outlook.com)</a:t>
            </a:r>
            <a:endParaRPr lang="zh-CN" altLang="en-US"/>
          </a:p>
        </p:txBody>
      </p:sp>
      <p:sp>
        <p:nvSpPr>
          <p:cNvPr id="8" name="灯片编号占位符 7">
            <a:extLst>
              <a:ext uri="{FF2B5EF4-FFF2-40B4-BE49-F238E27FC236}">
                <a16:creationId xmlns:a16="http://schemas.microsoft.com/office/drawing/2014/main" id="{B751C351-1C18-4BBB-A7A4-1CDEDCD6224D}"/>
              </a:ext>
            </a:extLst>
          </p:cNvPr>
          <p:cNvSpPr>
            <a:spLocks noGrp="1"/>
          </p:cNvSpPr>
          <p:nvPr>
            <p:ph type="sldNum" sz="quarter" idx="12"/>
          </p:nvPr>
        </p:nvSpPr>
        <p:spPr/>
        <p:txBody>
          <a:bodyPr/>
          <a:lstStyle/>
          <a:p>
            <a:fld id="{565CE74E-AB26-4998-AD42-012C4C1AD076}" type="slidenum">
              <a:rPr lang="zh-CN" altLang="en-US" smtClean="0"/>
              <a:t>9</a:t>
            </a:fld>
            <a:endParaRPr lang="zh-CN" altLang="en-US"/>
          </a:p>
        </p:txBody>
      </p:sp>
    </p:spTree>
    <p:extLst>
      <p:ext uri="{BB962C8B-B14F-4D97-AF65-F5344CB8AC3E}">
        <p14:creationId xmlns:p14="http://schemas.microsoft.com/office/powerpoint/2010/main" val="21252387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2028</TotalTime>
  <Words>1736</Words>
  <Application>Microsoft Office PowerPoint</Application>
  <PresentationFormat>宽屏</PresentationFormat>
  <Paragraphs>339</Paragraphs>
  <Slides>18</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黑体</vt:lpstr>
      <vt:lpstr>Arial</vt:lpstr>
      <vt:lpstr>Calibri</vt:lpstr>
      <vt:lpstr>Calibri Light</vt:lpstr>
      <vt:lpstr>Cambria Math</vt:lpstr>
      <vt:lpstr>Times New Roman</vt:lpstr>
      <vt:lpstr>Office 主题</vt:lpstr>
      <vt:lpstr>Budget Structure Discontinuity: Unveiling Mechanism and Connecting Logic in China’s Context </vt:lpstr>
      <vt:lpstr>Introduction</vt:lpstr>
      <vt:lpstr>Introduction</vt:lpstr>
      <vt:lpstr>Introduction</vt:lpstr>
      <vt:lpstr>Literature &amp; institutional background</vt:lpstr>
      <vt:lpstr>Literature &amp; institutional background</vt:lpstr>
      <vt:lpstr>Literature &amp; institutional background</vt:lpstr>
      <vt:lpstr>Literature &amp; institutional background</vt:lpstr>
      <vt:lpstr>Literature &amp; institutional background</vt:lpstr>
      <vt:lpstr>Literature &amp; institutional background</vt:lpstr>
      <vt:lpstr>Literature &amp; institutional background</vt:lpstr>
      <vt:lpstr>Methodology: identification of discontinuity</vt:lpstr>
      <vt:lpstr>Methodology: hypotheses</vt:lpstr>
      <vt:lpstr>Variables &amp; data</vt:lpstr>
      <vt:lpstr>Empirical strategy</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扶贫能够促进当地经济增长吗？ ——基于财政收支的反事实视角</dc:title>
  <dc:creator>严冰</dc:creator>
  <cp:lastModifiedBy>Wenhong Yan</cp:lastModifiedBy>
  <cp:revision>92</cp:revision>
  <dcterms:created xsi:type="dcterms:W3CDTF">2019-09-17T06:39:27Z</dcterms:created>
  <dcterms:modified xsi:type="dcterms:W3CDTF">2020-08-20T09:27:36Z</dcterms:modified>
</cp:coreProperties>
</file>