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6">
  <p:sldMasterIdLst>
    <p:sldMasterId id="2147483648" r:id="rId1"/>
  </p:sldMasterIdLst>
  <p:notesMasterIdLst>
    <p:notesMasterId r:id="rId22"/>
  </p:notesMasterIdLst>
  <p:sldIdLst>
    <p:sldId id="491" r:id="rId2"/>
    <p:sldId id="492" r:id="rId3"/>
    <p:sldId id="493" r:id="rId4"/>
    <p:sldId id="498" r:id="rId5"/>
    <p:sldId id="494" r:id="rId6"/>
    <p:sldId id="495" r:id="rId7"/>
    <p:sldId id="496" r:id="rId8"/>
    <p:sldId id="500" r:id="rId9"/>
    <p:sldId id="499" r:id="rId10"/>
    <p:sldId id="469" r:id="rId11"/>
    <p:sldId id="504" r:id="rId12"/>
    <p:sldId id="501" r:id="rId13"/>
    <p:sldId id="502" r:id="rId14"/>
    <p:sldId id="503" r:id="rId15"/>
    <p:sldId id="430" r:id="rId16"/>
    <p:sldId id="484" r:id="rId17"/>
    <p:sldId id="483" r:id="rId18"/>
    <p:sldId id="431" r:id="rId19"/>
    <p:sldId id="485" r:id="rId20"/>
    <p:sldId id="506"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EBC28"/>
    <a:srgbClr val="FB9E13"/>
    <a:srgbClr val="1414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913" autoAdjust="0"/>
  </p:normalViewPr>
  <p:slideViewPr>
    <p:cSldViewPr snapToGrid="0">
      <p:cViewPr varScale="1">
        <p:scale>
          <a:sx n="77" d="100"/>
          <a:sy n="77" d="100"/>
        </p:scale>
        <p:origin x="86"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E99E56-AE66-42C2-BA22-8245B0F7BA3E}" type="datetimeFigureOut">
              <a:rPr lang="zh-CN" altLang="en-US" smtClean="0"/>
              <a:t>2021/9/25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46B900-7DBA-4B10-A322-FBB0FA0827E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ln>
            <a:solidFill>
              <a:srgbClr val="000000">
                <a:alpha val="100000"/>
              </a:srgbClr>
            </a:solidFill>
            <a:miter lim="800000"/>
          </a:ln>
        </p:spPr>
      </p:sp>
      <p:sp>
        <p:nvSpPr>
          <p:cNvPr id="5123"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512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buChar char="•"/>
            </a:pPr>
            <a:fld id="{9A0DB2DC-4C9A-4742-B13C-FB6460FD3503}" type="slidenum">
              <a:rPr lang="zh-CN" altLang="en-US" sz="1200" dirty="0"/>
              <a:t>1</a:t>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F9B2B33-5EFC-4065-B54E-CD6DFDFB19E2}"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10</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F9B2B33-5EFC-4065-B54E-CD6DFDFB19E2}"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12</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525406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F9B2B33-5EFC-4065-B54E-CD6DFDFB19E2}"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13</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380281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F9B2B33-5EFC-4065-B54E-CD6DFDFB19E2}"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14</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81863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F9B2B33-5EFC-4065-B54E-CD6DFDFB19E2}"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15</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F9B2B33-5EFC-4065-B54E-CD6DFDFB19E2}"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16</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F9B2B33-5EFC-4065-B54E-CD6DFDFB19E2}"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17</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F9B2B33-5EFC-4065-B54E-CD6DFDFB19E2}"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18</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F9B2B33-5EFC-4065-B54E-CD6DFDFB19E2}"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19</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ln>
            <a:solidFill>
              <a:srgbClr val="000000">
                <a:alpha val="100000"/>
              </a:srgbClr>
            </a:solidFill>
            <a:miter lim="800000"/>
          </a:ln>
        </p:spPr>
      </p:sp>
      <p:sp>
        <p:nvSpPr>
          <p:cNvPr id="5123"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512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buChar char="•"/>
            </a:pPr>
            <a:fld id="{9A0DB2DC-4C9A-4742-B13C-FB6460FD3503}" type="slidenum">
              <a:rPr lang="zh-CN" altLang="en-US" sz="1200" dirty="0"/>
              <a:t>20</a:t>
            </a:fld>
            <a:endParaRPr lang="zh-CN" altLang="en-US" sz="1200" dirty="0"/>
          </a:p>
        </p:txBody>
      </p:sp>
    </p:spTree>
    <p:extLst>
      <p:ext uri="{BB962C8B-B14F-4D97-AF65-F5344CB8AC3E}">
        <p14:creationId xmlns:p14="http://schemas.microsoft.com/office/powerpoint/2010/main" val="142150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a:ln>
            <a:solidFill>
              <a:srgbClr val="000000">
                <a:alpha val="100000"/>
              </a:srgbClr>
            </a:solidFill>
            <a:miter lim="800000"/>
          </a:ln>
        </p:spPr>
      </p:sp>
      <p:sp>
        <p:nvSpPr>
          <p:cNvPr id="13315"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3316"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buChar char="•"/>
            </a:pPr>
            <a:fld id="{9A0DB2DC-4C9A-4742-B13C-FB6460FD3503}" type="slidenum">
              <a:rPr lang="zh-CN" altLang="en-US" sz="1200" dirty="0"/>
              <a:t>2</a:t>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F9B2B33-5EFC-4065-B54E-CD6DFDFB19E2}"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3</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F9B2B33-5EFC-4065-B54E-CD6DFDFB19E2}"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4</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183706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F9B2B33-5EFC-4065-B54E-CD6DFDFB19E2}"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5</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F9B2B33-5EFC-4065-B54E-CD6DFDFB19E2}"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6</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F9B2B33-5EFC-4065-B54E-CD6DFDFB19E2}"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7</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F9B2B33-5EFC-4065-B54E-CD6DFDFB19E2}"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8</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381846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F9B2B33-5EFC-4065-B54E-CD6DFDFB19E2}"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9</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00918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557D5F8-40DF-4DC5-B053-B42775587FA4}" type="datetimeFigureOut">
              <a:rPr lang="zh-CN" altLang="en-US" smtClean="0"/>
              <a:t>2021/9/25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45253C-E9AC-483B-93BB-50113656994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557D5F8-40DF-4DC5-B053-B42775587FA4}" type="datetimeFigureOut">
              <a:rPr lang="zh-CN" altLang="en-US" smtClean="0"/>
              <a:t>2021/9/25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45253C-E9AC-483B-93BB-50113656994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557D5F8-40DF-4DC5-B053-B42775587FA4}" type="datetimeFigureOut">
              <a:rPr lang="zh-CN" altLang="en-US" smtClean="0"/>
              <a:t>2021/9/25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45253C-E9AC-483B-93BB-50113656994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557D5F8-40DF-4DC5-B053-B42775587FA4}" type="datetimeFigureOut">
              <a:rPr lang="zh-CN" altLang="en-US" smtClean="0"/>
              <a:t>2021/9/25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45253C-E9AC-483B-93BB-50113656994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557D5F8-40DF-4DC5-B053-B42775587FA4}" type="datetimeFigureOut">
              <a:rPr lang="zh-CN" altLang="en-US" smtClean="0"/>
              <a:t>2021/9/25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45253C-E9AC-483B-93BB-50113656994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9557D5F8-40DF-4DC5-B053-B42775587FA4}" type="datetimeFigureOut">
              <a:rPr lang="zh-CN" altLang="en-US" smtClean="0"/>
              <a:t>2021/9/25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45253C-E9AC-483B-93BB-50113656994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557D5F8-40DF-4DC5-B053-B42775587FA4}" type="datetimeFigureOut">
              <a:rPr lang="zh-CN" altLang="en-US" smtClean="0"/>
              <a:t>2021/9/25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245253C-E9AC-483B-93BB-50113656994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557D5F8-40DF-4DC5-B053-B42775587FA4}" type="datetimeFigureOut">
              <a:rPr lang="zh-CN" altLang="en-US" smtClean="0"/>
              <a:t>2021/9/25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45253C-E9AC-483B-93BB-50113656994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557D5F8-40DF-4DC5-B053-B42775587FA4}" type="datetimeFigureOut">
              <a:rPr lang="zh-CN" altLang="en-US" smtClean="0"/>
              <a:t>2021/9/25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245253C-E9AC-483B-93BB-50113656994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557D5F8-40DF-4DC5-B053-B42775587FA4}" type="datetimeFigureOut">
              <a:rPr lang="zh-CN" altLang="en-US" smtClean="0"/>
              <a:t>2021/9/25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45253C-E9AC-483B-93BB-50113656994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557D5F8-40DF-4DC5-B053-B42775587FA4}" type="datetimeFigureOut">
              <a:rPr lang="zh-CN" altLang="en-US" smtClean="0"/>
              <a:t>2021/9/25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45253C-E9AC-483B-93BB-50113656994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7D5F8-40DF-4DC5-B053-B42775587FA4}" type="datetimeFigureOut">
              <a:rPr lang="zh-CN" altLang="en-US" smtClean="0"/>
              <a:t>2021/9/25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45253C-E9AC-483B-93BB-50113656994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a:xfrm>
            <a:off x="1186815" y="1975802"/>
            <a:ext cx="10160000" cy="1859280"/>
          </a:xfrm>
        </p:spPr>
        <p:txBody>
          <a:bodyPr vert="horz" wrap="square" lIns="91440" tIns="45720" rIns="91440" bIns="45720" anchor="ctr">
            <a:noAutofit/>
          </a:bodyPr>
          <a:lstStyle/>
          <a:p>
            <a:pPr marL="0" indent="0" eaLnBrk="1" hangingPunct="1"/>
            <a:r>
              <a:rPr lang="en-US" altLang="zh-CN" sz="3600" b="1" i="0">
                <a:solidFill>
                  <a:srgbClr val="2B2B2B"/>
                </a:solidFill>
                <a:effectLst/>
                <a:latin typeface="Verdana-Bold"/>
              </a:rPr>
              <a:t>Interactive Governance between and within Governmental Levels and Functions: A Social Network Analysis of China’s Case against COVID-19</a:t>
            </a:r>
            <a:r>
              <a:rPr lang="en-US" altLang="zh-CN" sz="1050"/>
              <a:t> </a:t>
            </a:r>
            <a:br>
              <a:rPr lang="en-US" altLang="zh-CN" sz="900"/>
            </a:br>
            <a:endParaRPr lang="en-US" sz="2800" b="1" kern="1200"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pic>
        <p:nvPicPr>
          <p:cNvPr id="4099" name="图片 7"/>
          <p:cNvPicPr>
            <a:picLocks noChangeAspect="1"/>
          </p:cNvPicPr>
          <p:nvPr/>
        </p:nvPicPr>
        <p:blipFill>
          <a:blip r:embed="rId3"/>
          <a:stretch>
            <a:fillRect/>
          </a:stretch>
        </p:blipFill>
        <p:spPr>
          <a:xfrm>
            <a:off x="8011217" y="122424"/>
            <a:ext cx="4078287" cy="828675"/>
          </a:xfrm>
          <a:prstGeom prst="rect">
            <a:avLst/>
          </a:prstGeom>
          <a:noFill/>
          <a:ln w="9525">
            <a:noFill/>
          </a:ln>
        </p:spPr>
      </p:pic>
      <p:sp>
        <p:nvSpPr>
          <p:cNvPr id="4100" name="副标题 2"/>
          <p:cNvSpPr>
            <a:spLocks noGrp="1"/>
          </p:cNvSpPr>
          <p:nvPr>
            <p:ph type="subTitle" idx="1"/>
          </p:nvPr>
        </p:nvSpPr>
        <p:spPr>
          <a:xfrm>
            <a:off x="1304607" y="4171188"/>
            <a:ext cx="9924415" cy="427355"/>
          </a:xfrm>
        </p:spPr>
        <p:txBody>
          <a:bodyPr vert="horz" wrap="square" lIns="91440" tIns="45720" rIns="91440" bIns="45720" anchor="t">
            <a:noAutofit/>
          </a:bodyPr>
          <a:lstStyle/>
          <a:p>
            <a:pPr eaLnBrk="1" hangingPunct="1"/>
            <a:r>
              <a:rPr lang="zh-CN" altLang="en-US" sz="2800" b="1" kern="1200">
                <a:latin typeface="华文楷体" panose="02010600040101010101" pitchFamily="2" charset="-122"/>
                <a:ea typeface="华文楷体" panose="02010600040101010101" pitchFamily="2" charset="-122"/>
                <a:cs typeface="+mn-cs"/>
                <a:sym typeface="Calibri" panose="020F0502020204030204" pitchFamily="34" charset="0"/>
              </a:rPr>
              <a:t>Dongmin YAO  </a:t>
            </a:r>
            <a:r>
              <a:rPr lang="en-US" altLang="zh-CN" sz="2800" b="1" kern="1200">
                <a:latin typeface="华文楷体" panose="02010600040101010101" pitchFamily="2" charset="-122"/>
                <a:ea typeface="华文楷体" panose="02010600040101010101" pitchFamily="2" charset="-122"/>
                <a:cs typeface="+mn-cs"/>
                <a:sym typeface="Calibri" panose="020F0502020204030204" pitchFamily="34" charset="0"/>
              </a:rPr>
              <a:t>J</a:t>
            </a:r>
            <a:r>
              <a:rPr lang="zh-CN" altLang="en-US" sz="2800" b="1" kern="1200">
                <a:latin typeface="华文楷体" panose="02010600040101010101" pitchFamily="2" charset="-122"/>
                <a:ea typeface="华文楷体" panose="02010600040101010101" pitchFamily="2" charset="-122"/>
                <a:cs typeface="+mn-cs"/>
                <a:sym typeface="Calibri" panose="020F0502020204030204" pitchFamily="34" charset="0"/>
              </a:rPr>
              <a:t>ing </a:t>
            </a:r>
            <a:r>
              <a:rPr lang="en-US" sz="2800" b="1" kern="1200">
                <a:latin typeface="华文楷体" panose="02010600040101010101" pitchFamily="2" charset="-122"/>
                <a:ea typeface="华文楷体" panose="02010600040101010101" pitchFamily="2" charset="-122"/>
                <a:cs typeface="+mn-cs"/>
                <a:sym typeface="Calibri" panose="020F0502020204030204" pitchFamily="34" charset="0"/>
              </a:rPr>
              <a:t>LI</a:t>
            </a:r>
            <a:r>
              <a:rPr lang="zh-CN" altLang="en-US" sz="2800" b="1" kern="1200">
                <a:latin typeface="华文楷体" panose="02010600040101010101" pitchFamily="2" charset="-122"/>
                <a:ea typeface="华文楷体" panose="02010600040101010101" pitchFamily="2" charset="-122"/>
                <a:cs typeface="+mn-cs"/>
                <a:sym typeface="Calibri" panose="020F0502020204030204" pitchFamily="34" charset="0"/>
              </a:rPr>
              <a:t>  </a:t>
            </a:r>
            <a:r>
              <a:rPr lang="en-US" altLang="zh-CN" sz="2800" b="1" kern="1200">
                <a:latin typeface="华文楷体" panose="02010600040101010101" pitchFamily="2" charset="-122"/>
                <a:ea typeface="华文楷体" panose="02010600040101010101" pitchFamily="2" charset="-122"/>
                <a:cs typeface="+mn-cs"/>
                <a:sym typeface="Calibri" panose="020F0502020204030204" pitchFamily="34" charset="0"/>
              </a:rPr>
              <a:t>Yijing CHEN Qiunan GAO Wenhong YAN</a:t>
            </a:r>
          </a:p>
          <a:p>
            <a:pPr eaLnBrk="1" hangingPunct="1"/>
            <a:r>
              <a:rPr lang="zh-CN" altLang="en-US" sz="2800" b="1" kern="1200">
                <a:latin typeface="华文楷体" panose="02010600040101010101" pitchFamily="2" charset="-122"/>
                <a:ea typeface="华文楷体" panose="02010600040101010101" pitchFamily="2" charset="-122"/>
                <a:cs typeface="+mn-cs"/>
                <a:sym typeface="Calibri" panose="020F0502020204030204" pitchFamily="34" charset="0"/>
              </a:rPr>
              <a:t>姚东旻</a:t>
            </a:r>
            <a:r>
              <a:rPr lang="en-US" altLang="zh-CN" sz="2800" b="1" kern="1200">
                <a:latin typeface="华文楷体" panose="02010600040101010101" pitchFamily="2" charset="-122"/>
                <a:ea typeface="华文楷体" panose="02010600040101010101" pitchFamily="2" charset="-122"/>
                <a:cs typeface="+mn-cs"/>
                <a:sym typeface="Calibri" panose="020F0502020204030204" pitchFamily="34" charset="0"/>
              </a:rPr>
              <a:t>	</a:t>
            </a:r>
            <a:r>
              <a:rPr lang="zh-CN" altLang="en-US" sz="2800" b="1" kern="1200">
                <a:latin typeface="华文楷体" panose="02010600040101010101" pitchFamily="2" charset="-122"/>
                <a:ea typeface="华文楷体" panose="02010600040101010101" pitchFamily="2" charset="-122"/>
                <a:cs typeface="+mn-cs"/>
                <a:sym typeface="Calibri" panose="020F0502020204030204" pitchFamily="34" charset="0"/>
              </a:rPr>
              <a:t> 李</a:t>
            </a:r>
            <a:r>
              <a:rPr lang="en-US" altLang="zh-CN" sz="2800" b="1" kern="1200">
                <a:latin typeface="华文楷体" panose="02010600040101010101" pitchFamily="2" charset="-122"/>
                <a:ea typeface="华文楷体" panose="02010600040101010101" pitchFamily="2" charset="-122"/>
                <a:cs typeface="+mn-cs"/>
                <a:sym typeface="Calibri" panose="020F0502020204030204" pitchFamily="34" charset="0"/>
              </a:rPr>
              <a:t>	</a:t>
            </a:r>
            <a:r>
              <a:rPr lang="zh-CN" altLang="en-US" sz="2800" b="1" kern="1200">
                <a:latin typeface="华文楷体" panose="02010600040101010101" pitchFamily="2" charset="-122"/>
                <a:ea typeface="华文楷体" panose="02010600040101010101" pitchFamily="2" charset="-122"/>
                <a:cs typeface="+mn-cs"/>
                <a:sym typeface="Calibri" panose="020F0502020204030204" pitchFamily="34" charset="0"/>
              </a:rPr>
              <a:t>静</a:t>
            </a:r>
            <a:r>
              <a:rPr lang="en-US" altLang="zh-CN" sz="2800" b="1" kern="1200">
                <a:latin typeface="华文楷体" panose="02010600040101010101" pitchFamily="2" charset="-122"/>
                <a:ea typeface="华文楷体" panose="02010600040101010101" pitchFamily="2" charset="-122"/>
                <a:cs typeface="+mn-cs"/>
                <a:sym typeface="Calibri" panose="020F0502020204030204" pitchFamily="34" charset="0"/>
              </a:rPr>
              <a:t>	</a:t>
            </a:r>
            <a:r>
              <a:rPr lang="zh-CN" altLang="en-US" sz="2800" b="1" kern="1200">
                <a:latin typeface="华文楷体" panose="02010600040101010101" pitchFamily="2" charset="-122"/>
                <a:ea typeface="华文楷体" panose="02010600040101010101" pitchFamily="2" charset="-122"/>
                <a:cs typeface="+mn-cs"/>
                <a:sym typeface="Calibri" panose="020F0502020204030204" pitchFamily="34" charset="0"/>
              </a:rPr>
              <a:t> 陈翊婧 </a:t>
            </a:r>
            <a:r>
              <a:rPr lang="en-US" altLang="zh-CN" sz="2800" b="1" kern="1200">
                <a:latin typeface="华文楷体" panose="02010600040101010101" pitchFamily="2" charset="-122"/>
                <a:ea typeface="华文楷体" panose="02010600040101010101" pitchFamily="2" charset="-122"/>
                <a:cs typeface="+mn-cs"/>
                <a:sym typeface="Calibri" panose="020F0502020204030204" pitchFamily="34" charset="0"/>
              </a:rPr>
              <a:t>	</a:t>
            </a:r>
            <a:r>
              <a:rPr lang="zh-CN" altLang="en-US" sz="2800" b="1" kern="1200">
                <a:latin typeface="华文楷体" panose="02010600040101010101" pitchFamily="2" charset="-122"/>
                <a:ea typeface="华文楷体" panose="02010600040101010101" pitchFamily="2" charset="-122"/>
                <a:cs typeface="+mn-cs"/>
                <a:sym typeface="Calibri" panose="020F0502020204030204" pitchFamily="34" charset="0"/>
              </a:rPr>
              <a:t>高秋男 </a:t>
            </a:r>
            <a:r>
              <a:rPr lang="en-US" altLang="zh-CN" sz="2800" b="1" kern="1200">
                <a:latin typeface="华文楷体" panose="02010600040101010101" pitchFamily="2" charset="-122"/>
                <a:ea typeface="华文楷体" panose="02010600040101010101" pitchFamily="2" charset="-122"/>
                <a:cs typeface="+mn-cs"/>
                <a:sym typeface="Calibri" panose="020F0502020204030204" pitchFamily="34" charset="0"/>
              </a:rPr>
              <a:t>	</a:t>
            </a:r>
            <a:r>
              <a:rPr lang="zh-CN" altLang="en-US" sz="2800" b="1" kern="1200">
                <a:latin typeface="华文楷体" panose="02010600040101010101" pitchFamily="2" charset="-122"/>
                <a:ea typeface="华文楷体" panose="02010600040101010101" pitchFamily="2" charset="-122"/>
                <a:cs typeface="+mn-cs"/>
                <a:sym typeface="Calibri" panose="020F0502020204030204" pitchFamily="34" charset="0"/>
              </a:rPr>
              <a:t>严文宏</a:t>
            </a:r>
            <a:endParaRPr lang="en-US" altLang="zh-CN" sz="2800" b="1" kern="1200" dirty="0">
              <a:latin typeface="华文楷体" panose="02010600040101010101" pitchFamily="2" charset="-122"/>
              <a:ea typeface="华文楷体" panose="02010600040101010101" pitchFamily="2" charset="-122"/>
              <a:cs typeface="+mn-cs"/>
              <a:sym typeface="Calibri" panose="020F0502020204030204" pitchFamily="34" charset="0"/>
            </a:endParaRPr>
          </a:p>
        </p:txBody>
      </p:sp>
      <p:sp>
        <p:nvSpPr>
          <p:cNvPr id="4102" name="矩形 10"/>
          <p:cNvSpPr/>
          <p:nvPr/>
        </p:nvSpPr>
        <p:spPr>
          <a:xfrm>
            <a:off x="4994833" y="5362005"/>
            <a:ext cx="2202334" cy="446276"/>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stStyle>
          <a:p>
            <a:pPr marL="0" lvl="0" indent="0" eaLnBrk="1" hangingPunct="1">
              <a:spcBef>
                <a:spcPct val="0"/>
              </a:spcBef>
              <a:buNone/>
            </a:pPr>
            <a:r>
              <a:rPr lang="en-US" altLang="zh-CN" sz="2300" b="1">
                <a:latin typeface="Times New Roman" panose="02020603050405020304" pitchFamily="18" charset="0"/>
                <a:ea typeface="华文楷体" panose="02010600040101010101" pitchFamily="2" charset="-122"/>
              </a:rPr>
              <a:t>September 2021</a:t>
            </a:r>
            <a:endParaRPr lang="zh-CN" altLang="en-US" sz="2300" b="1" dirty="0">
              <a:latin typeface="Times New Roman" panose="02020603050405020304" pitchFamily="18" charset="0"/>
              <a:ea typeface="华文楷体" panose="02010600040101010101" pitchFamily="2" charset="-122"/>
            </a:endParaRPr>
          </a:p>
        </p:txBody>
      </p:sp>
      <p:pic>
        <p:nvPicPr>
          <p:cNvPr id="2" name="图片 -2147482624" descr="学校名称"/>
          <p:cNvPicPr>
            <a:picLocks noChangeAspect="1"/>
          </p:cNvPicPr>
          <p:nvPr/>
        </p:nvPicPr>
        <p:blipFill>
          <a:blip r:embed="rId4"/>
          <a:stretch>
            <a:fillRect/>
          </a:stretch>
        </p:blipFill>
        <p:spPr>
          <a:xfrm>
            <a:off x="102496" y="7807"/>
            <a:ext cx="4008755" cy="105791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idx="4294967295"/>
          </p:nvPr>
        </p:nvSpPr>
        <p:spPr>
          <a:xfrm>
            <a:off x="0" y="136797"/>
            <a:ext cx="11348357" cy="575945"/>
          </a:xfrm>
        </p:spPr>
        <p:txBody>
          <a:bodyPr>
            <a:noAutofit/>
          </a:bodyPr>
          <a:lstStyle/>
          <a:p>
            <a:pPr marL="0" indent="0" algn="l" eaLnBrk="1" hangingPunct="1"/>
            <a:r>
              <a:rPr lang="en-US" altLang="zh-CN" sz="4000" b="1" dirty="0">
                <a:latin typeface="Times New Roman" panose="02020603050405020304" pitchFamily="18" charset="0"/>
                <a:ea typeface="微软雅黑" panose="020B0503020204020204" pitchFamily="34" charset="-122"/>
                <a:cs typeface="Times New Roman" panose="02020603050405020304" pitchFamily="18" charset="0"/>
                <a:sym typeface="+mn-ea"/>
              </a:rPr>
              <a:t>4. </a:t>
            </a:r>
            <a:r>
              <a:rPr lang="en-US" altLang="zh-CN" sz="4000" b="1" i="1" kern="100" dirty="0">
                <a:latin typeface="Times New Roman" panose="02020603050405020304" pitchFamily="18" charset="0"/>
                <a:ea typeface="宋体" panose="02010600030101010101" pitchFamily="2" charset="-122"/>
              </a:rPr>
              <a:t>Descriptive analysis of the overall network</a:t>
            </a:r>
            <a:endParaRPr lang="zh-CN" altLang="en-US" sz="4000" b="1" i="1" kern="100" dirty="0">
              <a:latin typeface="Times New Roman" panose="02020603050405020304" pitchFamily="18" charset="0"/>
              <a:ea typeface="宋体" panose="02010600030101010101" pitchFamily="2" charset="-122"/>
            </a:endParaRPr>
          </a:p>
        </p:txBody>
      </p:sp>
      <p:sp>
        <p:nvSpPr>
          <p:cNvPr id="36869" name="文本框 9"/>
          <p:cNvSpPr txBox="1">
            <a:spLocks noChangeArrowheads="1"/>
          </p:cNvSpPr>
          <p:nvPr/>
        </p:nvSpPr>
        <p:spPr bwMode="auto">
          <a:xfrm>
            <a:off x="9543297" y="6110750"/>
            <a:ext cx="2084305"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Calibri" panose="020F0502020204030204" pitchFamily="34" charset="0"/>
            </a:endParaRPr>
          </a:p>
        </p:txBody>
      </p:sp>
      <p:sp>
        <p:nvSpPr>
          <p:cNvPr id="2" name="Rectangle 2"/>
          <p:cNvSpPr>
            <a:spLocks noChangeArrowheads="1"/>
          </p:cNvSpPr>
          <p:nvPr/>
        </p:nvSpPr>
        <p:spPr bwMode="auto">
          <a:xfrm>
            <a:off x="2906486" y="3773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2904898" y="5063663"/>
            <a:ext cx="12192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a:ln>
                  <a:noFill/>
                </a:ln>
                <a:solidFill>
                  <a:schemeClr val="tx1"/>
                </a:solidFill>
                <a:effectLst/>
                <a:latin typeface="Calibri" panose="020F0502020204030204" pitchFamily="34" charset="0"/>
                <a:ea typeface="黑体" panose="02010609060101010101" pitchFamily="49" charset="-122"/>
                <a:cs typeface="Times New Roman" panose="02020603050405020304" pitchFamily="18" charset="0"/>
              </a:rPr>
              <a:t>Figure 1 Community structure in the vertical social network as of April 8</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9" name="文本框 8"/>
          <p:cNvSpPr txBox="1"/>
          <p:nvPr/>
        </p:nvSpPr>
        <p:spPr>
          <a:xfrm>
            <a:off x="2719615" y="6335500"/>
            <a:ext cx="7659914" cy="369332"/>
          </a:xfrm>
          <a:prstGeom prst="rect">
            <a:avLst/>
          </a:prstGeom>
          <a:noFill/>
        </p:spPr>
        <p:txBody>
          <a:bodyPr wrap="square">
            <a:spAutoFit/>
          </a:bodyPr>
          <a:lstStyle/>
          <a:p>
            <a:pPr algn="l"/>
            <a:r>
              <a:rPr lang="en-US" altLang="zh-CN" sz="1800" kern="100" dirty="0">
                <a:effectLst/>
                <a:latin typeface="Times New Roman" panose="02020603050405020304" pitchFamily="18" charset="0"/>
                <a:ea typeface="黑体" panose="02010609060101010101" pitchFamily="49" charset="-122"/>
                <a:cs typeface="Times New Roman" panose="02020603050405020304" pitchFamily="18" charset="0"/>
              </a:rPr>
              <a:t>Figure 1 Community structure in the vertical social network as of April 8</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5F80DC0A-E2FA-41EF-BC00-663BAFCD6B33}"/>
              </a:ext>
            </a:extLst>
          </p:cNvPr>
          <p:cNvPicPr>
            <a:picLocks noChangeAspect="1"/>
          </p:cNvPicPr>
          <p:nvPr/>
        </p:nvPicPr>
        <p:blipFill>
          <a:blip r:embed="rId3"/>
          <a:stretch>
            <a:fillRect/>
          </a:stretch>
        </p:blipFill>
        <p:spPr>
          <a:xfrm>
            <a:off x="2993261" y="616044"/>
            <a:ext cx="6007637" cy="567964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8C82F1E-2272-47A7-B16F-4FEE8009FD26}"/>
              </a:ext>
            </a:extLst>
          </p:cNvPr>
          <p:cNvPicPr>
            <a:picLocks noChangeAspect="1"/>
          </p:cNvPicPr>
          <p:nvPr/>
        </p:nvPicPr>
        <p:blipFill>
          <a:blip r:embed="rId2"/>
          <a:stretch>
            <a:fillRect/>
          </a:stretch>
        </p:blipFill>
        <p:spPr>
          <a:xfrm>
            <a:off x="1725811" y="243391"/>
            <a:ext cx="8740377" cy="6371217"/>
          </a:xfrm>
          <a:prstGeom prst="rect">
            <a:avLst/>
          </a:prstGeom>
        </p:spPr>
      </p:pic>
    </p:spTree>
    <p:extLst>
      <p:ext uri="{BB962C8B-B14F-4D97-AF65-F5344CB8AC3E}">
        <p14:creationId xmlns:p14="http://schemas.microsoft.com/office/powerpoint/2010/main" val="3601185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idx="4294967295"/>
          </p:nvPr>
        </p:nvSpPr>
        <p:spPr>
          <a:xfrm>
            <a:off x="0" y="136797"/>
            <a:ext cx="11348357" cy="575945"/>
          </a:xfrm>
        </p:spPr>
        <p:txBody>
          <a:bodyPr>
            <a:noAutofit/>
          </a:bodyPr>
          <a:lstStyle/>
          <a:p>
            <a:pPr marL="0" indent="0" algn="l" eaLnBrk="1" hangingPunct="1"/>
            <a:r>
              <a:rPr lang="en-US" altLang="zh-CN" sz="4000" b="1" dirty="0">
                <a:latin typeface="Times New Roman" panose="02020603050405020304" pitchFamily="18" charset="0"/>
                <a:ea typeface="微软雅黑" panose="020B0503020204020204" pitchFamily="34" charset="-122"/>
                <a:cs typeface="Times New Roman" panose="02020603050405020304" pitchFamily="18" charset="0"/>
                <a:sym typeface="+mn-ea"/>
              </a:rPr>
              <a:t>4. </a:t>
            </a:r>
            <a:r>
              <a:rPr lang="en-US" altLang="zh-CN" sz="4000" b="1" i="1" kern="100" dirty="0">
                <a:latin typeface="Times New Roman" panose="02020603050405020304" pitchFamily="18" charset="0"/>
                <a:ea typeface="宋体" panose="02010600030101010101" pitchFamily="2" charset="-122"/>
              </a:rPr>
              <a:t>Descriptive analysis of the overall network</a:t>
            </a:r>
            <a:endParaRPr lang="zh-CN" altLang="en-US" sz="4000" b="1" i="1" kern="100" dirty="0">
              <a:latin typeface="Times New Roman" panose="02020603050405020304" pitchFamily="18" charset="0"/>
              <a:ea typeface="宋体" panose="02010600030101010101" pitchFamily="2" charset="-122"/>
            </a:endParaRPr>
          </a:p>
        </p:txBody>
      </p:sp>
      <p:sp>
        <p:nvSpPr>
          <p:cNvPr id="36869" name="文本框 9"/>
          <p:cNvSpPr txBox="1">
            <a:spLocks noChangeArrowheads="1"/>
          </p:cNvSpPr>
          <p:nvPr/>
        </p:nvSpPr>
        <p:spPr bwMode="auto">
          <a:xfrm>
            <a:off x="9543297" y="6110750"/>
            <a:ext cx="2084305"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Calibri" panose="020F0502020204030204" pitchFamily="34" charset="0"/>
            </a:endParaRPr>
          </a:p>
        </p:txBody>
      </p:sp>
      <p:sp>
        <p:nvSpPr>
          <p:cNvPr id="2" name="Rectangle 2"/>
          <p:cNvSpPr>
            <a:spLocks noChangeArrowheads="1"/>
          </p:cNvSpPr>
          <p:nvPr/>
        </p:nvSpPr>
        <p:spPr bwMode="auto">
          <a:xfrm>
            <a:off x="2906486" y="3773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25" name="图片 8"/>
          <p:cNvPicPr>
            <a:picLocks noChangeAspect="1" noChangeArrowheads="1"/>
          </p:cNvPicPr>
          <p:nvPr/>
        </p:nvPicPr>
        <p:blipFill>
          <a:blip r:embed="rId3" cstate="print">
            <a:extLst>
              <a:ext uri="{28A0092B-C50C-407E-A947-70E740481C1C}">
                <a14:useLocalDpi xmlns:a14="http://schemas.microsoft.com/office/drawing/2010/main" val="0"/>
              </a:ext>
            </a:extLst>
          </a:blip>
          <a:srcRect r="11740" b="19836"/>
          <a:stretch>
            <a:fillRect/>
          </a:stretch>
        </p:blipFill>
        <p:spPr bwMode="auto">
          <a:xfrm>
            <a:off x="2133600" y="605963"/>
            <a:ext cx="7464119" cy="5753591"/>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p:cNvSpPr txBox="1"/>
          <p:nvPr/>
        </p:nvSpPr>
        <p:spPr>
          <a:xfrm>
            <a:off x="2719615" y="6335500"/>
            <a:ext cx="7659914" cy="369332"/>
          </a:xfrm>
          <a:prstGeom prst="rect">
            <a:avLst/>
          </a:prstGeom>
          <a:noFill/>
        </p:spPr>
        <p:txBody>
          <a:bodyPr wrap="square">
            <a:spAutoFit/>
          </a:bodyPr>
          <a:lstStyle/>
          <a:p>
            <a:pPr algn="l"/>
            <a:r>
              <a:rPr lang="en-US" altLang="zh-CN" sz="1800" kern="100" dirty="0">
                <a:effectLst/>
                <a:latin typeface="Times New Roman" panose="02020603050405020304" pitchFamily="18" charset="0"/>
                <a:ea typeface="黑体" panose="02010609060101010101" pitchFamily="49" charset="-122"/>
                <a:cs typeface="Times New Roman" panose="02020603050405020304" pitchFamily="18" charset="0"/>
              </a:rPr>
              <a:t>Figure 1 Community structure in the vertical social network as of April 8</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03516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idx="4294967295"/>
          </p:nvPr>
        </p:nvSpPr>
        <p:spPr>
          <a:xfrm>
            <a:off x="0" y="136797"/>
            <a:ext cx="11348357" cy="575945"/>
          </a:xfrm>
        </p:spPr>
        <p:txBody>
          <a:bodyPr>
            <a:noAutofit/>
          </a:bodyPr>
          <a:lstStyle/>
          <a:p>
            <a:pPr marL="0" indent="0" algn="l" eaLnBrk="1" hangingPunct="1"/>
            <a:r>
              <a:rPr lang="en-US" altLang="zh-CN" sz="4000" b="1" dirty="0">
                <a:latin typeface="Times New Roman" panose="02020603050405020304" pitchFamily="18" charset="0"/>
                <a:ea typeface="微软雅黑" panose="020B0503020204020204" pitchFamily="34" charset="-122"/>
                <a:cs typeface="Times New Roman" panose="02020603050405020304" pitchFamily="18" charset="0"/>
                <a:sym typeface="+mn-ea"/>
              </a:rPr>
              <a:t>4. </a:t>
            </a:r>
            <a:r>
              <a:rPr lang="en-US" altLang="zh-CN" sz="4000" b="1" i="1" kern="100" dirty="0">
                <a:latin typeface="Times New Roman" panose="02020603050405020304" pitchFamily="18" charset="0"/>
                <a:ea typeface="宋体" panose="02010600030101010101" pitchFamily="2" charset="-122"/>
              </a:rPr>
              <a:t>Descriptive analysis of the overall network</a:t>
            </a:r>
            <a:endParaRPr lang="zh-CN" altLang="en-US" sz="4000" b="1" i="1" kern="100" dirty="0">
              <a:latin typeface="Times New Roman" panose="02020603050405020304" pitchFamily="18" charset="0"/>
              <a:ea typeface="宋体" panose="02010600030101010101" pitchFamily="2" charset="-122"/>
            </a:endParaRPr>
          </a:p>
        </p:txBody>
      </p:sp>
      <p:sp>
        <p:nvSpPr>
          <p:cNvPr id="2" name="Rectangle 2"/>
          <p:cNvSpPr>
            <a:spLocks noChangeArrowheads="1"/>
          </p:cNvSpPr>
          <p:nvPr/>
        </p:nvSpPr>
        <p:spPr bwMode="auto">
          <a:xfrm>
            <a:off x="2906486" y="3773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3" name="图片 2">
            <a:extLst>
              <a:ext uri="{FF2B5EF4-FFF2-40B4-BE49-F238E27FC236}">
                <a16:creationId xmlns:a16="http://schemas.microsoft.com/office/drawing/2014/main" id="{0DD1F9BC-1F4C-4FBE-8370-1B6113602813}"/>
              </a:ext>
            </a:extLst>
          </p:cNvPr>
          <p:cNvPicPr>
            <a:picLocks noChangeAspect="1"/>
          </p:cNvPicPr>
          <p:nvPr/>
        </p:nvPicPr>
        <p:blipFill>
          <a:blip r:embed="rId3"/>
          <a:stretch>
            <a:fillRect/>
          </a:stretch>
        </p:blipFill>
        <p:spPr>
          <a:xfrm>
            <a:off x="2081875" y="834563"/>
            <a:ext cx="8028250" cy="5401456"/>
          </a:xfrm>
          <a:prstGeom prst="rect">
            <a:avLst/>
          </a:prstGeom>
        </p:spPr>
      </p:pic>
    </p:spTree>
    <p:extLst>
      <p:ext uri="{BB962C8B-B14F-4D97-AF65-F5344CB8AC3E}">
        <p14:creationId xmlns:p14="http://schemas.microsoft.com/office/powerpoint/2010/main" val="2085814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idx="4294967295"/>
          </p:nvPr>
        </p:nvSpPr>
        <p:spPr>
          <a:xfrm>
            <a:off x="0" y="136797"/>
            <a:ext cx="11348357" cy="575945"/>
          </a:xfrm>
        </p:spPr>
        <p:txBody>
          <a:bodyPr>
            <a:noAutofit/>
          </a:bodyPr>
          <a:lstStyle/>
          <a:p>
            <a:pPr marL="0" indent="0" algn="l" eaLnBrk="1" hangingPunct="1"/>
            <a:r>
              <a:rPr lang="en-US" altLang="zh-CN" sz="4000" b="1" dirty="0">
                <a:latin typeface="Times New Roman" panose="02020603050405020304" pitchFamily="18" charset="0"/>
                <a:ea typeface="微软雅黑" panose="020B0503020204020204" pitchFamily="34" charset="-122"/>
                <a:cs typeface="Times New Roman" panose="02020603050405020304" pitchFamily="18" charset="0"/>
                <a:sym typeface="+mn-ea"/>
              </a:rPr>
              <a:t>4. </a:t>
            </a:r>
            <a:r>
              <a:rPr lang="en-US" altLang="zh-CN" sz="4000" b="1" i="1" kern="100" dirty="0">
                <a:latin typeface="Times New Roman" panose="02020603050405020304" pitchFamily="18" charset="0"/>
                <a:ea typeface="宋体" panose="02010600030101010101" pitchFamily="2" charset="-122"/>
              </a:rPr>
              <a:t>Descriptive analysis of the overall network</a:t>
            </a:r>
            <a:endParaRPr lang="zh-CN" altLang="en-US" sz="4000" b="1" i="1" kern="100" dirty="0">
              <a:latin typeface="Times New Roman" panose="02020603050405020304" pitchFamily="18" charset="0"/>
              <a:ea typeface="宋体" panose="02010600030101010101" pitchFamily="2" charset="-122"/>
            </a:endParaRPr>
          </a:p>
        </p:txBody>
      </p:sp>
      <p:sp>
        <p:nvSpPr>
          <p:cNvPr id="36869" name="文本框 9"/>
          <p:cNvSpPr txBox="1">
            <a:spLocks noChangeArrowheads="1"/>
          </p:cNvSpPr>
          <p:nvPr/>
        </p:nvSpPr>
        <p:spPr bwMode="auto">
          <a:xfrm>
            <a:off x="9543297" y="6110750"/>
            <a:ext cx="2084305"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Calibri" panose="020F0502020204030204" pitchFamily="34" charset="0"/>
            </a:endParaRPr>
          </a:p>
        </p:txBody>
      </p:sp>
      <p:sp>
        <p:nvSpPr>
          <p:cNvPr id="2" name="Rectangle 2"/>
          <p:cNvSpPr>
            <a:spLocks noChangeArrowheads="1"/>
          </p:cNvSpPr>
          <p:nvPr/>
        </p:nvSpPr>
        <p:spPr bwMode="auto">
          <a:xfrm>
            <a:off x="2906486" y="3773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25" name="图片 8"/>
          <p:cNvPicPr>
            <a:picLocks noChangeAspect="1" noChangeArrowheads="1"/>
          </p:cNvPicPr>
          <p:nvPr/>
        </p:nvPicPr>
        <p:blipFill>
          <a:blip r:embed="rId3" cstate="print">
            <a:extLst>
              <a:ext uri="{28A0092B-C50C-407E-A947-70E740481C1C}">
                <a14:useLocalDpi xmlns:a14="http://schemas.microsoft.com/office/drawing/2010/main" val="0"/>
              </a:ext>
            </a:extLst>
          </a:blip>
          <a:srcRect r="11740" b="19836"/>
          <a:stretch>
            <a:fillRect/>
          </a:stretch>
        </p:blipFill>
        <p:spPr bwMode="auto">
          <a:xfrm>
            <a:off x="2133600" y="605963"/>
            <a:ext cx="7464119" cy="5753591"/>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p:cNvSpPr txBox="1"/>
          <p:nvPr/>
        </p:nvSpPr>
        <p:spPr>
          <a:xfrm>
            <a:off x="2719615" y="6335500"/>
            <a:ext cx="7659914" cy="369332"/>
          </a:xfrm>
          <a:prstGeom prst="rect">
            <a:avLst/>
          </a:prstGeom>
          <a:noFill/>
        </p:spPr>
        <p:txBody>
          <a:bodyPr wrap="square">
            <a:spAutoFit/>
          </a:bodyPr>
          <a:lstStyle/>
          <a:p>
            <a:pPr algn="l"/>
            <a:r>
              <a:rPr lang="en-US" altLang="zh-CN" sz="1800" kern="100" dirty="0">
                <a:effectLst/>
                <a:latin typeface="Times New Roman" panose="02020603050405020304" pitchFamily="18" charset="0"/>
                <a:ea typeface="黑体" panose="02010609060101010101" pitchFamily="49" charset="-122"/>
                <a:cs typeface="Times New Roman" panose="02020603050405020304" pitchFamily="18" charset="0"/>
              </a:rPr>
              <a:t>Figure 1 Community structure in the vertical social network as of April 8</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13756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idx="4294967295"/>
          </p:nvPr>
        </p:nvSpPr>
        <p:spPr>
          <a:xfrm>
            <a:off x="0" y="320513"/>
            <a:ext cx="11419931" cy="575945"/>
          </a:xfrm>
        </p:spPr>
        <p:txBody>
          <a:bodyPr>
            <a:noAutofit/>
          </a:bodyPr>
          <a:lstStyle/>
          <a:p>
            <a:r>
              <a:rPr lang="en-US" altLang="zh-CN" sz="4000" b="1" dirty="0">
                <a:latin typeface="Times New Roman" panose="02020603050405020304" pitchFamily="18" charset="0"/>
                <a:ea typeface="微软雅黑" panose="020B0503020204020204" pitchFamily="34" charset="-122"/>
                <a:cs typeface="Times New Roman" panose="02020603050405020304" pitchFamily="18" charset="0"/>
                <a:sym typeface="+mn-ea"/>
              </a:rPr>
              <a:t>5. </a:t>
            </a:r>
            <a:r>
              <a:rPr lang="en-US" altLang="zh-CN" sz="4000" b="1" i="1" kern="100" dirty="0">
                <a:effectLst/>
                <a:latin typeface="Times New Roman" panose="02020603050405020304" pitchFamily="18" charset="0"/>
                <a:ea typeface="宋体" panose="02010600030101010101" pitchFamily="2" charset="-122"/>
              </a:rPr>
              <a:t>Confirmation of dominating interaction patterns</a:t>
            </a:r>
            <a:br>
              <a:rPr lang="en-US" altLang="zh-CN" sz="4000" b="1" i="1" kern="100" dirty="0">
                <a:effectLst/>
                <a:latin typeface="Times New Roman" panose="02020603050405020304" pitchFamily="18" charset="0"/>
                <a:ea typeface="宋体" panose="02010600030101010101" pitchFamily="2" charset="-122"/>
                <a:cs typeface="Times New Roman" panose="02020603050405020304" pitchFamily="18" charset="0"/>
              </a:rPr>
            </a:br>
            <a:endParaRPr lang="zh-CN" altLang="en-US" sz="40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36869" name="文本框 9"/>
          <p:cNvSpPr txBox="1">
            <a:spLocks noChangeArrowheads="1"/>
          </p:cNvSpPr>
          <p:nvPr/>
        </p:nvSpPr>
        <p:spPr bwMode="auto">
          <a:xfrm>
            <a:off x="9543297" y="6110750"/>
            <a:ext cx="2084305"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Calibri" panose="020F0502020204030204" pitchFamily="34" charset="0"/>
            </a:endParaRPr>
          </a:p>
        </p:txBody>
      </p:sp>
      <p:sp>
        <p:nvSpPr>
          <p:cNvPr id="10" name="文本框 9"/>
          <p:cNvSpPr txBox="1"/>
          <p:nvPr/>
        </p:nvSpPr>
        <p:spPr>
          <a:xfrm>
            <a:off x="2097314" y="618527"/>
            <a:ext cx="8665029" cy="400110"/>
          </a:xfrm>
          <a:prstGeom prst="rect">
            <a:avLst/>
          </a:prstGeom>
          <a:noFill/>
        </p:spPr>
        <p:txBody>
          <a:bodyPr wrap="square">
            <a:spAutoFit/>
          </a:bodyPr>
          <a:lstStyle/>
          <a:p>
            <a:pPr algn="l"/>
            <a:r>
              <a:rPr lang="en-US" altLang="zh-CN" sz="2000" kern="100" dirty="0">
                <a:effectLst/>
                <a:latin typeface="Times New Roman" panose="02020603050405020304" pitchFamily="18" charset="0"/>
                <a:ea typeface="黑体" panose="02010609060101010101" pitchFamily="49" charset="-122"/>
                <a:cs typeface="Times New Roman" panose="02020603050405020304" pitchFamily="18" charset="0"/>
              </a:rPr>
              <a:t>Table 1 Dominating intergovernmental interaction patterns in the vertical network</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p:txBody>
      </p:sp>
      <p:graphicFrame>
        <p:nvGraphicFramePr>
          <p:cNvPr id="7" name="表格 6"/>
          <p:cNvGraphicFramePr>
            <a:graphicFrameLocks noGrp="1"/>
          </p:cNvGraphicFramePr>
          <p:nvPr/>
        </p:nvGraphicFramePr>
        <p:xfrm>
          <a:off x="1553029" y="1018637"/>
          <a:ext cx="9361713" cy="5654156"/>
        </p:xfrm>
        <a:graphic>
          <a:graphicData uri="http://schemas.openxmlformats.org/drawingml/2006/table">
            <a:tbl>
              <a:tblPr firstRow="1" firstCol="1" bandRow="1"/>
              <a:tblGrid>
                <a:gridCol w="1360831">
                  <a:extLst>
                    <a:ext uri="{9D8B030D-6E8A-4147-A177-3AD203B41FA5}">
                      <a16:colId xmlns:a16="http://schemas.microsoft.com/office/drawing/2014/main" val="20000"/>
                    </a:ext>
                  </a:extLst>
                </a:gridCol>
                <a:gridCol w="1299792">
                  <a:extLst>
                    <a:ext uri="{9D8B030D-6E8A-4147-A177-3AD203B41FA5}">
                      <a16:colId xmlns:a16="http://schemas.microsoft.com/office/drawing/2014/main" val="20001"/>
                    </a:ext>
                  </a:extLst>
                </a:gridCol>
                <a:gridCol w="1417864">
                  <a:extLst>
                    <a:ext uri="{9D8B030D-6E8A-4147-A177-3AD203B41FA5}">
                      <a16:colId xmlns:a16="http://schemas.microsoft.com/office/drawing/2014/main" val="20002"/>
                    </a:ext>
                  </a:extLst>
                </a:gridCol>
                <a:gridCol w="1418867">
                  <a:extLst>
                    <a:ext uri="{9D8B030D-6E8A-4147-A177-3AD203B41FA5}">
                      <a16:colId xmlns:a16="http://schemas.microsoft.com/office/drawing/2014/main" val="20003"/>
                    </a:ext>
                  </a:extLst>
                </a:gridCol>
                <a:gridCol w="1418867">
                  <a:extLst>
                    <a:ext uri="{9D8B030D-6E8A-4147-A177-3AD203B41FA5}">
                      <a16:colId xmlns:a16="http://schemas.microsoft.com/office/drawing/2014/main" val="20004"/>
                    </a:ext>
                  </a:extLst>
                </a:gridCol>
                <a:gridCol w="1222746">
                  <a:extLst>
                    <a:ext uri="{9D8B030D-6E8A-4147-A177-3AD203B41FA5}">
                      <a16:colId xmlns:a16="http://schemas.microsoft.com/office/drawing/2014/main" val="20005"/>
                    </a:ext>
                  </a:extLst>
                </a:gridCol>
                <a:gridCol w="1222746">
                  <a:extLst>
                    <a:ext uri="{9D8B030D-6E8A-4147-A177-3AD203B41FA5}">
                      <a16:colId xmlns:a16="http://schemas.microsoft.com/office/drawing/2014/main" val="20006"/>
                    </a:ext>
                  </a:extLst>
                </a:gridCol>
              </a:tblGrid>
              <a:tr h="257466">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Function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Level</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Stage I</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Stage II</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Stage III</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Stage IV</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Stage V</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7466">
                <a:tc rowSpan="3">
                  <a:txBody>
                    <a:bodyPr/>
                    <a:lstStyle/>
                    <a:p>
                      <a:pPr algn="ctr"/>
                      <a:r>
                        <a:rPr lang="en-US" sz="1600" kern="0">
                          <a:effectLst/>
                          <a:latin typeface="Times New Roman" panose="02020603050405020304" pitchFamily="18" charset="0"/>
                          <a:ea typeface="等线" panose="02010600030101010101" pitchFamily="2" charset="-122"/>
                          <a:cs typeface="Times New Roman" panose="02020603050405020304" pitchFamily="18" charset="0"/>
                        </a:rPr>
                        <a:t>Finance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kern="0">
                          <a:effectLst/>
                          <a:latin typeface="Times New Roman" panose="02020603050405020304" pitchFamily="18" charset="0"/>
                          <a:ea typeface="等线" panose="02010600030101010101" pitchFamily="2" charset="-122"/>
                          <a:cs typeface="Times New Roman" panose="02020603050405020304" pitchFamily="18" charset="0"/>
                        </a:rPr>
                        <a:t>central</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V</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(0.500)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V</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(0.563)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V</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(0.490)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V</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(0.449)</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V</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(0.513)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57466">
                <a:tc vMerge="1">
                  <a:txBody>
                    <a:bodyPr/>
                    <a:lstStyle/>
                    <a:p>
                      <a:endParaRPr lang="zh-CN"/>
                    </a:p>
                  </a:txBody>
                  <a:tcPr/>
                </a:tc>
                <a:tc>
                  <a:txBody>
                    <a:bodyPr/>
                    <a:lstStyle/>
                    <a:p>
                      <a:pPr algn="ctr"/>
                      <a:r>
                        <a:rPr lang="en-US" sz="1600" kern="0">
                          <a:effectLst/>
                          <a:latin typeface="Times New Roman" panose="02020603050405020304" pitchFamily="18" charset="0"/>
                          <a:ea typeface="等线" panose="02010600030101010101" pitchFamily="2" charset="-122"/>
                          <a:cs typeface="Times New Roman" panose="02020603050405020304" pitchFamily="18" charset="0"/>
                        </a:rPr>
                        <a:t>provincial</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V</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(0.367)</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V</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(0.489)</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V</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(0.505)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V</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(0.508)</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V</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(0.526)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0002"/>
                  </a:ext>
                </a:extLst>
              </a:tr>
              <a:tr h="257466">
                <a:tc vMerge="1">
                  <a:txBody>
                    <a:bodyPr/>
                    <a:lstStyle/>
                    <a:p>
                      <a:endParaRPr lang="zh-CN"/>
                    </a:p>
                  </a:txBody>
                  <a:tcPr/>
                </a:tc>
                <a:tc>
                  <a:txBody>
                    <a:bodyPr/>
                    <a:lstStyle/>
                    <a:p>
                      <a:pPr algn="ctr"/>
                      <a:r>
                        <a:rPr lang="en-US" sz="1600" kern="0">
                          <a:effectLst/>
                          <a:latin typeface="Times New Roman" panose="02020603050405020304" pitchFamily="18" charset="0"/>
                          <a:ea typeface="等线" panose="02010600030101010101" pitchFamily="2" charset="-122"/>
                          <a:cs typeface="Times New Roman" panose="02020603050405020304" pitchFamily="18" charset="0"/>
                        </a:rPr>
                        <a:t>local</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V</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(0.500)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V</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(0.435)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V</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(0.486)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V</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(0.435)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V</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(0.431)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7466">
                <a:tc rowSpan="3">
                  <a:txBody>
                    <a:bodyPr/>
                    <a:lstStyle/>
                    <a:p>
                      <a:pPr algn="ctr"/>
                      <a:r>
                        <a:rPr lang="en-US" sz="1600" kern="0">
                          <a:effectLst/>
                          <a:latin typeface="Times New Roman" panose="02020603050405020304" pitchFamily="18" charset="0"/>
                          <a:ea typeface="等线" panose="02010600030101010101" pitchFamily="2" charset="-122"/>
                          <a:cs typeface="Times New Roman" panose="02020603050405020304" pitchFamily="18" charset="0"/>
                        </a:rPr>
                        <a:t>Medical</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kern="0">
                          <a:effectLst/>
                          <a:latin typeface="Times New Roman" panose="02020603050405020304" pitchFamily="18" charset="0"/>
                          <a:ea typeface="等线" panose="02010600030101010101" pitchFamily="2" charset="-122"/>
                          <a:cs typeface="Times New Roman" panose="02020603050405020304" pitchFamily="18" charset="0"/>
                        </a:rPr>
                        <a:t>central</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V</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(0.727)</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(0.625)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(0.491)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(0.523)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(0.479)</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4"/>
                  </a:ext>
                </a:extLst>
              </a:tr>
              <a:tr h="257466">
                <a:tc vMerge="1">
                  <a:txBody>
                    <a:bodyPr/>
                    <a:lstStyle/>
                    <a:p>
                      <a:endParaRPr lang="zh-CN"/>
                    </a:p>
                  </a:txBody>
                  <a:tcPr/>
                </a:tc>
                <a:tc>
                  <a:txBody>
                    <a:bodyPr/>
                    <a:lstStyle/>
                    <a:p>
                      <a:pPr algn="ctr"/>
                      <a:r>
                        <a:rPr lang="en-US" sz="1600" kern="0">
                          <a:effectLst/>
                          <a:latin typeface="Times New Roman" panose="02020603050405020304" pitchFamily="18" charset="0"/>
                          <a:ea typeface="等线" panose="02010600030101010101" pitchFamily="2" charset="-122"/>
                          <a:cs typeface="Times New Roman" panose="02020603050405020304" pitchFamily="18" charset="0"/>
                        </a:rPr>
                        <a:t>provincial</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V</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(0.587)</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(0.790)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(0.823)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(0.824)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(0.810)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0005"/>
                  </a:ext>
                </a:extLst>
              </a:tr>
              <a:tr h="252418">
                <a:tc vMerge="1">
                  <a:txBody>
                    <a:bodyPr/>
                    <a:lstStyle/>
                    <a:p>
                      <a:endParaRPr lang="zh-CN"/>
                    </a:p>
                  </a:txBody>
                  <a:tcPr/>
                </a:tc>
                <a:tc>
                  <a:txBody>
                    <a:bodyPr/>
                    <a:lstStyle/>
                    <a:p>
                      <a:pPr algn="ctr"/>
                      <a:r>
                        <a:rPr lang="en-US" sz="1600" kern="0">
                          <a:effectLst/>
                          <a:latin typeface="Times New Roman" panose="02020603050405020304" pitchFamily="18" charset="0"/>
                          <a:ea typeface="等线" panose="02010600030101010101" pitchFamily="2" charset="-122"/>
                          <a:cs typeface="Times New Roman" panose="02020603050405020304" pitchFamily="18" charset="0"/>
                        </a:rPr>
                        <a:t>local</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VH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(0.364)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VXH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(0.333)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VXH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(0.333)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(0.438)</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XH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(0.368)</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57466">
                <a:tc rowSpan="3">
                  <a:txBody>
                    <a:bodyPr/>
                    <a:lstStyle/>
                    <a:p>
                      <a:pPr algn="ctr"/>
                      <a:r>
                        <a:rPr lang="en-US" sz="1600" kern="0">
                          <a:effectLst/>
                          <a:latin typeface="Times New Roman" panose="02020603050405020304" pitchFamily="18" charset="0"/>
                          <a:ea typeface="等线" panose="02010600030101010101" pitchFamily="2" charset="-122"/>
                          <a:cs typeface="Times New Roman" panose="02020603050405020304" pitchFamily="18" charset="0"/>
                        </a:rPr>
                        <a:t>Technical</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kern="0">
                          <a:effectLst/>
                          <a:latin typeface="Times New Roman" panose="02020603050405020304" pitchFamily="18" charset="0"/>
                          <a:ea typeface="等线" panose="02010600030101010101" pitchFamily="2" charset="-122"/>
                          <a:cs typeface="Times New Roman" panose="02020603050405020304" pitchFamily="18" charset="0"/>
                        </a:rPr>
                        <a:t>central</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X</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(0.500)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(0.429)</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X</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(0.517)</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X</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(0.545)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X</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(0.511)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7"/>
                  </a:ext>
                </a:extLst>
              </a:tr>
              <a:tr h="257466">
                <a:tc vMerge="1">
                  <a:txBody>
                    <a:bodyPr/>
                    <a:lstStyle/>
                    <a:p>
                      <a:endParaRPr lang="zh-CN"/>
                    </a:p>
                  </a:txBody>
                  <a:tcPr/>
                </a:tc>
                <a:tc>
                  <a:txBody>
                    <a:bodyPr/>
                    <a:lstStyle/>
                    <a:p>
                      <a:pPr algn="ctr"/>
                      <a:r>
                        <a:rPr lang="en-US" sz="1600" kern="0">
                          <a:effectLst/>
                          <a:latin typeface="Times New Roman" panose="02020603050405020304" pitchFamily="18" charset="0"/>
                          <a:ea typeface="等线" panose="02010600030101010101" pitchFamily="2" charset="-122"/>
                          <a:cs typeface="Times New Roman" panose="02020603050405020304" pitchFamily="18" charset="0"/>
                        </a:rPr>
                        <a:t>provincial</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V</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(0.385)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V</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(0.370)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V</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(0.382)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V</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(0.375)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V</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(0.440)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0008"/>
                  </a:ext>
                </a:extLst>
              </a:tr>
              <a:tr h="252418">
                <a:tc vMerge="1">
                  <a:txBody>
                    <a:bodyPr/>
                    <a:lstStyle/>
                    <a:p>
                      <a:endParaRPr lang="zh-CN"/>
                    </a:p>
                  </a:txBody>
                  <a:tcPr/>
                </a:tc>
                <a:tc>
                  <a:txBody>
                    <a:bodyPr/>
                    <a:lstStyle/>
                    <a:p>
                      <a:pPr algn="ctr"/>
                      <a:r>
                        <a:rPr lang="en-US" sz="1600" kern="0">
                          <a:effectLst/>
                          <a:latin typeface="Times New Roman" panose="02020603050405020304" pitchFamily="18" charset="0"/>
                          <a:ea typeface="等线" panose="02010600030101010101" pitchFamily="2" charset="-122"/>
                          <a:cs typeface="Times New Roman" panose="02020603050405020304" pitchFamily="18" charset="0"/>
                        </a:rPr>
                        <a:t>local</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VH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(0.444)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X</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(0.409)</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V</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(0.440)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V</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(0.414)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V</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(0.441)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57466">
                <a:tc rowSpan="3">
                  <a:txBody>
                    <a:bodyPr/>
                    <a:lstStyle/>
                    <a:p>
                      <a:pPr algn="ctr"/>
                      <a:r>
                        <a:rPr lang="en-US" sz="1600" kern="0">
                          <a:effectLst/>
                          <a:latin typeface="Times New Roman" panose="02020603050405020304" pitchFamily="18" charset="0"/>
                          <a:ea typeface="等线" panose="02010600030101010101" pitchFamily="2" charset="-122"/>
                          <a:cs typeface="Times New Roman" panose="02020603050405020304" pitchFamily="18" charset="0"/>
                        </a:rPr>
                        <a:t>Security</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kern="0">
                          <a:effectLst/>
                          <a:latin typeface="Times New Roman" panose="02020603050405020304" pitchFamily="18" charset="0"/>
                          <a:ea typeface="等线" panose="02010600030101010101" pitchFamily="2" charset="-122"/>
                          <a:cs typeface="Times New Roman" panose="02020603050405020304" pitchFamily="18" charset="0"/>
                        </a:rPr>
                        <a:t>central</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(0.500)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(0.516)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(0.444)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XH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(0.410)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X</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(0.457)</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0"/>
                  </a:ext>
                </a:extLst>
              </a:tr>
              <a:tr h="257466">
                <a:tc vMerge="1">
                  <a:txBody>
                    <a:bodyPr/>
                    <a:lstStyle/>
                    <a:p>
                      <a:endParaRPr lang="zh-CN"/>
                    </a:p>
                  </a:txBody>
                  <a:tcPr/>
                </a:tc>
                <a:tc>
                  <a:txBody>
                    <a:bodyPr/>
                    <a:lstStyle/>
                    <a:p>
                      <a:pPr algn="ctr"/>
                      <a:r>
                        <a:rPr lang="en-US" sz="1600" kern="0">
                          <a:effectLst/>
                          <a:latin typeface="Times New Roman" panose="02020603050405020304" pitchFamily="18" charset="0"/>
                          <a:ea typeface="等线" panose="02010600030101010101" pitchFamily="2" charset="-122"/>
                          <a:cs typeface="Times New Roman" panose="02020603050405020304" pitchFamily="18" charset="0"/>
                        </a:rPr>
                        <a:t>provincial</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X</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(0.625)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(0.450)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(0.385)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X</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(0.393)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X</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(0.438)</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0011"/>
                  </a:ext>
                </a:extLst>
              </a:tr>
              <a:tr h="257466">
                <a:tc vMerge="1">
                  <a:txBody>
                    <a:bodyPr/>
                    <a:lstStyle/>
                    <a:p>
                      <a:endParaRPr lang="zh-CN"/>
                    </a:p>
                  </a:txBody>
                  <a:tcPr/>
                </a:tc>
                <a:tc>
                  <a:txBody>
                    <a:bodyPr/>
                    <a:lstStyle/>
                    <a:p>
                      <a:pPr algn="ctr"/>
                      <a:r>
                        <a:rPr lang="en-US" sz="1600" kern="0">
                          <a:effectLst/>
                          <a:latin typeface="Times New Roman" panose="02020603050405020304" pitchFamily="18" charset="0"/>
                          <a:ea typeface="等线" panose="02010600030101010101" pitchFamily="2" charset="-122"/>
                          <a:cs typeface="Times New Roman" panose="02020603050405020304" pitchFamily="18" charset="0"/>
                        </a:rPr>
                        <a:t>local</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X</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(1.000)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(0.600)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(0.619)</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(0.667)</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(0.621)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57466">
                <a:tc rowSpan="3">
                  <a:txBody>
                    <a:bodyPr/>
                    <a:lstStyle/>
                    <a:p>
                      <a:pPr algn="ctr"/>
                      <a:r>
                        <a:rPr lang="en-US" sz="1600" kern="0">
                          <a:effectLst/>
                          <a:latin typeface="Times New Roman" panose="02020603050405020304" pitchFamily="18" charset="0"/>
                          <a:ea typeface="等线" panose="02010600030101010101" pitchFamily="2" charset="-122"/>
                          <a:cs typeface="Times New Roman" panose="02020603050405020304" pitchFamily="18" charset="0"/>
                        </a:rPr>
                        <a:t>Welfare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kern="0">
                          <a:effectLst/>
                          <a:latin typeface="Times New Roman" panose="02020603050405020304" pitchFamily="18" charset="0"/>
                          <a:ea typeface="等线" panose="02010600030101010101" pitchFamily="2" charset="-122"/>
                          <a:cs typeface="Times New Roman" panose="02020603050405020304" pitchFamily="18" charset="0"/>
                        </a:rPr>
                        <a:t>central</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VH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(0.375)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(0.588)</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(0.425)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(0.435)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XH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(0.467)</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3"/>
                  </a:ext>
                </a:extLst>
              </a:tr>
              <a:tr h="257466">
                <a:tc vMerge="1">
                  <a:txBody>
                    <a:bodyPr/>
                    <a:lstStyle/>
                    <a:p>
                      <a:endParaRPr lang="zh-CN"/>
                    </a:p>
                  </a:txBody>
                  <a:tcPr/>
                </a:tc>
                <a:tc>
                  <a:txBody>
                    <a:bodyPr/>
                    <a:lstStyle/>
                    <a:p>
                      <a:pPr algn="ctr"/>
                      <a:r>
                        <a:rPr lang="en-US" sz="1600" kern="0">
                          <a:effectLst/>
                          <a:latin typeface="Times New Roman" panose="02020603050405020304" pitchFamily="18" charset="0"/>
                          <a:ea typeface="等线" panose="02010600030101010101" pitchFamily="2" charset="-122"/>
                          <a:cs typeface="Times New Roman" panose="02020603050405020304" pitchFamily="18" charset="0"/>
                        </a:rPr>
                        <a:t>provincial</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XH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(0.357)</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(0.455)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H (</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0.457)</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(0.471)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(0.438)</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0014"/>
                  </a:ext>
                </a:extLst>
              </a:tr>
              <a:tr h="257466">
                <a:tc vMerge="1">
                  <a:txBody>
                    <a:bodyPr/>
                    <a:lstStyle/>
                    <a:p>
                      <a:endParaRPr lang="zh-CN"/>
                    </a:p>
                  </a:txBody>
                  <a:tcPr/>
                </a:tc>
                <a:tc>
                  <a:txBody>
                    <a:bodyPr/>
                    <a:lstStyle/>
                    <a:p>
                      <a:pPr algn="ctr"/>
                      <a:r>
                        <a:rPr lang="en-US" sz="1600" kern="0">
                          <a:effectLst/>
                          <a:latin typeface="Times New Roman" panose="02020603050405020304" pitchFamily="18" charset="0"/>
                          <a:ea typeface="等线" panose="02010600030101010101" pitchFamily="2" charset="-122"/>
                          <a:cs typeface="Times New Roman" panose="02020603050405020304" pitchFamily="18" charset="0"/>
                        </a:rPr>
                        <a:t>local</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X</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(0.565)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X</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(0.538)</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X</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(0.636)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X</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(0.474)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X</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(0.480)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57466">
                <a:tc rowSpan="3">
                  <a:txBody>
                    <a:bodyPr/>
                    <a:lstStyle/>
                    <a:p>
                      <a:pPr algn="ctr"/>
                      <a:r>
                        <a:rPr lang="en-US" sz="1600" kern="0">
                          <a:effectLst/>
                          <a:latin typeface="Times New Roman" panose="02020603050405020304" pitchFamily="18" charset="0"/>
                          <a:ea typeface="等线" panose="02010600030101010101" pitchFamily="2" charset="-122"/>
                          <a:cs typeface="Times New Roman" panose="02020603050405020304" pitchFamily="18" charset="0"/>
                        </a:rPr>
                        <a:t>Supervision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kern="0">
                          <a:effectLst/>
                          <a:latin typeface="Times New Roman" panose="02020603050405020304" pitchFamily="18" charset="0"/>
                          <a:ea typeface="等线" panose="02010600030101010101" pitchFamily="2" charset="-122"/>
                          <a:cs typeface="Times New Roman" panose="02020603050405020304" pitchFamily="18" charset="0"/>
                        </a:rPr>
                        <a:t>central</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HX</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(0.424)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(0.643)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X</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(0.416)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X</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(0.426)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X</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(0.479)</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6"/>
                  </a:ext>
                </a:extLst>
              </a:tr>
              <a:tr h="257466">
                <a:tc vMerge="1">
                  <a:txBody>
                    <a:bodyPr/>
                    <a:lstStyle/>
                    <a:p>
                      <a:endParaRPr lang="zh-CN"/>
                    </a:p>
                  </a:txBody>
                  <a:tcPr/>
                </a:tc>
                <a:tc>
                  <a:txBody>
                    <a:bodyPr/>
                    <a:lstStyle/>
                    <a:p>
                      <a:pPr algn="ctr"/>
                      <a:r>
                        <a:rPr lang="en-US" sz="1600" kern="0">
                          <a:effectLst/>
                          <a:latin typeface="Times New Roman" panose="02020603050405020304" pitchFamily="18" charset="0"/>
                          <a:ea typeface="等线" panose="02010600030101010101" pitchFamily="2" charset="-122"/>
                          <a:cs typeface="Times New Roman" panose="02020603050405020304" pitchFamily="18" charset="0"/>
                        </a:rPr>
                        <a:t>provincial</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X</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(0.577)</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X</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(0.550)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X</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(0.411)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X</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(0.418)</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X</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(0.438)</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0017"/>
                  </a:ext>
                </a:extLst>
              </a:tr>
              <a:tr h="257466">
                <a:tc vMerge="1">
                  <a:txBody>
                    <a:bodyPr/>
                    <a:lstStyle/>
                    <a:p>
                      <a:endParaRPr lang="zh-CN"/>
                    </a:p>
                  </a:txBody>
                  <a:tcPr/>
                </a:tc>
                <a:tc>
                  <a:txBody>
                    <a:bodyPr/>
                    <a:lstStyle/>
                    <a:p>
                      <a:pPr algn="ctr"/>
                      <a:r>
                        <a:rPr lang="en-US" sz="1600" kern="0">
                          <a:effectLst/>
                          <a:latin typeface="Times New Roman" panose="02020603050405020304" pitchFamily="18" charset="0"/>
                          <a:ea typeface="等线" panose="02010600030101010101" pitchFamily="2" charset="-122"/>
                          <a:cs typeface="Times New Roman" panose="02020603050405020304" pitchFamily="18" charset="0"/>
                        </a:rPr>
                        <a:t>local</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X</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(0.533)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X</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(0.409)</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X</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(0.391)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X</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(0.389)</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X</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(0.519)</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57466">
                <a:tc rowSpan="3">
                  <a:txBody>
                    <a:bodyPr/>
                    <a:lstStyle/>
                    <a:p>
                      <a:pPr algn="ctr"/>
                      <a:r>
                        <a:rPr lang="en-US" sz="1600" kern="0">
                          <a:effectLst/>
                          <a:latin typeface="Times New Roman" panose="02020603050405020304" pitchFamily="18" charset="0"/>
                          <a:ea typeface="等线" panose="02010600030101010101" pitchFamily="2" charset="-122"/>
                          <a:cs typeface="Times New Roman" panose="02020603050405020304" pitchFamily="18" charset="0"/>
                        </a:rPr>
                        <a:t>Economic</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600" kern="0">
                          <a:effectLst/>
                          <a:latin typeface="Times New Roman" panose="02020603050405020304" pitchFamily="18" charset="0"/>
                          <a:ea typeface="等线" panose="02010600030101010101" pitchFamily="2" charset="-122"/>
                          <a:cs typeface="Times New Roman" panose="02020603050405020304" pitchFamily="18" charset="0"/>
                        </a:rPr>
                        <a:t>central</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XO</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(0.364)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(0.684)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(0.533)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(0.440)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(0.446)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9"/>
                  </a:ext>
                </a:extLst>
              </a:tr>
              <a:tr h="257466">
                <a:tc vMerge="1">
                  <a:txBody>
                    <a:bodyPr/>
                    <a:lstStyle/>
                    <a:p>
                      <a:endParaRPr lang="zh-CN"/>
                    </a:p>
                  </a:txBody>
                  <a:tcPr/>
                </a:tc>
                <a:tc>
                  <a:txBody>
                    <a:bodyPr/>
                    <a:lstStyle/>
                    <a:p>
                      <a:pPr algn="ctr"/>
                      <a:r>
                        <a:rPr lang="en-US" sz="1600" kern="0">
                          <a:effectLst/>
                          <a:latin typeface="Times New Roman" panose="02020603050405020304" pitchFamily="18" charset="0"/>
                          <a:ea typeface="等线" panose="02010600030101010101" pitchFamily="2" charset="-122"/>
                          <a:cs typeface="Times New Roman" panose="02020603050405020304" pitchFamily="18" charset="0"/>
                        </a:rPr>
                        <a:t>provincial</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X</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(0.357)</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(0.375)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XH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(0.333)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(0.488)</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X</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(0.477)</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0020"/>
                  </a:ext>
                </a:extLst>
              </a:tr>
              <a:tr h="257466">
                <a:tc vMerge="1">
                  <a:txBody>
                    <a:bodyPr/>
                    <a:lstStyle/>
                    <a:p>
                      <a:endParaRPr lang="zh-CN"/>
                    </a:p>
                  </a:txBody>
                  <a:tcPr/>
                </a:tc>
                <a:tc>
                  <a:txBody>
                    <a:bodyPr/>
                    <a:lstStyle/>
                    <a:p>
                      <a:pPr algn="ctr"/>
                      <a:r>
                        <a:rPr lang="en-US" sz="1600" kern="0">
                          <a:effectLst/>
                          <a:latin typeface="Times New Roman" panose="02020603050405020304" pitchFamily="18" charset="0"/>
                          <a:ea typeface="等线" panose="02010600030101010101" pitchFamily="2" charset="-122"/>
                          <a:cs typeface="Times New Roman" panose="02020603050405020304" pitchFamily="18" charset="0"/>
                        </a:rPr>
                        <a:t>local</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X</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(0.556)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VXH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(0.333)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r>
                        <a:rPr lang="en-US" sz="1600" b="1" kern="0">
                          <a:effectLst/>
                          <a:latin typeface="Times New Roman" panose="02020603050405020304" pitchFamily="18" charset="0"/>
                          <a:ea typeface="等线" panose="02010600030101010101" pitchFamily="2" charset="-122"/>
                          <a:cs typeface="Times New Roman" panose="02020603050405020304" pitchFamily="18" charset="0"/>
                        </a:rPr>
                        <a:t>VH</a:t>
                      </a:r>
                      <a:r>
                        <a:rPr lang="en-US" sz="1600" kern="0">
                          <a:effectLst/>
                          <a:latin typeface="Times New Roman" panose="02020603050405020304" pitchFamily="18" charset="0"/>
                          <a:ea typeface="等线" panose="02010600030101010101" pitchFamily="2" charset="-122"/>
                          <a:cs typeface="Times New Roman" panose="02020603050405020304" pitchFamily="18" charset="0"/>
                        </a:rPr>
                        <a:t> (0.375)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r>
                        <a:rPr lang="en-US" sz="1600" b="1" kern="0" dirty="0">
                          <a:effectLst/>
                          <a:latin typeface="Times New Roman" panose="02020603050405020304" pitchFamily="18" charset="0"/>
                          <a:ea typeface="等线" panose="02010600030101010101" pitchFamily="2" charset="-122"/>
                          <a:cs typeface="Times New Roman" panose="02020603050405020304" pitchFamily="18" charset="0"/>
                        </a:rPr>
                        <a:t>XH</a:t>
                      </a:r>
                      <a:r>
                        <a:rPr lang="en-US" sz="1600" kern="0" dirty="0">
                          <a:effectLst/>
                          <a:latin typeface="Times New Roman" panose="02020603050405020304" pitchFamily="18" charset="0"/>
                          <a:ea typeface="等线" panose="02010600030101010101" pitchFamily="2" charset="-122"/>
                          <a:cs typeface="Times New Roman" panose="02020603050405020304" pitchFamily="18" charset="0"/>
                        </a:rPr>
                        <a:t> (0.455)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r>
                        <a:rPr lang="en-US" sz="1600" b="1" kern="0" dirty="0">
                          <a:effectLst/>
                          <a:latin typeface="Times New Roman" panose="02020603050405020304" pitchFamily="18" charset="0"/>
                          <a:ea typeface="等线" panose="02010600030101010101" pitchFamily="2" charset="-122"/>
                          <a:cs typeface="Times New Roman" panose="02020603050405020304" pitchFamily="18" charset="0"/>
                        </a:rPr>
                        <a:t>X</a:t>
                      </a:r>
                      <a:r>
                        <a:rPr lang="en-US" sz="1600" kern="0" dirty="0">
                          <a:effectLst/>
                          <a:latin typeface="Times New Roman" panose="02020603050405020304" pitchFamily="18" charset="0"/>
                          <a:ea typeface="等线" panose="02010600030101010101" pitchFamily="2" charset="-122"/>
                          <a:cs typeface="Times New Roman" panose="02020603050405020304" pitchFamily="18" charset="0"/>
                        </a:rPr>
                        <a:t> (0.500)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idx="4294967295"/>
          </p:nvPr>
        </p:nvSpPr>
        <p:spPr>
          <a:xfrm>
            <a:off x="198755" y="261983"/>
            <a:ext cx="11746502" cy="575945"/>
          </a:xfrm>
        </p:spPr>
        <p:txBody>
          <a:bodyPr>
            <a:noAutofit/>
          </a:bodyPr>
          <a:lstStyle/>
          <a:p>
            <a:pPr marL="0" indent="0" algn="l" eaLnBrk="1" hangingPunct="1"/>
            <a:r>
              <a:rPr lang="en-US" altLang="zh-CN" sz="4000" b="1" dirty="0">
                <a:latin typeface="Times New Roman" panose="02020603050405020304" pitchFamily="18" charset="0"/>
                <a:ea typeface="微软雅黑" panose="020B0503020204020204" pitchFamily="34" charset="-122"/>
                <a:cs typeface="Times New Roman" panose="02020603050405020304" pitchFamily="18" charset="0"/>
                <a:sym typeface="+mn-ea"/>
              </a:rPr>
              <a:t>5. </a:t>
            </a:r>
            <a:r>
              <a:rPr lang="en-US" altLang="zh-CN" sz="4000" b="1" i="1" kern="100" dirty="0">
                <a:effectLst/>
                <a:latin typeface="Times New Roman" panose="02020603050405020304" pitchFamily="18" charset="0"/>
                <a:ea typeface="宋体" panose="02010600030101010101" pitchFamily="2" charset="-122"/>
              </a:rPr>
              <a:t>Confirmation of dominating interaction patterns</a:t>
            </a:r>
            <a:endParaRPr lang="zh-CN" altLang="en-US" sz="40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5" name="图片 4"/>
          <p:cNvPicPr/>
          <p:nvPr/>
        </p:nvPicPr>
        <p:blipFill>
          <a:blip r:embed="rId3"/>
          <a:stretch>
            <a:fillRect/>
          </a:stretch>
        </p:blipFill>
        <p:spPr>
          <a:xfrm>
            <a:off x="515258" y="1182915"/>
            <a:ext cx="10987314" cy="4165600"/>
          </a:xfrm>
          <a:prstGeom prst="rect">
            <a:avLst/>
          </a:prstGeom>
        </p:spPr>
      </p:pic>
      <p:sp>
        <p:nvSpPr>
          <p:cNvPr id="7" name="文本框 6"/>
          <p:cNvSpPr txBox="1"/>
          <p:nvPr/>
        </p:nvSpPr>
        <p:spPr>
          <a:xfrm>
            <a:off x="1703615" y="5297716"/>
            <a:ext cx="9668328" cy="620042"/>
          </a:xfrm>
          <a:prstGeom prst="rect">
            <a:avLst/>
          </a:prstGeom>
          <a:noFill/>
        </p:spPr>
        <p:txBody>
          <a:bodyPr wrap="square">
            <a:spAutoFit/>
          </a:bodyPr>
          <a:lstStyle/>
          <a:p>
            <a:pPr>
              <a:lnSpc>
                <a:spcPct val="200000"/>
              </a:lnSpc>
            </a:pPr>
            <a:r>
              <a:rPr lang="en-GB" altLang="zh-CN" sz="2000" dirty="0">
                <a:effectLst/>
                <a:latin typeface="Times New Roman" panose="02020603050405020304" pitchFamily="18" charset="0"/>
                <a:ea typeface="黑体" panose="02010609060101010101" pitchFamily="49" charset="-122"/>
                <a:cs typeface="Times New Roman" panose="02020603050405020304" pitchFamily="18" charset="0"/>
              </a:rPr>
              <a:t>Figure 3 Distribution of intergovernmental interaction patterns in the vertical social network</a:t>
            </a:r>
            <a:endParaRPr lang="zh-CN" altLang="zh-CN" sz="2000" dirty="0">
              <a:effectLst/>
              <a:latin typeface="Calibri Light" panose="020F0302020204030204" pitchFamily="34" charset="0"/>
              <a:ea typeface="黑体" panose="02010609060101010101" pitchFamily="49" charset="-122"/>
              <a:cs typeface="Times New Roman" panose="02020603050405020304" pitchFamily="18" charset="0"/>
            </a:endParaRPr>
          </a:p>
        </p:txBody>
      </p:sp>
      <p:sp>
        <p:nvSpPr>
          <p:cNvPr id="9" name="文本框 8"/>
          <p:cNvSpPr txBox="1"/>
          <p:nvPr/>
        </p:nvSpPr>
        <p:spPr>
          <a:xfrm>
            <a:off x="0" y="6283589"/>
            <a:ext cx="12520385" cy="369332"/>
          </a:xfrm>
          <a:prstGeom prst="rect">
            <a:avLst/>
          </a:prstGeom>
          <a:noFill/>
        </p:spPr>
        <p:txBody>
          <a:bodyPr wrap="square">
            <a:spAutoFit/>
          </a:bodyPr>
          <a:lstStyle/>
          <a:p>
            <a:pPr algn="just">
              <a:spcAft>
                <a:spcPts val="1200"/>
              </a:spcAft>
            </a:pPr>
            <a:r>
              <a:rPr lang="en-US" altLang="zh-CN" kern="0" dirty="0">
                <a:effectLst/>
                <a:latin typeface="Times New Roman" panose="02020603050405020304" pitchFamily="18" charset="0"/>
                <a:ea typeface="宋体" panose="02010600030101010101" pitchFamily="2" charset="-122"/>
                <a:cs typeface="Times New Roman" panose="02020603050405020304" pitchFamily="18" charset="0"/>
              </a:rPr>
              <a:t>Note: </a:t>
            </a:r>
            <a:r>
              <a:rPr lang="en-GB" altLang="zh-CN" kern="0" dirty="0">
                <a:effectLst/>
                <a:latin typeface="Times New Roman" panose="02020603050405020304" pitchFamily="18" charset="0"/>
                <a:ea typeface="黑体" panose="02010609060101010101" pitchFamily="49" charset="-122"/>
                <a:cs typeface="Times New Roman" panose="02020603050405020304" pitchFamily="18" charset="0"/>
              </a:rPr>
              <a:t>C, P, L represent central, provincial, and local governments. C.F is the acronym for central financial function.</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idx="4294967295"/>
          </p:nvPr>
        </p:nvSpPr>
        <p:spPr>
          <a:xfrm>
            <a:off x="0" y="1038970"/>
            <a:ext cx="11419931" cy="575945"/>
          </a:xfrm>
        </p:spPr>
        <p:txBody>
          <a:bodyPr>
            <a:noAutofit/>
          </a:bodyPr>
          <a:lstStyle/>
          <a:p>
            <a:r>
              <a:rPr lang="en-US" altLang="zh-CN" sz="4000" b="1" dirty="0">
                <a:latin typeface="Times New Roman" panose="02020603050405020304" pitchFamily="18" charset="0"/>
                <a:ea typeface="微软雅黑" panose="020B0503020204020204" pitchFamily="34" charset="-122"/>
                <a:cs typeface="Times New Roman" panose="02020603050405020304" pitchFamily="18" charset="0"/>
                <a:sym typeface="+mn-ea"/>
              </a:rPr>
              <a:t>5. </a:t>
            </a:r>
            <a:r>
              <a:rPr lang="en-US" altLang="zh-CN" sz="4000" b="1" i="1" kern="100" dirty="0">
                <a:effectLst/>
                <a:latin typeface="Times New Roman" panose="02020603050405020304" pitchFamily="18" charset="0"/>
                <a:ea typeface="宋体" panose="02010600030101010101" pitchFamily="2" charset="-122"/>
              </a:rPr>
              <a:t>Confirmation of dominating interaction patterns</a:t>
            </a:r>
            <a:br>
              <a:rPr lang="en-US" altLang="zh-CN" sz="4000" b="1" i="1" kern="100" dirty="0">
                <a:effectLst/>
                <a:latin typeface="Times New Roman" panose="02020603050405020304" pitchFamily="18" charset="0"/>
                <a:ea typeface="宋体" panose="02010600030101010101" pitchFamily="2" charset="-122"/>
                <a:cs typeface="Times New Roman" panose="02020603050405020304" pitchFamily="18" charset="0"/>
              </a:rPr>
            </a:br>
            <a:endParaRPr lang="zh-CN" altLang="en-US" sz="40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36869" name="文本框 9"/>
          <p:cNvSpPr txBox="1">
            <a:spLocks noChangeArrowheads="1"/>
          </p:cNvSpPr>
          <p:nvPr/>
        </p:nvSpPr>
        <p:spPr bwMode="auto">
          <a:xfrm>
            <a:off x="9543297" y="6110750"/>
            <a:ext cx="2084305"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Calibri" panose="020F0502020204030204" pitchFamily="34" charset="0"/>
            </a:endParaRPr>
          </a:p>
        </p:txBody>
      </p:sp>
      <p:sp>
        <p:nvSpPr>
          <p:cNvPr id="8" name="文本框 7"/>
          <p:cNvSpPr txBox="1"/>
          <p:nvPr/>
        </p:nvSpPr>
        <p:spPr>
          <a:xfrm>
            <a:off x="145143" y="2163100"/>
            <a:ext cx="11576801" cy="3847207"/>
          </a:xfrm>
          <a:prstGeom prst="rect">
            <a:avLst/>
          </a:prstGeom>
          <a:noFill/>
        </p:spPr>
        <p:txBody>
          <a:bodyPr wrap="square">
            <a:spAutoFit/>
          </a:bodyPr>
          <a:lstStyle/>
          <a:p>
            <a:pPr marL="457200" lvl="0" indent="-457200" algn="just">
              <a:buFont typeface="Wingdings" panose="05000000000000000000" pitchFamily="2" charset="2"/>
              <a:buChar char="Ø"/>
            </a:pPr>
            <a:r>
              <a:rPr lang="en-US" altLang="zh-CN" sz="2800" b="1" i="1" kern="100" dirty="0">
                <a:effectLst/>
                <a:latin typeface="Times New Roman" panose="02020603050405020304" pitchFamily="18" charset="0"/>
                <a:ea typeface="宋体" panose="02010600030101010101" pitchFamily="2" charset="-122"/>
                <a:cs typeface="Times New Roman" panose="02020603050405020304" pitchFamily="18" charset="0"/>
              </a:rPr>
              <a:t>Vertical</a:t>
            </a:r>
            <a:r>
              <a:rPr lang="en-US" altLang="zh-CN" sz="2800" i="1" kern="100" dirty="0">
                <a:effectLst/>
                <a:latin typeface="Times New Roman" panose="02020603050405020304" pitchFamily="18" charset="0"/>
                <a:ea typeface="宋体" panose="02010600030101010101" pitchFamily="2" charset="-122"/>
                <a:cs typeface="Times New Roman" panose="02020603050405020304" pitchFamily="18" charset="0"/>
              </a:rPr>
              <a:t> interaction is predominant among </a:t>
            </a:r>
            <a:r>
              <a:rPr lang="en-US" altLang="zh-CN" sz="2800" b="1" i="1" kern="100" dirty="0">
                <a:effectLst/>
                <a:latin typeface="Times New Roman" panose="02020603050405020304" pitchFamily="18" charset="0"/>
                <a:ea typeface="宋体" panose="02010600030101010101" pitchFamily="2" charset="-122"/>
                <a:cs typeface="Times New Roman" panose="02020603050405020304" pitchFamily="18" charset="0"/>
              </a:rPr>
              <a:t>financial</a:t>
            </a:r>
            <a:r>
              <a:rPr lang="en-US" altLang="zh-CN" sz="2800" i="1" kern="100" dirty="0">
                <a:effectLst/>
                <a:latin typeface="Times New Roman" panose="02020603050405020304" pitchFamily="18" charset="0"/>
                <a:ea typeface="宋体" panose="02010600030101010101" pitchFamily="2" charset="-122"/>
                <a:cs typeface="Times New Roman" panose="02020603050405020304" pitchFamily="18" charset="0"/>
              </a:rPr>
              <a:t> departments at all levels and stages.</a:t>
            </a:r>
          </a:p>
          <a:p>
            <a:pPr marL="457200" lvl="0" indent="-457200" algn="just">
              <a:buFont typeface="Wingdings" panose="05000000000000000000" pitchFamily="2" charset="2"/>
              <a:buChar char="Ø"/>
            </a:pPr>
            <a:endParaRPr lang="en-US" altLang="zh-CN" sz="2800" i="1" kern="100" dirty="0">
              <a:latin typeface="Times New Roman" panose="02020603050405020304" pitchFamily="18" charset="0"/>
              <a:ea typeface="宋体" panose="02010600030101010101" pitchFamily="2" charset="-122"/>
              <a:cs typeface="Times New Roman" panose="02020603050405020304" pitchFamily="18" charset="0"/>
            </a:endParaRPr>
          </a:p>
          <a:p>
            <a:pPr marL="457200" lvl="0" indent="-457200" algn="just">
              <a:buFont typeface="Wingdings" panose="05000000000000000000" pitchFamily="2" charset="2"/>
              <a:buChar char="Ø"/>
            </a:pPr>
            <a:r>
              <a:rPr lang="en-US" altLang="zh-CN" sz="2800" b="1" i="1" kern="0" dirty="0">
                <a:effectLst/>
                <a:latin typeface="Times New Roman" panose="02020603050405020304" pitchFamily="18" charset="0"/>
                <a:ea typeface="宋体" panose="02010600030101010101" pitchFamily="2" charset="-122"/>
                <a:cs typeface="Times New Roman" panose="02020603050405020304" pitchFamily="18" charset="0"/>
              </a:rPr>
              <a:t>Inter-functional</a:t>
            </a:r>
            <a:r>
              <a:rPr lang="en-US" altLang="zh-CN" sz="2800" i="1" kern="0" dirty="0">
                <a:effectLst/>
                <a:latin typeface="Times New Roman" panose="02020603050405020304" pitchFamily="18" charset="0"/>
                <a:ea typeface="宋体" panose="02010600030101010101" pitchFamily="2" charset="-122"/>
                <a:cs typeface="Times New Roman" panose="02020603050405020304" pitchFamily="18" charset="0"/>
              </a:rPr>
              <a:t> interaction is typical among </a:t>
            </a:r>
            <a:r>
              <a:rPr lang="en-US" altLang="zh-CN" sz="2800" b="1" i="1" kern="0" dirty="0">
                <a:effectLst/>
                <a:latin typeface="Times New Roman" panose="02020603050405020304" pitchFamily="18" charset="0"/>
                <a:ea typeface="宋体" panose="02010600030101010101" pitchFamily="2" charset="-122"/>
                <a:cs typeface="Times New Roman" panose="02020603050405020304" pitchFamily="18" charset="0"/>
              </a:rPr>
              <a:t>supervision</a:t>
            </a:r>
            <a:r>
              <a:rPr lang="en-US" altLang="zh-CN" sz="2800" i="1" kern="0" dirty="0">
                <a:effectLst/>
                <a:latin typeface="Times New Roman" panose="02020603050405020304" pitchFamily="18" charset="0"/>
                <a:ea typeface="宋体" panose="02010600030101010101" pitchFamily="2" charset="-122"/>
                <a:cs typeface="Times New Roman" panose="02020603050405020304" pitchFamily="18" charset="0"/>
              </a:rPr>
              <a:t> departments almost at all levels and stages</a:t>
            </a:r>
            <a:r>
              <a:rPr lang="en-US" altLang="zh-CN" sz="2800" i="1" kern="100" dirty="0">
                <a:latin typeface="Times New Roman" panose="02020603050405020304" pitchFamily="18" charset="0"/>
                <a:ea typeface="宋体" panose="02010600030101010101" pitchFamily="2" charset="-122"/>
                <a:cs typeface="Times New Roman" panose="02020603050405020304" pitchFamily="18" charset="0"/>
              </a:rPr>
              <a:t>.</a:t>
            </a:r>
          </a:p>
          <a:p>
            <a:pPr marL="457200" lvl="0" indent="-457200" algn="just">
              <a:buFont typeface="Wingdings" panose="05000000000000000000" pitchFamily="2" charset="2"/>
              <a:buChar char="Ø"/>
            </a:pPr>
            <a:endParaRPr lang="en-US" altLang="zh-CN" sz="2800" i="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buFont typeface="Wingdings" panose="05000000000000000000" pitchFamily="2" charset="2"/>
              <a:buChar char="Ø"/>
            </a:pPr>
            <a:r>
              <a:rPr lang="en-US" altLang="zh-CN" sz="2800" i="1" kern="0" dirty="0">
                <a:effectLst/>
                <a:latin typeface="Times New Roman" panose="02020603050405020304" pitchFamily="18" charset="0"/>
                <a:ea typeface="宋体" panose="02010600030101010101" pitchFamily="2" charset="-122"/>
                <a:cs typeface="Times New Roman" panose="02020603050405020304" pitchFamily="18" charset="0"/>
              </a:rPr>
              <a:t>The </a:t>
            </a:r>
            <a:r>
              <a:rPr lang="en-US" altLang="zh-CN" sz="2800" b="1" i="1" kern="0" dirty="0">
                <a:effectLst/>
                <a:latin typeface="Times New Roman" panose="02020603050405020304" pitchFamily="18" charset="0"/>
                <a:ea typeface="宋体" panose="02010600030101010101" pitchFamily="2" charset="-122"/>
                <a:cs typeface="Times New Roman" panose="02020603050405020304" pitchFamily="18" charset="0"/>
              </a:rPr>
              <a:t>hybrid</a:t>
            </a:r>
            <a:r>
              <a:rPr lang="en-US" altLang="zh-CN" sz="2800" i="1" kern="0" dirty="0">
                <a:effectLst/>
                <a:latin typeface="Times New Roman" panose="02020603050405020304" pitchFamily="18" charset="0"/>
                <a:ea typeface="宋体" panose="02010600030101010101" pitchFamily="2" charset="-122"/>
                <a:cs typeface="Times New Roman" panose="02020603050405020304" pitchFamily="18" charset="0"/>
              </a:rPr>
              <a:t> pattern prevails among </a:t>
            </a:r>
            <a:r>
              <a:rPr lang="en-US" altLang="zh-CN" sz="2800" b="1" i="1" kern="0" dirty="0">
                <a:effectLst/>
                <a:latin typeface="Times New Roman" panose="02020603050405020304" pitchFamily="18" charset="0"/>
                <a:ea typeface="宋体" panose="02010600030101010101" pitchFamily="2" charset="-122"/>
                <a:cs typeface="Times New Roman" panose="02020603050405020304" pitchFamily="18" charset="0"/>
              </a:rPr>
              <a:t>medical, security, welfare, and economic</a:t>
            </a:r>
            <a:r>
              <a:rPr lang="en-US" altLang="zh-CN" sz="2800" i="1" kern="0" dirty="0">
                <a:effectLst/>
                <a:latin typeface="Times New Roman" panose="02020603050405020304" pitchFamily="18" charset="0"/>
                <a:ea typeface="宋体" panose="02010600030101010101" pitchFamily="2" charset="-122"/>
                <a:cs typeface="Times New Roman" panose="02020603050405020304" pitchFamily="18" charset="0"/>
              </a:rPr>
              <a:t> functions.</a:t>
            </a:r>
            <a:endPar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endParaRPr>
          </a:p>
          <a:p>
            <a:pPr marL="457200" lvl="0" indent="-457200" algn="just">
              <a:buFont typeface="Wingdings" panose="05000000000000000000" pitchFamily="2" charset="2"/>
              <a:buChar char="Ø"/>
            </a:pP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idx="4294967295"/>
          </p:nvPr>
        </p:nvSpPr>
        <p:spPr>
          <a:xfrm>
            <a:off x="198755" y="261983"/>
            <a:ext cx="11746502" cy="575945"/>
          </a:xfrm>
        </p:spPr>
        <p:txBody>
          <a:bodyPr>
            <a:noAutofit/>
          </a:bodyPr>
          <a:lstStyle/>
          <a:p>
            <a:pPr marL="0" indent="0" algn="l" eaLnBrk="1" hangingPunct="1"/>
            <a:r>
              <a:rPr lang="en-US" altLang="zh-CN" sz="4000" b="1" dirty="0">
                <a:latin typeface="Times New Roman" panose="02020603050405020304" pitchFamily="18" charset="0"/>
                <a:ea typeface="微软雅黑" panose="020B0503020204020204" pitchFamily="34" charset="-122"/>
                <a:cs typeface="Times New Roman" panose="02020603050405020304" pitchFamily="18" charset="0"/>
                <a:sym typeface="+mn-ea"/>
              </a:rPr>
              <a:t>5. </a:t>
            </a:r>
            <a:r>
              <a:rPr lang="en-US" altLang="zh-CN" sz="4000" b="1" i="1" kern="100" dirty="0">
                <a:effectLst/>
                <a:latin typeface="Times New Roman" panose="02020603050405020304" pitchFamily="18" charset="0"/>
                <a:ea typeface="宋体" panose="02010600030101010101" pitchFamily="2" charset="-122"/>
              </a:rPr>
              <a:t>Confirmation of dominating interaction patterns</a:t>
            </a:r>
            <a:endParaRPr lang="zh-CN" altLang="en-US" sz="40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16" name="文本框 15"/>
          <p:cNvSpPr txBox="1"/>
          <p:nvPr/>
        </p:nvSpPr>
        <p:spPr>
          <a:xfrm>
            <a:off x="2273141" y="1253419"/>
            <a:ext cx="8389257" cy="400110"/>
          </a:xfrm>
          <a:prstGeom prst="rect">
            <a:avLst/>
          </a:prstGeom>
          <a:noFill/>
        </p:spPr>
        <p:txBody>
          <a:bodyPr wrap="square">
            <a:spAutoFit/>
          </a:bodyPr>
          <a:lstStyle/>
          <a:p>
            <a:pPr algn="l">
              <a:spcBef>
                <a:spcPts val="1200"/>
              </a:spcBef>
            </a:pPr>
            <a:r>
              <a:rPr lang="en-GB" altLang="zh-CN" sz="2000" kern="0" dirty="0">
                <a:effectLst/>
                <a:latin typeface="Times New Roman" panose="02020603050405020304" pitchFamily="18" charset="0"/>
                <a:ea typeface="黑体" panose="02010609060101010101" pitchFamily="49" charset="-122"/>
                <a:cs typeface="Times New Roman" panose="02020603050405020304" pitchFamily="18" charset="0"/>
              </a:rPr>
              <a:t>Table 2: Network distribution and interaction patterns of function</a:t>
            </a:r>
            <a:r>
              <a:rPr lang="en-US" altLang="zh-CN" sz="2000" kern="0" dirty="0">
                <a:effectLst/>
                <a:latin typeface="Times New Roman" panose="02020603050405020304" pitchFamily="18" charset="0"/>
                <a:ea typeface="黑体" panose="02010609060101010101" pitchFamily="49" charset="-122"/>
                <a:cs typeface="Times New Roman" panose="02020603050405020304" pitchFamily="18" charset="0"/>
              </a:rPr>
              <a:t>s</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graphicFrame>
        <p:nvGraphicFramePr>
          <p:cNvPr id="8" name="表格 7"/>
          <p:cNvGraphicFramePr>
            <a:graphicFrameLocks noGrp="1"/>
          </p:cNvGraphicFramePr>
          <p:nvPr/>
        </p:nvGraphicFramePr>
        <p:xfrm>
          <a:off x="762002" y="1821262"/>
          <a:ext cx="11009085" cy="4107821"/>
        </p:xfrm>
        <a:graphic>
          <a:graphicData uri="http://schemas.openxmlformats.org/drawingml/2006/table">
            <a:tbl>
              <a:tblPr firstRow="1" firstCol="1" bandRow="1"/>
              <a:tblGrid>
                <a:gridCol w="1786675">
                  <a:extLst>
                    <a:ext uri="{9D8B030D-6E8A-4147-A177-3AD203B41FA5}">
                      <a16:colId xmlns:a16="http://schemas.microsoft.com/office/drawing/2014/main" val="20000"/>
                    </a:ext>
                  </a:extLst>
                </a:gridCol>
                <a:gridCol w="2786890">
                  <a:extLst>
                    <a:ext uri="{9D8B030D-6E8A-4147-A177-3AD203B41FA5}">
                      <a16:colId xmlns:a16="http://schemas.microsoft.com/office/drawing/2014/main" val="20001"/>
                    </a:ext>
                  </a:extLst>
                </a:gridCol>
                <a:gridCol w="1696602">
                  <a:extLst>
                    <a:ext uri="{9D8B030D-6E8A-4147-A177-3AD203B41FA5}">
                      <a16:colId xmlns:a16="http://schemas.microsoft.com/office/drawing/2014/main" val="20002"/>
                    </a:ext>
                  </a:extLst>
                </a:gridCol>
                <a:gridCol w="2696814">
                  <a:extLst>
                    <a:ext uri="{9D8B030D-6E8A-4147-A177-3AD203B41FA5}">
                      <a16:colId xmlns:a16="http://schemas.microsoft.com/office/drawing/2014/main" val="20003"/>
                    </a:ext>
                  </a:extLst>
                </a:gridCol>
                <a:gridCol w="2042104">
                  <a:extLst>
                    <a:ext uri="{9D8B030D-6E8A-4147-A177-3AD203B41FA5}">
                      <a16:colId xmlns:a16="http://schemas.microsoft.com/office/drawing/2014/main" val="20004"/>
                    </a:ext>
                  </a:extLst>
                </a:gridCol>
              </a:tblGrid>
              <a:tr h="746877">
                <a:tc>
                  <a:txBody>
                    <a:bodyPr/>
                    <a:lstStyle/>
                    <a:p>
                      <a:pPr algn="just"/>
                      <a:r>
                        <a:rPr lang="en-US" sz="2000" b="1" i="1" kern="100">
                          <a:effectLst/>
                          <a:latin typeface="Times New Roman" panose="02020603050405020304" pitchFamily="18" charset="0"/>
                          <a:ea typeface="宋体" panose="02010600030101010101" pitchFamily="2" charset="-122"/>
                          <a:cs typeface="Times New Roman" panose="02020603050405020304" pitchFamily="18" charset="0"/>
                        </a:rPr>
                        <a:t>Functional</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sz="2000" b="1" i="1" kern="100">
                          <a:effectLst/>
                          <a:latin typeface="Times New Roman" panose="02020603050405020304" pitchFamily="18" charset="0"/>
                          <a:ea typeface="宋体" panose="02010600030101010101" pitchFamily="2" charset="-122"/>
                          <a:cs typeface="Times New Roman" panose="02020603050405020304" pitchFamily="18" charset="0"/>
                        </a:rPr>
                        <a:t>departments</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2000" b="1" i="1" kern="100" dirty="0">
                          <a:effectLst/>
                          <a:latin typeface="Times New Roman" panose="02020603050405020304" pitchFamily="18" charset="0"/>
                          <a:ea typeface="宋体" panose="02010600030101010101" pitchFamily="2" charset="-122"/>
                          <a:cs typeface="Times New Roman" panose="02020603050405020304" pitchFamily="18" charset="0"/>
                        </a:rPr>
                        <a:t>Dominating</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sz="2000" b="1" i="1" kern="100" dirty="0">
                          <a:effectLst/>
                          <a:latin typeface="Times New Roman" panose="02020603050405020304" pitchFamily="18" charset="0"/>
                          <a:ea typeface="宋体" panose="02010600030101010101" pitchFamily="2" charset="-122"/>
                          <a:cs typeface="Times New Roman" panose="02020603050405020304" pitchFamily="18" charset="0"/>
                        </a:rPr>
                        <a:t>Level </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2000" b="1" i="1" kern="100">
                          <a:effectLst/>
                          <a:latin typeface="Times New Roman" panose="02020603050405020304" pitchFamily="18" charset="0"/>
                          <a:ea typeface="宋体" panose="02010600030101010101" pitchFamily="2" charset="-122"/>
                          <a:cs typeface="Times New Roman" panose="02020603050405020304" pitchFamily="18" charset="0"/>
                        </a:rPr>
                        <a:t>Dominating</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sz="2000" b="1" i="1" kern="100">
                          <a:effectLst/>
                          <a:latin typeface="Times New Roman" panose="02020603050405020304" pitchFamily="18" charset="0"/>
                          <a:ea typeface="宋体" panose="02010600030101010101" pitchFamily="2" charset="-122"/>
                          <a:cs typeface="Times New Roman" panose="02020603050405020304" pitchFamily="18" charset="0"/>
                        </a:rPr>
                        <a:t>Stage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2000" b="1" i="1" kern="100">
                          <a:effectLst/>
                          <a:latin typeface="Times New Roman" panose="02020603050405020304" pitchFamily="18" charset="0"/>
                          <a:ea typeface="宋体" panose="02010600030101010101" pitchFamily="2" charset="-122"/>
                          <a:cs typeface="Times New Roman" panose="02020603050405020304" pitchFamily="18" charset="0"/>
                        </a:rPr>
                        <a:t>Dynamic changes of</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sz="2000" b="1" i="1" kern="100">
                          <a:effectLst/>
                          <a:latin typeface="Times New Roman" panose="02020603050405020304" pitchFamily="18" charset="0"/>
                          <a:ea typeface="宋体" panose="02010600030101010101" pitchFamily="2" charset="-122"/>
                          <a:cs typeface="Times New Roman" panose="02020603050405020304" pitchFamily="18" charset="0"/>
                        </a:rPr>
                        <a:t>five stages</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2000" b="1" i="1" kern="100">
                          <a:effectLst/>
                          <a:latin typeface="Times New Roman" panose="02020603050405020304" pitchFamily="18" charset="0"/>
                          <a:ea typeface="宋体" panose="02010600030101010101" pitchFamily="2" charset="-122"/>
                          <a:cs typeface="Times New Roman" panose="02020603050405020304" pitchFamily="18" charset="0"/>
                        </a:rPr>
                        <a:t>Interaction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sz="2000" b="1" i="1" kern="100">
                          <a:effectLst/>
                          <a:latin typeface="Times New Roman" panose="02020603050405020304" pitchFamily="18" charset="0"/>
                          <a:ea typeface="宋体" panose="02010600030101010101" pitchFamily="2" charset="-122"/>
                          <a:cs typeface="Times New Roman" panose="02020603050405020304" pitchFamily="18" charset="0"/>
                        </a:rPr>
                        <a:t>Pattern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73438">
                <a:tc>
                  <a:txBody>
                    <a:bodyPr/>
                    <a:lstStyle/>
                    <a:p>
                      <a:pPr algn="just"/>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Economic</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Central &amp; Provincial</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Stage Ⅴ</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Incremental</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Hybrid</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73438">
                <a:tc>
                  <a:txBody>
                    <a:bodyPr/>
                    <a:lstStyle/>
                    <a:p>
                      <a:pPr algn="just"/>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Supervision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just"/>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Central &amp; Provincial</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just"/>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Stage Ⅴ</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just"/>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Incremental</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just"/>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Inter-functional</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0002"/>
                  </a:ext>
                </a:extLst>
              </a:tr>
              <a:tr h="373438">
                <a:tc>
                  <a:txBody>
                    <a:bodyPr/>
                    <a:lstStyle/>
                    <a:p>
                      <a:pPr algn="just"/>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Welfare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just"/>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Central &amp; Provincial</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just"/>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Stage Ⅳ</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just"/>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Inverted U-shape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just"/>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Hybrid</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0003"/>
                  </a:ext>
                </a:extLst>
              </a:tr>
              <a:tr h="373438">
                <a:tc>
                  <a:txBody>
                    <a:bodyPr/>
                    <a:lstStyle/>
                    <a:p>
                      <a:pPr algn="just"/>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Security</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just"/>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Central &amp; Local</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just"/>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Stage V</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just"/>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Incremental</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just"/>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Hybrid</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0004"/>
                  </a:ext>
                </a:extLst>
              </a:tr>
              <a:tr h="373438">
                <a:tc>
                  <a:txBody>
                    <a:bodyPr/>
                    <a:lstStyle/>
                    <a:p>
                      <a:pPr algn="just"/>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Technical</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just"/>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Provincial &amp; Local</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just"/>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Stage V</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just"/>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Incremental</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just"/>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Vertical</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0005"/>
                  </a:ext>
                </a:extLst>
              </a:tr>
              <a:tr h="746877">
                <a:tc>
                  <a:txBody>
                    <a:bodyPr/>
                    <a:lstStyle/>
                    <a:p>
                      <a:pPr algn="just"/>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Medical</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just"/>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Central</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Provincial</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just"/>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Stage Ⅰ</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Stage Ⅴ</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just"/>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U-shape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just"/>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Hybrid</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0006"/>
                  </a:ext>
                </a:extLst>
              </a:tr>
              <a:tr h="746877">
                <a:tc>
                  <a:txBody>
                    <a:bodyPr/>
                    <a:lstStyle/>
                    <a:p>
                      <a:pPr algn="just"/>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Finance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Central</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Provincial</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Stage Ⅴ</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Stage Ⅱ</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Incremental</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Fluctuant</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Vertical</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Intra-functional</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idx="4294967295"/>
          </p:nvPr>
        </p:nvSpPr>
        <p:spPr>
          <a:xfrm>
            <a:off x="198755" y="261983"/>
            <a:ext cx="11746502" cy="575945"/>
          </a:xfrm>
        </p:spPr>
        <p:txBody>
          <a:bodyPr>
            <a:noAutofit/>
          </a:bodyPr>
          <a:lstStyle/>
          <a:p>
            <a:pPr marL="0" indent="0" algn="l" eaLnBrk="1" hangingPunct="1"/>
            <a:r>
              <a:rPr lang="en-US" altLang="zh-CN" sz="4000" b="1" dirty="0">
                <a:latin typeface="Times New Roman" panose="02020603050405020304" pitchFamily="18" charset="0"/>
                <a:ea typeface="微软雅黑" panose="020B0503020204020204" pitchFamily="34" charset="-122"/>
                <a:cs typeface="Times New Roman" panose="02020603050405020304" pitchFamily="18" charset="0"/>
                <a:sym typeface="+mn-ea"/>
              </a:rPr>
              <a:t>6. </a:t>
            </a:r>
            <a:r>
              <a:rPr lang="en-US" altLang="zh-CN" sz="4000" b="1" i="1" kern="100" dirty="0">
                <a:effectLst/>
                <a:latin typeface="Times New Roman" panose="02020603050405020304" pitchFamily="18" charset="0"/>
                <a:ea typeface="宋体" panose="02010600030101010101" pitchFamily="2" charset="-122"/>
              </a:rPr>
              <a:t>Practical implications for COVID-19 response</a:t>
            </a:r>
            <a:endParaRPr lang="zh-CN" altLang="en-US" sz="40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8" name="文本框 7"/>
          <p:cNvSpPr txBox="1"/>
          <p:nvPr/>
        </p:nvSpPr>
        <p:spPr>
          <a:xfrm>
            <a:off x="329292" y="1276827"/>
            <a:ext cx="11746501" cy="1200329"/>
          </a:xfrm>
          <a:prstGeom prst="rect">
            <a:avLst/>
          </a:prstGeom>
          <a:noFill/>
        </p:spPr>
        <p:txBody>
          <a:bodyPr wrap="square">
            <a:spAutoFit/>
          </a:bodyPr>
          <a:lstStyle/>
          <a:p>
            <a:r>
              <a:rPr lang="en-GB" altLang="zh-CN" sz="2400" dirty="0">
                <a:effectLst/>
                <a:latin typeface="Times New Roman" panose="02020603050405020304" pitchFamily="18" charset="0"/>
                <a:ea typeface="宋体" panose="02010600030101010101" pitchFamily="2" charset="-122"/>
              </a:rPr>
              <a:t>Our research attempts to propose a </a:t>
            </a:r>
            <a:r>
              <a:rPr lang="en-GB" altLang="zh-CN" sz="2400" b="1" dirty="0">
                <a:effectLst/>
                <a:latin typeface="Times New Roman" panose="02020603050405020304" pitchFamily="18" charset="0"/>
                <a:ea typeface="宋体" panose="02010600030101010101" pitchFamily="2" charset="-122"/>
              </a:rPr>
              <a:t>more general response plan </a:t>
            </a:r>
            <a:r>
              <a:rPr lang="en-GB" altLang="zh-CN" sz="2400" dirty="0">
                <a:effectLst/>
                <a:latin typeface="Times New Roman" panose="02020603050405020304" pitchFamily="18" charset="0"/>
                <a:ea typeface="宋体" panose="02010600030101010101" pitchFamily="2" charset="-122"/>
              </a:rPr>
              <a:t>for the modern organization, rather than a summary of a practical experience only appliable to a particular country's political system. </a:t>
            </a:r>
            <a:endParaRPr lang="zh-CN" altLang="en-US" sz="2400" dirty="0"/>
          </a:p>
        </p:txBody>
      </p:sp>
      <p:sp>
        <p:nvSpPr>
          <p:cNvPr id="10" name="文本框 9"/>
          <p:cNvSpPr txBox="1"/>
          <p:nvPr/>
        </p:nvSpPr>
        <p:spPr>
          <a:xfrm>
            <a:off x="329293" y="2810365"/>
            <a:ext cx="11746500" cy="4154984"/>
          </a:xfrm>
          <a:prstGeom prst="rect">
            <a:avLst/>
          </a:prstGeom>
          <a:noFill/>
        </p:spPr>
        <p:txBody>
          <a:bodyPr wrap="square">
            <a:spAutoFit/>
          </a:bodyPr>
          <a:lstStyle/>
          <a:p>
            <a:pPr marL="342900" indent="-342900">
              <a:buFont typeface="Wingdings" panose="05000000000000000000" pitchFamily="2" charset="2"/>
              <a:buChar char="Ø"/>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First, governments from the central to provincial and local levels are responsible for mobilizing many financial resources vertically for effective pandemic response. </a:t>
            </a:r>
          </a:p>
          <a:p>
            <a:pPr marL="342900" indent="-342900">
              <a:buFont typeface="Wingdings" panose="05000000000000000000" pitchFamily="2" charset="2"/>
              <a:buChar char="Ø"/>
            </a:pPr>
            <a:endParaRPr lang="en-GB"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Ø"/>
            </a:pPr>
            <a:r>
              <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Second, when faced with an unpredictable public health crisis such as COVID-19, only an integrated department has the organizational capabilities to mobilize sufficient resources horizontally to contain it. </a:t>
            </a:r>
          </a:p>
          <a:p>
            <a:pPr marL="342900" indent="-342900">
              <a:buFont typeface="Wingdings" panose="05000000000000000000" pitchFamily="2" charset="2"/>
              <a:buChar char="Ø"/>
            </a:pPr>
            <a:endParaRPr lang="en-GB"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Third, the anti-pandemic NPIs require the total mobilization of inter-hierarchical (within &amp; between levels) and inter-functional (within &amp; between functions) resources by multi-level governments. </a:t>
            </a:r>
            <a:endParaRPr lang="zh-CN" altLang="en-US" sz="2400" dirty="0"/>
          </a:p>
          <a:p>
            <a:endParaRPr lang="en-GB" altLang="zh-CN" sz="2400" dirty="0">
              <a:effectLst/>
              <a:latin typeface="Times New Roman" panose="02020603050405020304" pitchFamily="18"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9"/>
          <p:cNvSpPr txBox="1">
            <a:spLocks noChangeArrowheads="1"/>
          </p:cNvSpPr>
          <p:nvPr/>
        </p:nvSpPr>
        <p:spPr bwMode="auto">
          <a:xfrm>
            <a:off x="9489420" y="5986463"/>
            <a:ext cx="2520327"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0" fontAlgn="base" hangingPunct="0">
              <a:spcBef>
                <a:spcPct val="0"/>
              </a:spcBef>
              <a:spcAft>
                <a:spcPct val="0"/>
              </a:spcAft>
              <a:buNone/>
            </a:pPr>
            <a:endParaRPr lang="zh-CN" altLang="en-US" sz="1800">
              <a:solidFill>
                <a:srgbClr val="000000"/>
              </a:solidFill>
              <a:latin typeface="Arial" panose="020B0604020202020204" pitchFamily="34" charset="0"/>
            </a:endParaRPr>
          </a:p>
        </p:txBody>
      </p:sp>
      <p:sp>
        <p:nvSpPr>
          <p:cNvPr id="22" name="内容占位符 2"/>
          <p:cNvSpPr txBox="1"/>
          <p:nvPr/>
        </p:nvSpPr>
        <p:spPr>
          <a:xfrm>
            <a:off x="4570863" y="1266905"/>
            <a:ext cx="7065010" cy="4987290"/>
          </a:xfrm>
          <a:prstGeom prst="rect">
            <a:avLst/>
          </a:prstGeom>
        </p:spPr>
        <p:txBody>
          <a:bodyPr vert="horz" lIns="68580" tIns="34290" rIns="68580" bIns="34290" rtlCol="0">
            <a:normAutofit fontScale="8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9pPr>
          </a:lstStyle>
          <a:p>
            <a:pPr marL="685800" indent="-685800">
              <a:lnSpc>
                <a:spcPct val="100000"/>
              </a:lnSpc>
              <a:spcBef>
                <a:spcPts val="1200"/>
              </a:spcBef>
              <a:spcAft>
                <a:spcPts val="1200"/>
              </a:spcAft>
              <a:buFont typeface="+mj-lt"/>
              <a:buAutoNum type="romanUcPeriod"/>
            </a:pPr>
            <a:r>
              <a:rPr lang="en-US" altLang="zh-CN" sz="2800" dirty="0">
                <a:solidFill>
                  <a:schemeClr val="accent1">
                    <a:lumMod val="50000"/>
                  </a:schemeClr>
                </a:solidFill>
                <a:latin typeface="Times New Roman" panose="02020603050405020304" pitchFamily="18" charset="0"/>
                <a:ea typeface="黑体" panose="02010609060101010101" pitchFamily="49" charset="-122"/>
              </a:rPr>
              <a:t>Background</a:t>
            </a:r>
          </a:p>
          <a:p>
            <a:pPr marL="685800" indent="-685800">
              <a:lnSpc>
                <a:spcPct val="100000"/>
              </a:lnSpc>
              <a:spcBef>
                <a:spcPts val="1200"/>
              </a:spcBef>
              <a:spcAft>
                <a:spcPts val="1200"/>
              </a:spcAft>
              <a:buFont typeface="+mj-lt"/>
              <a:buAutoNum type="romanUcPeriod"/>
            </a:pPr>
            <a:r>
              <a:rPr lang="en-US" altLang="zh-CN" sz="2800" dirty="0">
                <a:solidFill>
                  <a:schemeClr val="accent1">
                    <a:lumMod val="50000"/>
                  </a:schemeClr>
                </a:solidFill>
                <a:latin typeface="Times New Roman" panose="02020603050405020304" pitchFamily="18" charset="0"/>
                <a:ea typeface="黑体" panose="02010609060101010101" pitchFamily="49" charset="-122"/>
              </a:rPr>
              <a:t>Literature review</a:t>
            </a:r>
          </a:p>
          <a:p>
            <a:pPr marL="685800" indent="-685800">
              <a:lnSpc>
                <a:spcPct val="100000"/>
              </a:lnSpc>
              <a:spcBef>
                <a:spcPts val="1200"/>
              </a:spcBef>
              <a:spcAft>
                <a:spcPts val="1200"/>
              </a:spcAft>
              <a:buFont typeface="+mj-lt"/>
              <a:buAutoNum type="romanUcPeriod"/>
            </a:pPr>
            <a:r>
              <a:rPr lang="en-US" altLang="zh-CN" sz="2800" dirty="0">
                <a:solidFill>
                  <a:schemeClr val="accent1">
                    <a:lumMod val="50000"/>
                  </a:schemeClr>
                </a:solidFill>
                <a:latin typeface="Times New Roman" panose="02020603050405020304" pitchFamily="18" charset="0"/>
                <a:ea typeface="黑体" panose="02010609060101010101" pitchFamily="49" charset="-122"/>
                <a:sym typeface="+mn-ea"/>
              </a:rPr>
              <a:t>China’s institutional background and </a:t>
            </a:r>
            <a:r>
              <a:rPr lang="en-US" altLang="zh-CN" sz="2800" u="sng" dirty="0">
                <a:solidFill>
                  <a:schemeClr val="accent1">
                    <a:lumMod val="50000"/>
                  </a:schemeClr>
                </a:solidFill>
                <a:latin typeface="Times New Roman" panose="02020603050405020304" pitchFamily="18" charset="0"/>
                <a:ea typeface="黑体" panose="02010609060101010101" pitchFamily="49" charset="-122"/>
                <a:sym typeface="+mn-ea"/>
              </a:rPr>
              <a:t>the validity of selecting China as a case</a:t>
            </a:r>
          </a:p>
          <a:p>
            <a:pPr marL="685800" indent="-685800">
              <a:lnSpc>
                <a:spcPct val="100000"/>
              </a:lnSpc>
              <a:spcBef>
                <a:spcPts val="1200"/>
              </a:spcBef>
              <a:spcAft>
                <a:spcPts val="1200"/>
              </a:spcAft>
              <a:buFont typeface="+mj-lt"/>
              <a:buAutoNum type="romanUcPeriod"/>
            </a:pPr>
            <a:r>
              <a:rPr lang="en-US" altLang="zh-CN" sz="2800" dirty="0">
                <a:solidFill>
                  <a:schemeClr val="accent1">
                    <a:lumMod val="50000"/>
                  </a:schemeClr>
                </a:solidFill>
                <a:latin typeface="Times New Roman" panose="02020603050405020304" pitchFamily="18" charset="0"/>
                <a:ea typeface="黑体" panose="02010609060101010101" pitchFamily="49" charset="-122"/>
                <a:sym typeface="+mn-ea"/>
              </a:rPr>
              <a:t>The construction of the network</a:t>
            </a:r>
            <a:endParaRPr lang="en-US" altLang="zh-CN" sz="2800" dirty="0">
              <a:solidFill>
                <a:schemeClr val="accent1">
                  <a:lumMod val="50000"/>
                </a:schemeClr>
              </a:solidFill>
              <a:latin typeface="Times New Roman" panose="02020603050405020304" pitchFamily="18" charset="0"/>
              <a:ea typeface="黑体" panose="02010609060101010101" pitchFamily="49" charset="-122"/>
            </a:endParaRPr>
          </a:p>
          <a:p>
            <a:pPr marL="685800" indent="-685800">
              <a:lnSpc>
                <a:spcPct val="100000"/>
              </a:lnSpc>
              <a:spcBef>
                <a:spcPts val="1200"/>
              </a:spcBef>
              <a:spcAft>
                <a:spcPts val="1200"/>
              </a:spcAft>
              <a:buFont typeface="+mj-lt"/>
              <a:buAutoNum type="romanUcPeriod"/>
            </a:pPr>
            <a:r>
              <a:rPr lang="en-US" altLang="zh-CN" sz="2800" dirty="0">
                <a:solidFill>
                  <a:schemeClr val="accent1">
                    <a:lumMod val="50000"/>
                  </a:schemeClr>
                </a:solidFill>
                <a:latin typeface="Times New Roman" panose="02020603050405020304" pitchFamily="18" charset="0"/>
                <a:ea typeface="黑体" panose="02010609060101010101" pitchFamily="49" charset="-122"/>
                <a:sym typeface="+mn-ea"/>
              </a:rPr>
              <a:t>Confirmation of dominating interaction patterns</a:t>
            </a:r>
            <a:endParaRPr lang="en-US" altLang="zh-CN" sz="2800" dirty="0">
              <a:solidFill>
                <a:schemeClr val="accent1">
                  <a:lumMod val="50000"/>
                </a:schemeClr>
              </a:solidFill>
              <a:latin typeface="Times New Roman" panose="02020603050405020304" pitchFamily="18" charset="0"/>
              <a:ea typeface="黑体" panose="02010609060101010101" pitchFamily="49" charset="-122"/>
            </a:endParaRPr>
          </a:p>
          <a:p>
            <a:pPr marL="685800" indent="-685800">
              <a:lnSpc>
                <a:spcPct val="100000"/>
              </a:lnSpc>
              <a:spcBef>
                <a:spcPts val="1200"/>
              </a:spcBef>
              <a:spcAft>
                <a:spcPts val="1200"/>
              </a:spcAft>
              <a:buFont typeface="+mj-lt"/>
              <a:buAutoNum type="romanUcPeriod"/>
            </a:pPr>
            <a:r>
              <a:rPr lang="en-US" altLang="zh-CN" sz="2800" dirty="0">
                <a:solidFill>
                  <a:schemeClr val="accent1">
                    <a:lumMod val="50000"/>
                  </a:schemeClr>
                </a:solidFill>
                <a:latin typeface="Times New Roman" panose="02020603050405020304" pitchFamily="18" charset="0"/>
                <a:ea typeface="黑体" panose="02010609060101010101" pitchFamily="49" charset="-122"/>
                <a:sym typeface="+mn-ea"/>
              </a:rPr>
              <a:t>Theoretical development of MLG interaction patterns and practical implications</a:t>
            </a:r>
            <a:endParaRPr lang="zh-CN" altLang="zh-CN" sz="2800" dirty="0">
              <a:solidFill>
                <a:schemeClr val="accent1">
                  <a:lumMod val="50000"/>
                </a:schemeClr>
              </a:solidFill>
              <a:latin typeface="Times New Roman" panose="02020603050405020304" pitchFamily="18" charset="0"/>
              <a:ea typeface="黑体" panose="02010609060101010101" pitchFamily="49" charset="-122"/>
            </a:endParaRPr>
          </a:p>
          <a:p>
            <a:pPr marL="685800" indent="-685800">
              <a:lnSpc>
                <a:spcPct val="100000"/>
              </a:lnSpc>
              <a:spcBef>
                <a:spcPts val="1200"/>
              </a:spcBef>
              <a:spcAft>
                <a:spcPts val="1200"/>
              </a:spcAft>
              <a:buFont typeface="+mj-lt"/>
              <a:buAutoNum type="romanUcPeriod"/>
            </a:pPr>
            <a:r>
              <a:rPr lang="en-US" altLang="zh-CN" sz="2800" dirty="0">
                <a:solidFill>
                  <a:schemeClr val="accent1">
                    <a:lumMod val="50000"/>
                  </a:schemeClr>
                </a:solidFill>
                <a:latin typeface="Times New Roman" panose="02020603050405020304" pitchFamily="18" charset="0"/>
                <a:ea typeface="黑体" panose="02010609060101010101" pitchFamily="49" charset="-122"/>
                <a:sym typeface="+mn-ea"/>
              </a:rPr>
              <a:t>Conclusion</a:t>
            </a:r>
            <a:endParaRPr lang="zh-CN" altLang="en-US" sz="2800" dirty="0">
              <a:solidFill>
                <a:schemeClr val="accent1">
                  <a:lumMod val="50000"/>
                </a:schemeClr>
              </a:solidFill>
              <a:latin typeface="Times New Roman" panose="02020603050405020304" pitchFamily="18" charset="0"/>
              <a:ea typeface="黑体" panose="02010609060101010101" pitchFamily="49" charset="-122"/>
            </a:endParaRPr>
          </a:p>
        </p:txBody>
      </p:sp>
      <p:cxnSp>
        <p:nvCxnSpPr>
          <p:cNvPr id="23" name="直接连接符 22"/>
          <p:cNvCxnSpPr/>
          <p:nvPr/>
        </p:nvCxnSpPr>
        <p:spPr>
          <a:xfrm>
            <a:off x="4367808" y="1605280"/>
            <a:ext cx="0" cy="4128347"/>
          </a:xfrm>
          <a:prstGeom prst="line">
            <a:avLst/>
          </a:prstGeom>
          <a:ln w="57150"/>
        </p:spPr>
        <p:style>
          <a:lnRef idx="1">
            <a:schemeClr val="dk1"/>
          </a:lnRef>
          <a:fillRef idx="0">
            <a:schemeClr val="dk1"/>
          </a:fillRef>
          <a:effectRef idx="0">
            <a:schemeClr val="dk1"/>
          </a:effectRef>
          <a:fontRef idx="minor">
            <a:schemeClr val="tx1"/>
          </a:fontRef>
        </p:style>
      </p:cxnSp>
      <p:sp>
        <p:nvSpPr>
          <p:cNvPr id="25" name="标题 1"/>
          <p:cNvSpPr txBox="1"/>
          <p:nvPr/>
        </p:nvSpPr>
        <p:spPr>
          <a:xfrm>
            <a:off x="1391478" y="1800861"/>
            <a:ext cx="2773276" cy="3257127"/>
          </a:xfrm>
          <a:prstGeom prst="rect">
            <a:avLst/>
          </a:prstGeom>
        </p:spPr>
        <p:txBody>
          <a:bodyPr vert="horz" lIns="68580" tIns="34290" rIns="68580" bIns="34290" rtlCol="0" anchor="ctr">
            <a:normAutofit/>
          </a:bodyPr>
          <a:lstStyle>
            <a:lvl1pPr algn="ctr" defTabSz="914400" rtl="0" eaLnBrk="1" latinLnBrk="0" hangingPunct="1">
              <a:lnSpc>
                <a:spcPct val="90000"/>
              </a:lnSpc>
              <a:spcBef>
                <a:spcPct val="0"/>
              </a:spcBef>
              <a:buNone/>
              <a:defRPr sz="4400" kern="1200">
                <a:solidFill>
                  <a:schemeClr val="accent1">
                    <a:lumMod val="75000"/>
                  </a:schemeClr>
                </a:solidFill>
                <a:latin typeface="黑体" panose="02010609060101010101" pitchFamily="49" charset="-122"/>
                <a:ea typeface="黑体" panose="02010609060101010101" pitchFamily="49" charset="-122"/>
                <a:cs typeface="+mj-cs"/>
              </a:defRPr>
            </a:lvl1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altLang="zh-CN" sz="4800" b="1" i="0" u="none" strike="noStrike" kern="1200" cap="none" spc="0" normalizeH="0" baseline="0" noProof="0" dirty="0">
                <a:ln>
                  <a:noFill/>
                </a:ln>
                <a:solidFill>
                  <a:schemeClr val="accent1">
                    <a:lumMod val="50000"/>
                  </a:schemeClr>
                </a:solidFill>
                <a:effectLst/>
                <a:uLnTx/>
                <a:uFillTx/>
                <a:latin typeface="Calibri" panose="020F0502020204030204"/>
                <a:ea typeface="黑体" panose="02010609060101010101" pitchFamily="49" charset="-122"/>
                <a:cs typeface="+mj-cs"/>
              </a:rPr>
              <a:t>Content</a:t>
            </a:r>
            <a:endParaRPr kumimoji="0" lang="zh-CN" altLang="en-US" sz="4800" b="1" i="0" u="none" strike="noStrike" kern="1200" cap="none" spc="0" normalizeH="0" baseline="0" noProof="0" dirty="0">
              <a:ln>
                <a:noFill/>
              </a:ln>
              <a:solidFill>
                <a:schemeClr val="accent1">
                  <a:lumMod val="50000"/>
                </a:schemeClr>
              </a:solidFill>
              <a:effectLst/>
              <a:uLnTx/>
              <a:uFillTx/>
              <a:latin typeface="Calibri" panose="020F0502020204030204"/>
              <a:ea typeface="黑体" panose="02010609060101010101" pitchFamily="49" charset="-122"/>
              <a:cs typeface="+mj-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a:xfrm>
            <a:off x="1524000" y="2235200"/>
            <a:ext cx="9144000" cy="2387600"/>
          </a:xfrm>
        </p:spPr>
        <p:txBody>
          <a:bodyPr vert="horz" wrap="square" lIns="91440" tIns="45720" rIns="91440" bIns="45720" anchor="ctr">
            <a:noAutofit/>
          </a:bodyPr>
          <a:lstStyle/>
          <a:p>
            <a:pPr marL="0" indent="0" eaLnBrk="1" hangingPunct="1"/>
            <a:r>
              <a:rPr lang="en-US" altLang="zh-CN" sz="3600" b="1" i="0" dirty="0">
                <a:solidFill>
                  <a:srgbClr val="2B2B2B"/>
                </a:solidFill>
                <a:effectLst/>
                <a:latin typeface="Verdana-Bold"/>
              </a:rPr>
              <a:t>Thank you for your attention</a:t>
            </a:r>
            <a:endParaRPr lang="en-US" sz="2800" b="1" kern="1200" dirty="0">
              <a:latin typeface="Times New Roman" panose="02020603050405020304" pitchFamily="18" charset="0"/>
              <a:ea typeface="黑体" panose="02010609060101010101" pitchFamily="49" charset="-122"/>
              <a:cs typeface="Times New Roman" panose="02020603050405020304" pitchFamily="18" charset="0"/>
              <a:sym typeface="微软雅黑" panose="020B0503020204020204" pitchFamily="34" charset="-122"/>
            </a:endParaRPr>
          </a:p>
        </p:txBody>
      </p:sp>
      <p:pic>
        <p:nvPicPr>
          <p:cNvPr id="4099" name="图片 7"/>
          <p:cNvPicPr>
            <a:picLocks noChangeAspect="1"/>
          </p:cNvPicPr>
          <p:nvPr/>
        </p:nvPicPr>
        <p:blipFill>
          <a:blip r:embed="rId3"/>
          <a:stretch>
            <a:fillRect/>
          </a:stretch>
        </p:blipFill>
        <p:spPr>
          <a:xfrm>
            <a:off x="8011217" y="122424"/>
            <a:ext cx="4078287" cy="828675"/>
          </a:xfrm>
          <a:prstGeom prst="rect">
            <a:avLst/>
          </a:prstGeom>
          <a:noFill/>
          <a:ln w="9525">
            <a:noFill/>
          </a:ln>
        </p:spPr>
      </p:pic>
      <p:pic>
        <p:nvPicPr>
          <p:cNvPr id="2" name="图片 -2147482624" descr="学校名称"/>
          <p:cNvPicPr>
            <a:picLocks noChangeAspect="1"/>
          </p:cNvPicPr>
          <p:nvPr/>
        </p:nvPicPr>
        <p:blipFill>
          <a:blip r:embed="rId4"/>
          <a:stretch>
            <a:fillRect/>
          </a:stretch>
        </p:blipFill>
        <p:spPr>
          <a:xfrm>
            <a:off x="102496" y="7807"/>
            <a:ext cx="4008755" cy="1057910"/>
          </a:xfrm>
          <a:prstGeom prst="rect">
            <a:avLst/>
          </a:prstGeom>
          <a:noFill/>
          <a:ln w="9525">
            <a:noFill/>
          </a:ln>
        </p:spPr>
      </p:pic>
    </p:spTree>
    <p:extLst>
      <p:ext uri="{BB962C8B-B14F-4D97-AF65-F5344CB8AC3E}">
        <p14:creationId xmlns:p14="http://schemas.microsoft.com/office/powerpoint/2010/main" val="4149314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idx="4294967295"/>
          </p:nvPr>
        </p:nvSpPr>
        <p:spPr>
          <a:xfrm>
            <a:off x="1113155" y="1009650"/>
            <a:ext cx="3384550" cy="241935"/>
          </a:xfrm>
        </p:spPr>
        <p:txBody>
          <a:bodyPr>
            <a:noAutofit/>
          </a:bodyPr>
          <a:lstStyle/>
          <a:p>
            <a:pPr marL="0" indent="0" algn="l" eaLnBrk="1" hangingPunct="1"/>
            <a:r>
              <a:rPr lang="en-US" altLang="zh-CN" sz="4000" b="1" dirty="0">
                <a:latin typeface="Times New Roman" panose="02020603050405020304" pitchFamily="18" charset="0"/>
                <a:ea typeface="微软雅黑" panose="020B0503020204020204" pitchFamily="34" charset="-122"/>
                <a:cs typeface="Times New Roman" panose="02020603050405020304" pitchFamily="18" charset="0"/>
              </a:rPr>
              <a:t>1. Background</a:t>
            </a:r>
            <a:br>
              <a:rPr lang="en-US" altLang="zh-CN" sz="4000" b="1" dirty="0">
                <a:latin typeface="Times New Roman" panose="02020603050405020304" pitchFamily="18" charset="0"/>
                <a:ea typeface="微软雅黑" panose="020B0503020204020204" pitchFamily="34" charset="-122"/>
                <a:cs typeface="Times New Roman" panose="02020603050405020304" pitchFamily="18" charset="0"/>
              </a:rPr>
            </a:br>
            <a:endParaRPr lang="zh-CN" altLang="en-US" sz="4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869" name="文本框 9"/>
          <p:cNvSpPr txBox="1">
            <a:spLocks noChangeArrowheads="1"/>
          </p:cNvSpPr>
          <p:nvPr/>
        </p:nvSpPr>
        <p:spPr bwMode="auto">
          <a:xfrm>
            <a:off x="9543297" y="6110750"/>
            <a:ext cx="2084305"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Calibri" panose="020F0502020204030204" pitchFamily="34" charset="0"/>
            </a:endParaRPr>
          </a:p>
        </p:txBody>
      </p:sp>
      <p:sp>
        <p:nvSpPr>
          <p:cNvPr id="3" name="文本框 2"/>
          <p:cNvSpPr txBox="1"/>
          <p:nvPr/>
        </p:nvSpPr>
        <p:spPr>
          <a:xfrm>
            <a:off x="935355" y="1514574"/>
            <a:ext cx="10321290" cy="4938660"/>
          </a:xfrm>
          <a:prstGeom prst="rect">
            <a:avLst/>
          </a:prstGeom>
          <a:noFill/>
        </p:spPr>
        <p:txBody>
          <a:bodyPr wrap="square" rtlCol="0" anchor="t">
            <a:spAutoFit/>
          </a:bodyPr>
          <a:lstStyle/>
          <a:p>
            <a:pPr marL="457200" indent="-457200" algn="just" fontAlgn="base">
              <a:lnSpc>
                <a:spcPct val="125000"/>
              </a:lnSpc>
              <a:spcBef>
                <a:spcPct val="0"/>
              </a:spcBef>
              <a:spcAft>
                <a:spcPct val="0"/>
              </a:spcAft>
              <a:buFont typeface="+mj-lt"/>
              <a:buAutoNum type="arabicPeriod"/>
              <a:defRPr/>
            </a:pPr>
            <a:r>
              <a:rPr lang="en-US"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By </a:t>
            </a:r>
            <a:r>
              <a:rPr lang="en-US" altLang="zh-CN"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August 9</a:t>
            </a:r>
            <a:r>
              <a:rPr lang="en-US"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 2021, the WHO has announced that worldwide have reported </a:t>
            </a:r>
            <a:r>
              <a:rPr lang="en-US" altLang="zh-CN" sz="2200" b="1"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200,840,180</a:t>
            </a:r>
            <a:r>
              <a:rPr lang="en-US"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 confirmed COVID-19 cases with </a:t>
            </a:r>
            <a:r>
              <a:rPr lang="en-US" sz="2200" b="1"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4,265,903</a:t>
            </a:r>
            <a:r>
              <a:rPr lang="en-US"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 deaths. </a:t>
            </a:r>
            <a:r>
              <a:rPr lang="en-US" sz="2200" kern="1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200" kern="100" dirty="0">
                <a:latin typeface="Times New Roman" panose="02020603050405020304" pitchFamily="18" charset="0"/>
                <a:ea typeface="楷体" panose="02010609060101010101" pitchFamily="49" charset="-122"/>
                <a:cs typeface="Times New Roman" panose="02020603050405020304" pitchFamily="18" charset="0"/>
                <a:sym typeface="+mn-ea"/>
              </a:rPr>
              <a:t>→ Requires the joint effort of pharmaceutical and </a:t>
            </a:r>
            <a:r>
              <a:rPr lang="en-US" altLang="zh-CN" sz="2200" b="1" kern="100" dirty="0">
                <a:latin typeface="Times New Roman" panose="02020603050405020304" pitchFamily="18" charset="0"/>
                <a:ea typeface="楷体" panose="02010609060101010101" pitchFamily="49" charset="-122"/>
                <a:cs typeface="Times New Roman" panose="02020603050405020304" pitchFamily="18" charset="0"/>
                <a:sym typeface="+mn-ea"/>
              </a:rPr>
              <a:t>nonpharmaceutical interventions</a:t>
            </a:r>
            <a:r>
              <a:rPr lang="en-US" altLang="zh-CN" sz="2200" kern="100" dirty="0">
                <a:latin typeface="Times New Roman" panose="02020603050405020304" pitchFamily="18" charset="0"/>
                <a:ea typeface="楷体" panose="02010609060101010101" pitchFamily="49" charset="-122"/>
                <a:cs typeface="Times New Roman" panose="02020603050405020304" pitchFamily="18" charset="0"/>
                <a:sym typeface="+mn-ea"/>
              </a:rPr>
              <a:t> (NPI)</a:t>
            </a:r>
            <a:endParaRPr lang="en-US" sz="2200" kern="100" dirty="0">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indent="-457200" algn="just" fontAlgn="base">
              <a:lnSpc>
                <a:spcPct val="125000"/>
              </a:lnSpc>
              <a:spcBef>
                <a:spcPct val="0"/>
              </a:spcBef>
              <a:spcAft>
                <a:spcPct val="0"/>
              </a:spcAft>
              <a:buFont typeface="+mj-lt"/>
              <a:buAutoNum type="arabicPeriod"/>
              <a:defRPr/>
            </a:pPr>
            <a:r>
              <a:rPr lang="en-US" sz="2200" kern="1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Most studies have focused on </a:t>
            </a:r>
            <a:r>
              <a:rPr lang="en-US" sz="2200" b="1" kern="1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evaluating the effects of NPIs:</a:t>
            </a:r>
          </a:p>
          <a:p>
            <a:pPr marL="800100" lvl="1" indent="-342900" fontAlgn="base">
              <a:lnSpc>
                <a:spcPct val="125000"/>
              </a:lnSpc>
              <a:spcBef>
                <a:spcPct val="0"/>
              </a:spcBef>
              <a:spcAft>
                <a:spcPct val="0"/>
              </a:spcAft>
              <a:buFont typeface="+mj-lt"/>
              <a:buAutoNum type="alphaLcPeriod"/>
              <a:defRPr/>
            </a:pPr>
            <a:r>
              <a:rPr lang="de-DE" altLang="zh-CN" sz="1800" b="0" i="0" dirty="0">
                <a:solidFill>
                  <a:srgbClr val="000000"/>
                </a:solidFill>
                <a:effectLst/>
                <a:latin typeface="TimesNewRomanPSMT"/>
              </a:rPr>
              <a:t>survey how NPIs influence people’s behavioral patterns (Cooper et al., 2020; Jiao et al., 2020)</a:t>
            </a:r>
          </a:p>
          <a:p>
            <a:pPr marL="800100" lvl="1" indent="-342900" algn="just" fontAlgn="base">
              <a:lnSpc>
                <a:spcPct val="125000"/>
              </a:lnSpc>
              <a:spcBef>
                <a:spcPct val="0"/>
              </a:spcBef>
              <a:spcAft>
                <a:spcPct val="0"/>
              </a:spcAft>
              <a:buFont typeface="+mj-lt"/>
              <a:buAutoNum type="alphaLcPeriod"/>
              <a:defRPr/>
            </a:pPr>
            <a:r>
              <a:rPr lang="de-DE" altLang="zh-CN" sz="1800" b="0" i="0" dirty="0">
                <a:solidFill>
                  <a:srgbClr val="000000"/>
                </a:solidFill>
                <a:effectLst/>
                <a:latin typeface="TimesNewRomanPSMT"/>
              </a:rPr>
              <a:t>assess how NPIs affect the proliferation and health outcome of COVID-19 (Kraemer et al., 2020; Pan et al., 2020)</a:t>
            </a:r>
          </a:p>
          <a:p>
            <a:pPr marL="800100" lvl="1" indent="-342900" algn="just" fontAlgn="base">
              <a:lnSpc>
                <a:spcPct val="125000"/>
              </a:lnSpc>
              <a:spcBef>
                <a:spcPct val="0"/>
              </a:spcBef>
              <a:spcAft>
                <a:spcPct val="0"/>
              </a:spcAft>
              <a:buFont typeface="+mj-lt"/>
              <a:buAutoNum type="alphaLcPeriod"/>
              <a:defRPr/>
            </a:pPr>
            <a:r>
              <a:rPr lang="de-DE" altLang="zh-CN" sz="1800" b="0" i="0" dirty="0">
                <a:solidFill>
                  <a:srgbClr val="000000"/>
                </a:solidFill>
                <a:effectLst/>
                <a:latin typeface="TimesNewRomanPSMT"/>
              </a:rPr>
              <a:t>comment on some aspects of NPIs (Bonaccorsi et al., 2020; Zaremba et al., 2020).</a:t>
            </a:r>
            <a:r>
              <a:rPr lang="de-DE" altLang="zh-CN" sz="2400" dirty="0"/>
              <a:t> </a:t>
            </a:r>
            <a:endParaRPr lang="en-US" sz="2200" b="1" kern="1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indent="-457200" algn="just" fontAlgn="base">
              <a:lnSpc>
                <a:spcPct val="125000"/>
              </a:lnSpc>
              <a:spcBef>
                <a:spcPct val="0"/>
              </a:spcBef>
              <a:spcAft>
                <a:spcPct val="0"/>
              </a:spcAft>
              <a:buFont typeface="+mj-lt"/>
              <a:buAutoNum type="arabicPeriod"/>
              <a:defRPr/>
            </a:pPr>
            <a:r>
              <a:rPr lang="en-US" sz="2200" b="1" kern="100" dirty="0">
                <a:latin typeface="Times New Roman" panose="02020603050405020304" pitchFamily="18" charset="0"/>
                <a:ea typeface="楷体" panose="02010609060101010101" pitchFamily="49" charset="-122"/>
                <a:cs typeface="Times New Roman" panose="02020603050405020304" pitchFamily="18" charset="0"/>
                <a:sym typeface="+mn-ea"/>
              </a:rPr>
              <a:t>However, literature has understudied the contextual aspect of NPIs, i.e., how </a:t>
            </a:r>
            <a:r>
              <a:rPr lang="en-US" sz="2200" b="1" kern="1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institutional arrangements/governance translate into anti-COVID-19 practice.</a:t>
            </a:r>
            <a:endParaRPr lang="en-US" sz="2200" kern="1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indent="-457200" algn="just" fontAlgn="base">
              <a:lnSpc>
                <a:spcPct val="125000"/>
              </a:lnSpc>
              <a:spcBef>
                <a:spcPct val="0"/>
              </a:spcBef>
              <a:spcAft>
                <a:spcPct val="0"/>
              </a:spcAft>
              <a:buFont typeface="+mj-lt"/>
              <a:buAutoNum type="arabicPeriod"/>
              <a:defRPr/>
            </a:pPr>
            <a:r>
              <a:rPr lang="en-US" sz="2200" kern="1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The existing literature cannot reveal how government agencies are organized to implement the emergency response. </a:t>
            </a:r>
            <a:endParaRPr lang="en-US" altLang="zh-CN" sz="20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idx="4294967295"/>
          </p:nvPr>
        </p:nvSpPr>
        <p:spPr>
          <a:xfrm>
            <a:off x="1113155" y="1009650"/>
            <a:ext cx="3384550" cy="241935"/>
          </a:xfrm>
        </p:spPr>
        <p:txBody>
          <a:bodyPr>
            <a:noAutofit/>
          </a:bodyPr>
          <a:lstStyle/>
          <a:p>
            <a:pPr marL="0" indent="0" algn="l" eaLnBrk="1" hangingPunct="1"/>
            <a:r>
              <a:rPr lang="en-US" altLang="zh-CN" sz="4000" b="1" dirty="0">
                <a:latin typeface="Times New Roman" panose="02020603050405020304" pitchFamily="18" charset="0"/>
                <a:ea typeface="微软雅黑" panose="020B0503020204020204" pitchFamily="34" charset="-122"/>
                <a:cs typeface="Times New Roman" panose="02020603050405020304" pitchFamily="18" charset="0"/>
              </a:rPr>
              <a:t>1. Background</a:t>
            </a:r>
            <a:br>
              <a:rPr lang="en-US" altLang="zh-CN" sz="4000" b="1" dirty="0">
                <a:latin typeface="Times New Roman" panose="02020603050405020304" pitchFamily="18" charset="0"/>
                <a:ea typeface="微软雅黑" panose="020B0503020204020204" pitchFamily="34" charset="-122"/>
                <a:cs typeface="Times New Roman" panose="02020603050405020304" pitchFamily="18" charset="0"/>
              </a:rPr>
            </a:br>
            <a:endParaRPr lang="zh-CN" altLang="en-US" sz="4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869" name="文本框 9"/>
          <p:cNvSpPr txBox="1">
            <a:spLocks noChangeArrowheads="1"/>
          </p:cNvSpPr>
          <p:nvPr/>
        </p:nvSpPr>
        <p:spPr bwMode="auto">
          <a:xfrm>
            <a:off x="9543297" y="6110750"/>
            <a:ext cx="2084305"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Calibri" panose="020F0502020204030204" pitchFamily="34" charset="0"/>
            </a:endParaRPr>
          </a:p>
        </p:txBody>
      </p:sp>
      <p:sp>
        <p:nvSpPr>
          <p:cNvPr id="3" name="文本框 2"/>
          <p:cNvSpPr txBox="1"/>
          <p:nvPr/>
        </p:nvSpPr>
        <p:spPr>
          <a:xfrm>
            <a:off x="935355" y="1514574"/>
            <a:ext cx="10321290" cy="3861442"/>
          </a:xfrm>
          <a:prstGeom prst="rect">
            <a:avLst/>
          </a:prstGeom>
          <a:noFill/>
        </p:spPr>
        <p:txBody>
          <a:bodyPr wrap="square" rtlCol="0" anchor="t">
            <a:spAutoFit/>
          </a:bodyPr>
          <a:lstStyle/>
          <a:p>
            <a:pPr marL="457200" indent="-457200" algn="just" fontAlgn="base">
              <a:lnSpc>
                <a:spcPct val="125000"/>
              </a:lnSpc>
              <a:spcBef>
                <a:spcPct val="0"/>
              </a:spcBef>
              <a:spcAft>
                <a:spcPct val="0"/>
              </a:spcAft>
              <a:buFont typeface="+mj-lt"/>
              <a:buAutoNum type="arabicPeriod"/>
              <a:defRPr/>
            </a:pPr>
            <a:r>
              <a:rPr lang="en-US"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This study introduces the </a:t>
            </a:r>
            <a:r>
              <a:rPr lang="en-US" sz="2200" b="1"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multi-level governance (MLG) as the theoretical foundation</a:t>
            </a:r>
            <a:r>
              <a:rPr lang="en-US"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 upon which this study constructs an analytical framework that employs </a:t>
            </a:r>
            <a:r>
              <a:rPr lang="en-US" sz="2200" b="1"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social network analysis  (SNA) as the primary research method</a:t>
            </a:r>
            <a:r>
              <a:rPr lang="en-US"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 </a:t>
            </a:r>
          </a:p>
          <a:p>
            <a:pPr marL="457200" indent="-457200" algn="just" fontAlgn="base">
              <a:lnSpc>
                <a:spcPct val="125000"/>
              </a:lnSpc>
              <a:spcBef>
                <a:spcPct val="0"/>
              </a:spcBef>
              <a:spcAft>
                <a:spcPct val="0"/>
              </a:spcAft>
              <a:buFont typeface="+mj-lt"/>
              <a:buAutoNum type="arabicPeriod"/>
              <a:defRPr/>
            </a:pPr>
            <a:r>
              <a:rPr lang="en-US"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The study focuses on China to analyze how an interactive governance system, comprising multiple levels and functions, responds to COVID- 19 during the Wuhan Lockdown. </a:t>
            </a:r>
          </a:p>
          <a:p>
            <a:pPr marL="457200" indent="-457200" algn="just" fontAlgn="base">
              <a:lnSpc>
                <a:spcPct val="125000"/>
              </a:lnSpc>
              <a:spcBef>
                <a:spcPct val="0"/>
              </a:spcBef>
              <a:spcAft>
                <a:spcPct val="0"/>
              </a:spcAft>
              <a:buFont typeface="+mj-lt"/>
              <a:buAutoNum type="arabicPeriod"/>
              <a:defRPr/>
            </a:pPr>
            <a:r>
              <a:rPr lang="en-US"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By doing so, the study aims at </a:t>
            </a:r>
            <a:r>
              <a:rPr lang="en-US" sz="2200" b="1"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identifying intergovernmental interaction patterns</a:t>
            </a:r>
            <a:r>
              <a:rPr lang="en-US"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 and </a:t>
            </a:r>
            <a:r>
              <a:rPr lang="en-US" sz="2200" b="1"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sorting out </a:t>
            </a:r>
            <a:r>
              <a:rPr lang="en-US"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which pattern should be applied by which governmental levels/functions under what circumstance</a:t>
            </a:r>
            <a:endParaRPr lang="en-US" altLang="zh-CN" sz="20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extLst>
      <p:ext uri="{BB962C8B-B14F-4D97-AF65-F5344CB8AC3E}">
        <p14:creationId xmlns:p14="http://schemas.microsoft.com/office/powerpoint/2010/main" val="3406853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idx="4294967295"/>
          </p:nvPr>
        </p:nvSpPr>
        <p:spPr>
          <a:xfrm>
            <a:off x="1113155" y="675640"/>
            <a:ext cx="4897120" cy="575945"/>
          </a:xfrm>
        </p:spPr>
        <p:txBody>
          <a:bodyPr>
            <a:noAutofit/>
          </a:bodyPr>
          <a:lstStyle/>
          <a:p>
            <a:pPr marL="0" indent="0" algn="l" eaLnBrk="1" hangingPunct="1"/>
            <a:r>
              <a:rPr lang="en-US" altLang="zh-CN" sz="4000" b="1" dirty="0">
                <a:latin typeface="Times New Roman" panose="02020603050405020304" pitchFamily="18" charset="0"/>
                <a:ea typeface="微软雅黑" panose="020B0503020204020204" pitchFamily="34" charset="-122"/>
                <a:cs typeface="Times New Roman" panose="02020603050405020304" pitchFamily="18" charset="0"/>
              </a:rPr>
              <a:t>2. Literature Review</a:t>
            </a:r>
            <a:endParaRPr lang="zh-CN" altLang="en-US" sz="4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869" name="文本框 9"/>
          <p:cNvSpPr txBox="1">
            <a:spLocks noChangeArrowheads="1"/>
          </p:cNvSpPr>
          <p:nvPr/>
        </p:nvSpPr>
        <p:spPr bwMode="auto">
          <a:xfrm>
            <a:off x="9543297" y="6110750"/>
            <a:ext cx="2084305"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Calibri" panose="020F0502020204030204" pitchFamily="34" charset="0"/>
            </a:endParaRPr>
          </a:p>
        </p:txBody>
      </p:sp>
      <p:sp>
        <p:nvSpPr>
          <p:cNvPr id="3" name="文本框 2"/>
          <p:cNvSpPr txBox="1"/>
          <p:nvPr/>
        </p:nvSpPr>
        <p:spPr>
          <a:xfrm>
            <a:off x="935355" y="1410970"/>
            <a:ext cx="10321290" cy="5977406"/>
          </a:xfrm>
          <a:prstGeom prst="rect">
            <a:avLst/>
          </a:prstGeom>
          <a:noFill/>
        </p:spPr>
        <p:txBody>
          <a:bodyPr wrap="square" rtlCol="0" anchor="t">
            <a:spAutoFit/>
          </a:bodyPr>
          <a:lstStyle/>
          <a:p>
            <a:pPr marL="285750" indent="0" algn="just" fontAlgn="base">
              <a:lnSpc>
                <a:spcPct val="125000"/>
              </a:lnSpc>
              <a:spcBef>
                <a:spcPct val="0"/>
              </a:spcBef>
              <a:spcAft>
                <a:spcPct val="0"/>
              </a:spcAft>
              <a:buFont typeface="Wingdings" panose="05000000000000000000" charset="0"/>
              <a:buNone/>
              <a:defRPr/>
            </a:pPr>
            <a:r>
              <a:rPr lang="en-US" altLang="zh-CN"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(1) </a:t>
            </a:r>
            <a:r>
              <a:rPr lang="zh-CN" altLang="en-US"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Multi-level governance </a:t>
            </a:r>
            <a:r>
              <a:rPr lang="en-US" altLang="zh-CN"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(MLG)</a:t>
            </a:r>
            <a:r>
              <a:rPr lang="zh-CN" altLang="en-US"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 in emergency/crisis studies</a:t>
            </a:r>
          </a:p>
          <a:p>
            <a:pPr marL="628650" indent="-342900" algn="just" fontAlgn="base">
              <a:lnSpc>
                <a:spcPct val="125000"/>
              </a:lnSpc>
              <a:spcBef>
                <a:spcPct val="0"/>
              </a:spcBef>
              <a:spcAft>
                <a:spcPct val="0"/>
              </a:spcAft>
              <a:buFont typeface="Wingdings" panose="05000000000000000000" charset="0"/>
              <a:buChar char="Ø"/>
              <a:defRPr/>
            </a:pPr>
            <a:r>
              <a:rPr lang="zh-CN" altLang="en-US"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Conventionally, </a:t>
            </a:r>
            <a:r>
              <a:rPr lang="en-US" altLang="zh-CN"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western </a:t>
            </a:r>
            <a:r>
              <a:rPr lang="zh-CN" altLang="en-US"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countries use MLG to deal with emergencies</a:t>
            </a:r>
            <a:r>
              <a:rPr lang="en-US" altLang="zh-CN"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zh-CN" altLang="en-US"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such as</a:t>
            </a:r>
            <a:r>
              <a:rPr lang="en-US" altLang="zh-CN"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a:t>
            </a:r>
          </a:p>
          <a:p>
            <a:pPr marL="628650" indent="-342900" algn="just" fontAlgn="base">
              <a:lnSpc>
                <a:spcPct val="125000"/>
              </a:lnSpc>
              <a:spcBef>
                <a:spcPct val="0"/>
              </a:spcBef>
              <a:spcAft>
                <a:spcPct val="0"/>
              </a:spcAft>
              <a:buFont typeface="Wingdings" panose="05000000000000000000" charset="0"/>
              <a:buChar char="l"/>
              <a:defRPr/>
            </a:pPr>
            <a:r>
              <a:rPr lang="en-US" altLang="zh-CN" sz="2200" b="1"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T</a:t>
            </a:r>
            <a:r>
              <a:rPr lang="zh-CN" altLang="en-US" sz="2200" b="1"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errorist attacks</a:t>
            </a:r>
            <a:r>
              <a:rPr lang="zh-CN" altLang="en-US"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(Hu, Knox, &amp; Kapucu, 2014)</a:t>
            </a:r>
            <a:r>
              <a:rPr lang="en-US" altLang="zh-CN"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a:t>
            </a:r>
          </a:p>
          <a:p>
            <a:pPr marL="628650" indent="-342900" algn="just" fontAlgn="base">
              <a:lnSpc>
                <a:spcPct val="125000"/>
              </a:lnSpc>
              <a:spcBef>
                <a:spcPct val="0"/>
              </a:spcBef>
              <a:spcAft>
                <a:spcPct val="0"/>
              </a:spcAft>
              <a:buFont typeface="Wingdings" panose="05000000000000000000" charset="0"/>
              <a:buChar char="l"/>
              <a:defRPr/>
            </a:pPr>
            <a:r>
              <a:rPr lang="en-US" altLang="zh-CN" sz="2200" b="1"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Natural disasters</a:t>
            </a:r>
            <a:r>
              <a:rPr lang="en-US" altLang="zh-CN"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 (Kapucu, 2008; Kapucu, Augustin, &amp; Garayev, 2009).</a:t>
            </a:r>
          </a:p>
          <a:p>
            <a:pPr marL="628650" indent="-342900" algn="just" fontAlgn="base">
              <a:lnSpc>
                <a:spcPct val="125000"/>
              </a:lnSpc>
              <a:spcBef>
                <a:spcPct val="0"/>
              </a:spcBef>
              <a:spcAft>
                <a:spcPct val="0"/>
              </a:spcAft>
              <a:buFont typeface="Wingdings" panose="05000000000000000000" charset="0"/>
              <a:buChar char="l"/>
              <a:defRPr/>
            </a:pPr>
            <a:r>
              <a:rPr lang="en-US" altLang="zh-CN" sz="2200" b="1"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Climate issues</a:t>
            </a:r>
            <a:r>
              <a:rPr lang="en-US" altLang="zh-CN"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 (Bache et al., 2014; İrepoğlu Carreras, 2019).</a:t>
            </a:r>
          </a:p>
          <a:p>
            <a:pPr marL="628650" indent="-342900" algn="just" fontAlgn="base">
              <a:lnSpc>
                <a:spcPct val="125000"/>
              </a:lnSpc>
              <a:spcBef>
                <a:spcPct val="0"/>
              </a:spcBef>
              <a:spcAft>
                <a:spcPct val="0"/>
              </a:spcAft>
              <a:buFont typeface="Wingdings" panose="05000000000000000000" charset="0"/>
              <a:buChar char="l"/>
              <a:defRPr/>
            </a:pPr>
            <a:r>
              <a:rPr lang="en-US" altLang="zh-CN" sz="2200" b="1"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P</a:t>
            </a:r>
            <a:r>
              <a:rPr lang="zh-CN" altLang="en-US" sz="2200" b="1"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ublic health emergencies </a:t>
            </a:r>
            <a:r>
              <a:rPr lang="zh-CN" altLang="en-US"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(Bache, Bartle, Flinders, &amp; Marsden, 2014; Bache &amp; Flinders, 2015; Benz, 2000; Brattberg &amp; Rhinard, 2011).</a:t>
            </a:r>
            <a:endParaRPr lang="en-US" altLang="zh-CN"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742950" indent="-457200" algn="just" fontAlgn="base">
              <a:lnSpc>
                <a:spcPct val="125000"/>
              </a:lnSpc>
              <a:spcBef>
                <a:spcPct val="0"/>
              </a:spcBef>
              <a:spcAft>
                <a:spcPct val="0"/>
              </a:spcAft>
              <a:buFont typeface="Wingdings" panose="05000000000000000000" pitchFamily="2" charset="2"/>
              <a:buChar char="Ø"/>
              <a:defRPr/>
            </a:pPr>
            <a:r>
              <a:rPr lang="en-US" altLang="zh-CN"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MLG theory first appeared in the study of “how the EU was performing as a polity and machinery”(Kohler-Koch &amp; </a:t>
            </a:r>
            <a:r>
              <a:rPr lang="en-US" altLang="zh-CN" sz="2200" kern="100"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Eising</a:t>
            </a:r>
            <a:r>
              <a:rPr lang="en-US" altLang="zh-CN"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 1999, p. xii; Marks, 1993):</a:t>
            </a:r>
          </a:p>
          <a:p>
            <a:pPr marL="742950" indent="-457200" algn="just" fontAlgn="base">
              <a:lnSpc>
                <a:spcPct val="125000"/>
              </a:lnSpc>
              <a:spcBef>
                <a:spcPct val="0"/>
              </a:spcBef>
              <a:spcAft>
                <a:spcPct val="0"/>
              </a:spcAft>
              <a:buFont typeface="Wingdings" panose="05000000000000000000" pitchFamily="2" charset="2"/>
              <a:buChar char="l"/>
              <a:defRPr/>
            </a:pPr>
            <a:r>
              <a:rPr lang="en-US" altLang="zh-CN"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MLG is defined as a </a:t>
            </a:r>
            <a:r>
              <a:rPr lang="en-US" altLang="zh-CN" sz="2200" b="1"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governance system within which power is dispersed across government levels vertically and across sectors horizontally</a:t>
            </a:r>
            <a:r>
              <a:rPr lang="en-US" altLang="zh-CN"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 (Bache &amp; Flinders, 2004; </a:t>
            </a:r>
            <a:r>
              <a:rPr lang="en-US" altLang="zh-CN" sz="2200" kern="100"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Enderlein</a:t>
            </a:r>
            <a:r>
              <a:rPr lang="en-US" altLang="zh-CN"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 et al., 2010; </a:t>
            </a:r>
            <a:r>
              <a:rPr lang="en-US" altLang="zh-CN" sz="2200" kern="100"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Hooghe</a:t>
            </a:r>
            <a:r>
              <a:rPr lang="en-US" altLang="zh-CN"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 &amp; Marks, 2003). </a:t>
            </a:r>
          </a:p>
          <a:p>
            <a:pPr marL="628650" indent="-342900" algn="just" fontAlgn="base">
              <a:lnSpc>
                <a:spcPct val="125000"/>
              </a:lnSpc>
              <a:spcBef>
                <a:spcPct val="0"/>
              </a:spcBef>
              <a:spcAft>
                <a:spcPct val="0"/>
              </a:spcAft>
              <a:buFont typeface="Wingdings" panose="05000000000000000000" charset="0"/>
              <a:buChar char="l"/>
              <a:defRPr/>
            </a:pPr>
            <a:endParaRPr lang="zh-CN" altLang="en-US"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628650" indent="-342900" algn="just" fontAlgn="base">
              <a:lnSpc>
                <a:spcPct val="125000"/>
              </a:lnSpc>
              <a:spcBef>
                <a:spcPct val="0"/>
              </a:spcBef>
              <a:spcAft>
                <a:spcPct val="0"/>
              </a:spcAft>
              <a:buFont typeface="Wingdings" panose="05000000000000000000" charset="0"/>
              <a:buChar char="Ø"/>
              <a:defRPr/>
            </a:pPr>
            <a:endParaRPr lang="zh-CN" alt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idx="4294967295"/>
          </p:nvPr>
        </p:nvSpPr>
        <p:spPr>
          <a:xfrm>
            <a:off x="1113155" y="675640"/>
            <a:ext cx="4897120" cy="575945"/>
          </a:xfrm>
        </p:spPr>
        <p:txBody>
          <a:bodyPr>
            <a:noAutofit/>
          </a:bodyPr>
          <a:lstStyle/>
          <a:p>
            <a:pPr marL="0" indent="0" algn="l" eaLnBrk="1" hangingPunct="1"/>
            <a:r>
              <a:rPr lang="en-US" altLang="zh-CN" sz="4000" b="1" dirty="0">
                <a:latin typeface="Times New Roman" panose="02020603050405020304" pitchFamily="18" charset="0"/>
                <a:ea typeface="微软雅黑" panose="020B0503020204020204" pitchFamily="34" charset="-122"/>
                <a:cs typeface="Times New Roman" panose="02020603050405020304" pitchFamily="18" charset="0"/>
              </a:rPr>
              <a:t>2. Literature Review</a:t>
            </a:r>
            <a:endParaRPr lang="zh-CN" altLang="en-US" sz="4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869" name="文本框 9"/>
          <p:cNvSpPr txBox="1">
            <a:spLocks noChangeArrowheads="1"/>
          </p:cNvSpPr>
          <p:nvPr/>
        </p:nvSpPr>
        <p:spPr bwMode="auto">
          <a:xfrm>
            <a:off x="8453407" y="4119162"/>
            <a:ext cx="2084305"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Calibri" panose="020F0502020204030204" pitchFamily="34" charset="0"/>
            </a:endParaRPr>
          </a:p>
        </p:txBody>
      </p:sp>
      <p:sp>
        <p:nvSpPr>
          <p:cNvPr id="3" name="文本框 2"/>
          <p:cNvSpPr txBox="1"/>
          <p:nvPr/>
        </p:nvSpPr>
        <p:spPr>
          <a:xfrm>
            <a:off x="935355" y="1258570"/>
            <a:ext cx="10321290" cy="1322285"/>
          </a:xfrm>
          <a:prstGeom prst="rect">
            <a:avLst/>
          </a:prstGeom>
          <a:noFill/>
        </p:spPr>
        <p:txBody>
          <a:bodyPr wrap="square" rtlCol="0" anchor="t">
            <a:spAutoFit/>
          </a:bodyPr>
          <a:lstStyle/>
          <a:p>
            <a:pPr marL="285750" indent="0" algn="just" fontAlgn="base">
              <a:lnSpc>
                <a:spcPct val="125000"/>
              </a:lnSpc>
              <a:spcBef>
                <a:spcPct val="0"/>
              </a:spcBef>
              <a:spcAft>
                <a:spcPct val="0"/>
              </a:spcAft>
              <a:buFont typeface="Wingdings" panose="05000000000000000000" charset="0"/>
              <a:buNone/>
              <a:defRPr/>
            </a:pPr>
            <a:r>
              <a:rPr lang="en-US" altLang="zh-CN"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(1) </a:t>
            </a:r>
            <a:r>
              <a:rPr lang="zh-CN" altLang="en-US"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Multi-level governance in emergency/crisis studies</a:t>
            </a:r>
          </a:p>
          <a:p>
            <a:pPr marL="285750" indent="0" algn="just" fontAlgn="base">
              <a:lnSpc>
                <a:spcPct val="125000"/>
              </a:lnSpc>
              <a:spcBef>
                <a:spcPct val="0"/>
              </a:spcBef>
              <a:spcAft>
                <a:spcPct val="0"/>
              </a:spcAft>
              <a:buFont typeface="Wingdings" panose="05000000000000000000" charset="0"/>
              <a:buNone/>
              <a:defRPr/>
            </a:pPr>
            <a:endParaRPr lang="zh-CN" altLang="en-US"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285750" indent="0" algn="just" fontAlgn="base">
              <a:lnSpc>
                <a:spcPct val="125000"/>
              </a:lnSpc>
              <a:spcBef>
                <a:spcPct val="0"/>
              </a:spcBef>
              <a:spcAft>
                <a:spcPct val="0"/>
              </a:spcAft>
              <a:buFont typeface="Wingdings" panose="05000000000000000000" charset="0"/>
              <a:buNone/>
              <a:defRPr/>
            </a:pPr>
            <a:endParaRPr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左大括号 1"/>
          <p:cNvSpPr/>
          <p:nvPr/>
        </p:nvSpPr>
        <p:spPr>
          <a:xfrm>
            <a:off x="1403409" y="2076324"/>
            <a:ext cx="577850" cy="140764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4" name="文本框 3"/>
          <p:cNvSpPr txBox="1"/>
          <p:nvPr/>
        </p:nvSpPr>
        <p:spPr>
          <a:xfrm>
            <a:off x="2153689" y="1719352"/>
            <a:ext cx="9493365" cy="923330"/>
          </a:xfrm>
          <a:prstGeom prst="rect">
            <a:avLst/>
          </a:prstGeom>
          <a:noFill/>
        </p:spPr>
        <p:txBody>
          <a:bodyPr wrap="square" rtlCol="0">
            <a:spAutoFit/>
          </a:bodyPr>
          <a:lstStyle/>
          <a:p>
            <a:r>
              <a:rPr lang="zh-CN" altLang="en-US" b="1" dirty="0">
                <a:latin typeface="Times New Roman" panose="02020603050405020304" pitchFamily="18" charset="0"/>
                <a:cs typeface="Times New Roman" panose="02020603050405020304" pitchFamily="18" charset="0"/>
              </a:rPr>
              <a:t>Type I：</a:t>
            </a:r>
            <a:r>
              <a:rPr lang="en-US" altLang="zh-CN" dirty="0">
                <a:latin typeface="Times New Roman" panose="02020603050405020304" pitchFamily="18" charset="0"/>
                <a:cs typeface="Times New Roman" panose="02020603050405020304" pitchFamily="18" charset="0"/>
              </a:rPr>
              <a:t>A Type I framework is “</a:t>
            </a:r>
            <a:r>
              <a:rPr lang="en-US" altLang="zh-CN" b="1" dirty="0">
                <a:latin typeface="Times New Roman" panose="02020603050405020304" pitchFamily="18" charset="0"/>
                <a:cs typeface="Times New Roman" panose="02020603050405020304" pitchFamily="18" charset="0"/>
              </a:rPr>
              <a:t>system-wide</a:t>
            </a:r>
            <a:r>
              <a:rPr lang="en-US" altLang="zh-CN" dirty="0">
                <a:latin typeface="Times New Roman" panose="02020603050405020304" pitchFamily="18" charset="0"/>
                <a:cs typeface="Times New Roman" panose="02020603050405020304" pitchFamily="18" charset="0"/>
              </a:rPr>
              <a:t>, where </a:t>
            </a:r>
            <a:r>
              <a:rPr lang="en-US" altLang="zh-CN" b="1" dirty="0">
                <a:latin typeface="Times New Roman" panose="02020603050405020304" pitchFamily="18" charset="0"/>
                <a:cs typeface="Times New Roman" panose="02020603050405020304" pitchFamily="18" charset="0"/>
              </a:rPr>
              <a:t>functions are bundled</a:t>
            </a:r>
            <a:r>
              <a:rPr lang="en-US" altLang="zh-CN" dirty="0">
                <a:latin typeface="Times New Roman" panose="02020603050405020304" pitchFamily="18" charset="0"/>
                <a:cs typeface="Times New Roman" panose="02020603050405020304" pitchFamily="18" charset="0"/>
              </a:rPr>
              <a:t>, and the </a:t>
            </a:r>
            <a:r>
              <a:rPr lang="en-US" altLang="zh-CN" b="1" dirty="0">
                <a:latin typeface="Times New Roman" panose="02020603050405020304" pitchFamily="18" charset="0"/>
                <a:cs typeface="Times New Roman" panose="02020603050405020304" pitchFamily="18" charset="0"/>
              </a:rPr>
              <a:t>power-sharing is stable</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Hooghe</a:t>
            </a:r>
            <a:r>
              <a:rPr lang="en-US" altLang="zh-CN" dirty="0">
                <a:latin typeface="Times New Roman" panose="02020603050405020304" pitchFamily="18" charset="0"/>
                <a:cs typeface="Times New Roman" panose="02020603050405020304" pitchFamily="18" charset="0"/>
              </a:rPr>
              <a:t> &amp; Marks, 2003, p. 4); the </a:t>
            </a:r>
            <a:r>
              <a:rPr lang="en-US" altLang="zh-CN" b="1" dirty="0">
                <a:latin typeface="Times New Roman" panose="02020603050405020304" pitchFamily="18" charset="0"/>
                <a:cs typeface="Times New Roman" panose="02020603050405020304" pitchFamily="18" charset="0"/>
              </a:rPr>
              <a:t>accountability</a:t>
            </a:r>
            <a:r>
              <a:rPr lang="en-US" altLang="zh-CN" dirty="0">
                <a:latin typeface="Times New Roman" panose="02020603050405020304" pitchFamily="18" charset="0"/>
                <a:cs typeface="Times New Roman" panose="02020603050405020304" pitchFamily="18" charset="0"/>
              </a:rPr>
              <a:t> can be tracked clearly, and governmental levels and entities are multiple but </a:t>
            </a:r>
            <a:r>
              <a:rPr lang="en-US" altLang="zh-CN" b="1" dirty="0">
                <a:latin typeface="Times New Roman" panose="02020603050405020304" pitchFamily="18" charset="0"/>
                <a:cs typeface="Times New Roman" panose="02020603050405020304" pitchFamily="18" charset="0"/>
              </a:rPr>
              <a:t>limited</a:t>
            </a:r>
            <a:r>
              <a:rPr lang="en-US" altLang="zh-CN" dirty="0">
                <a:latin typeface="Times New Roman" panose="02020603050405020304" pitchFamily="18" charset="0"/>
                <a:cs typeface="Times New Roman" panose="02020603050405020304" pitchFamily="18" charset="0"/>
              </a:rPr>
              <a:t>. </a:t>
            </a:r>
          </a:p>
        </p:txBody>
      </p:sp>
      <p:sp>
        <p:nvSpPr>
          <p:cNvPr id="5" name="文本框 4"/>
          <p:cNvSpPr txBox="1"/>
          <p:nvPr/>
        </p:nvSpPr>
        <p:spPr>
          <a:xfrm>
            <a:off x="2153688" y="2780146"/>
            <a:ext cx="9280929" cy="1200329"/>
          </a:xfrm>
          <a:prstGeom prst="rect">
            <a:avLst/>
          </a:prstGeom>
          <a:noFill/>
        </p:spPr>
        <p:txBody>
          <a:bodyPr wrap="square" rtlCol="0">
            <a:spAutoFit/>
          </a:bodyPr>
          <a:lstStyle/>
          <a:p>
            <a:r>
              <a:rPr lang="zh-CN" altLang="en-US" b="1" dirty="0">
                <a:latin typeface="Times New Roman" panose="02020603050405020304" pitchFamily="18" charset="0"/>
                <a:cs typeface="Times New Roman" panose="02020603050405020304" pitchFamily="18" charset="0"/>
              </a:rPr>
              <a:t>Type I</a:t>
            </a:r>
            <a:r>
              <a:rPr lang="en-US" altLang="zh-CN" b="1" dirty="0">
                <a:latin typeface="Times New Roman" panose="02020603050405020304" pitchFamily="18" charset="0"/>
                <a:cs typeface="Times New Roman" panose="02020603050405020304" pitchFamily="18" charset="0"/>
              </a:rPr>
              <a:t>I</a:t>
            </a:r>
            <a:r>
              <a:rPr lang="zh-CN" altLang="en-US" b="1"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Type II MLG is derived from neoclassical political economics and the public choice theory (Blatter J., 2001; Casella &amp; </a:t>
            </a:r>
            <a:r>
              <a:rPr lang="en-US" altLang="zh-CN" dirty="0" err="1">
                <a:latin typeface="Times New Roman" panose="02020603050405020304" pitchFamily="18" charset="0"/>
                <a:cs typeface="Times New Roman" panose="02020603050405020304" pitchFamily="18" charset="0"/>
              </a:rPr>
              <a:t>Weingast</a:t>
            </a:r>
            <a:r>
              <a:rPr lang="en-US" altLang="zh-CN" dirty="0">
                <a:latin typeface="Times New Roman" panose="02020603050405020304" pitchFamily="18" charset="0"/>
                <a:cs typeface="Times New Roman" panose="02020603050405020304" pitchFamily="18" charset="0"/>
              </a:rPr>
              <a:t>, 1995; Frey &amp; </a:t>
            </a:r>
            <a:r>
              <a:rPr lang="en-US" altLang="zh-CN" dirty="0" err="1">
                <a:latin typeface="Times New Roman" panose="02020603050405020304" pitchFamily="18" charset="0"/>
                <a:cs typeface="Times New Roman" panose="02020603050405020304" pitchFamily="18" charset="0"/>
              </a:rPr>
              <a:t>Eichenberger</a:t>
            </a:r>
            <a:r>
              <a:rPr lang="en-US" altLang="zh-CN" dirty="0">
                <a:latin typeface="Times New Roman" panose="02020603050405020304" pitchFamily="18" charset="0"/>
                <a:cs typeface="Times New Roman" panose="02020603050405020304" pitchFamily="18" charset="0"/>
              </a:rPr>
              <a:t>, 1999), where </a:t>
            </a:r>
            <a:r>
              <a:rPr lang="en-US" altLang="zh-CN" b="1" dirty="0">
                <a:latin typeface="Times New Roman" panose="02020603050405020304" pitchFamily="18" charset="0"/>
                <a:cs typeface="Times New Roman" panose="02020603050405020304" pitchFamily="18" charset="0"/>
              </a:rPr>
              <a:t>independent jurisdictions </a:t>
            </a:r>
            <a:r>
              <a:rPr lang="en-US" altLang="zh-CN" dirty="0">
                <a:latin typeface="Times New Roman" panose="02020603050405020304" pitchFamily="18" charset="0"/>
                <a:cs typeface="Times New Roman" panose="02020603050405020304" pitchFamily="18" charset="0"/>
              </a:rPr>
              <a:t>formed by multiple levels and entities interact,  collaborate, and perform </a:t>
            </a:r>
            <a:r>
              <a:rPr lang="en-US" altLang="zh-CN" b="1" dirty="0">
                <a:latin typeface="Times New Roman" panose="02020603050405020304" pitchFamily="18" charset="0"/>
                <a:cs typeface="Times New Roman" panose="02020603050405020304" pitchFamily="18" charset="0"/>
              </a:rPr>
              <a:t>specific functions </a:t>
            </a:r>
            <a:r>
              <a:rPr lang="en-US" altLang="zh-CN" dirty="0">
                <a:latin typeface="Times New Roman" panose="02020603050405020304" pitchFamily="18" charset="0"/>
                <a:cs typeface="Times New Roman" panose="02020603050405020304" pitchFamily="18" charset="0"/>
              </a:rPr>
              <a:t>respectively.</a:t>
            </a:r>
          </a:p>
        </p:txBody>
      </p:sp>
      <p:sp>
        <p:nvSpPr>
          <p:cNvPr id="9" name="文本框 8">
            <a:extLst>
              <a:ext uri="{FF2B5EF4-FFF2-40B4-BE49-F238E27FC236}">
                <a16:creationId xmlns:a16="http://schemas.microsoft.com/office/drawing/2014/main" id="{9CDDF7C4-F317-4DD5-AFAF-E7C0AF69E7D0}"/>
              </a:ext>
            </a:extLst>
          </p:cNvPr>
          <p:cNvSpPr txBox="1"/>
          <p:nvPr/>
        </p:nvSpPr>
        <p:spPr>
          <a:xfrm>
            <a:off x="1113155" y="3963987"/>
            <a:ext cx="9581747" cy="1444883"/>
          </a:xfrm>
          <a:prstGeom prst="rect">
            <a:avLst/>
          </a:prstGeom>
          <a:noFill/>
        </p:spPr>
        <p:txBody>
          <a:bodyPr wrap="square">
            <a:spAutoFit/>
          </a:bodyPr>
          <a:lstStyle/>
          <a:p>
            <a:pPr marL="628650" indent="-342900" algn="just" fontAlgn="base">
              <a:lnSpc>
                <a:spcPct val="125000"/>
              </a:lnSpc>
              <a:spcBef>
                <a:spcPct val="0"/>
              </a:spcBef>
              <a:spcAft>
                <a:spcPct val="0"/>
              </a:spcAft>
              <a:buFont typeface="Wingdings" panose="05000000000000000000" charset="0"/>
              <a:buChar char="Ø"/>
              <a:defRPr/>
            </a:pPr>
            <a:r>
              <a:rPr lang="en-US" altLang="zh-CN" sz="18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 However, MLG types have </a:t>
            </a:r>
            <a:r>
              <a:rPr lang="en-US" altLang="zh-CN" sz="1800" b="1"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failed</a:t>
            </a:r>
            <a:r>
              <a:rPr lang="en-US" altLang="zh-CN" sz="18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 in response to COVID-19 (Anderson, </a:t>
            </a:r>
            <a:r>
              <a:rPr lang="en-US" altLang="zh-CN" sz="1800" kern="100"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Mckee</a:t>
            </a:r>
            <a:r>
              <a:rPr lang="en-US" altLang="zh-CN" sz="18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 &amp; </a:t>
            </a:r>
            <a:r>
              <a:rPr lang="en-US" altLang="zh-CN" sz="1800" kern="100"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Mossialos</a:t>
            </a:r>
            <a:r>
              <a:rPr lang="en-US" altLang="zh-CN" sz="18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 2020; </a:t>
            </a:r>
            <a:r>
              <a:rPr lang="en-US" altLang="zh-CN" sz="1800" kern="100"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Jalali</a:t>
            </a:r>
            <a:r>
              <a:rPr lang="en-US" altLang="zh-CN" sz="18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 Peterson, &amp; </a:t>
            </a:r>
            <a:r>
              <a:rPr lang="en-US" altLang="zh-CN" sz="1800" kern="100"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Galbadage</a:t>
            </a:r>
            <a:r>
              <a:rPr lang="en-US" altLang="zh-CN" sz="18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 2020; Tang &amp; An, 2020; Williams, 2020), WHY?</a:t>
            </a:r>
          </a:p>
          <a:p>
            <a:pPr marL="742950" lvl="1" algn="just" fontAlgn="base">
              <a:lnSpc>
                <a:spcPct val="125000"/>
              </a:lnSpc>
              <a:spcBef>
                <a:spcPct val="0"/>
              </a:spcBef>
              <a:spcAft>
                <a:spcPct val="0"/>
              </a:spcAft>
              <a:defRPr/>
            </a:pPr>
            <a:endParaRPr lang="en-US" altLang="zh-CN"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285750" algn="just" fontAlgn="base">
              <a:lnSpc>
                <a:spcPct val="125000"/>
              </a:lnSpc>
              <a:spcBef>
                <a:spcPct val="0"/>
              </a:spcBef>
              <a:spcAft>
                <a:spcPct val="0"/>
              </a:spcAft>
              <a:defRPr/>
            </a:pPr>
            <a:endParaRPr lang="en-US" altLang="zh-CN"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10" name="左大括号 9">
            <a:extLst>
              <a:ext uri="{FF2B5EF4-FFF2-40B4-BE49-F238E27FC236}">
                <a16:creationId xmlns:a16="http://schemas.microsoft.com/office/drawing/2014/main" id="{0DB993EF-270E-469E-BC22-24B08775D9E1}"/>
              </a:ext>
            </a:extLst>
          </p:cNvPr>
          <p:cNvSpPr/>
          <p:nvPr/>
        </p:nvSpPr>
        <p:spPr>
          <a:xfrm>
            <a:off x="1472680" y="5044658"/>
            <a:ext cx="577850" cy="140764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CFF4AC19-C6FC-44D8-878D-DED04FD2AA10}"/>
              </a:ext>
            </a:extLst>
          </p:cNvPr>
          <p:cNvSpPr txBox="1"/>
          <p:nvPr/>
        </p:nvSpPr>
        <p:spPr>
          <a:xfrm>
            <a:off x="2222959" y="4715395"/>
            <a:ext cx="9493365" cy="923330"/>
          </a:xfrm>
          <a:prstGeom prst="rect">
            <a:avLst/>
          </a:prstGeom>
          <a:noFill/>
        </p:spPr>
        <p:txBody>
          <a:bodyPr wrap="square" rtlCol="0">
            <a:spAutoFit/>
          </a:bodyPr>
          <a:lstStyle/>
          <a:p>
            <a:r>
              <a:rPr lang="zh-CN" altLang="en-US" b="1" dirty="0">
                <a:latin typeface="Times New Roman" panose="02020603050405020304" pitchFamily="18" charset="0"/>
                <a:cs typeface="Times New Roman" panose="02020603050405020304" pitchFamily="18" charset="0"/>
              </a:rPr>
              <a:t>Type I：</a:t>
            </a:r>
            <a:r>
              <a:rPr lang="en-US" altLang="zh-CN" dirty="0">
                <a:latin typeface="Times New Roman" panose="02020603050405020304" pitchFamily="18" charset="0"/>
                <a:cs typeface="Times New Roman" panose="02020603050405020304" pitchFamily="18" charset="0"/>
              </a:rPr>
              <a:t>Type I MLG mainly exists in a stable vertical system. It is more suitable for dealing with </a:t>
            </a:r>
            <a:r>
              <a:rPr lang="en-US" altLang="zh-CN" b="1" dirty="0">
                <a:latin typeface="Times New Roman" panose="02020603050405020304" pitchFamily="18" charset="0"/>
                <a:cs typeface="Times New Roman" panose="02020603050405020304" pitchFamily="18" charset="0"/>
              </a:rPr>
              <a:t>conventional policy problems</a:t>
            </a:r>
            <a:r>
              <a:rPr lang="en-US" altLang="zh-CN" dirty="0">
                <a:latin typeface="Times New Roman" panose="02020603050405020304" pitchFamily="18" charset="0"/>
                <a:cs typeface="Times New Roman" panose="02020603050405020304" pitchFamily="18" charset="0"/>
              </a:rPr>
              <a:t>, so it is unlikely to be efficacious because COVID-19 is so </a:t>
            </a:r>
            <a:r>
              <a:rPr lang="en-US" altLang="zh-CN" b="1" dirty="0">
                <a:latin typeface="Times New Roman" panose="02020603050405020304" pitchFamily="18" charset="0"/>
                <a:cs typeface="Times New Roman" panose="02020603050405020304" pitchFamily="18" charset="0"/>
              </a:rPr>
              <a:t>unknown and unbounded</a:t>
            </a:r>
            <a:r>
              <a:rPr lang="en-US" altLang="zh-CN" dirty="0">
                <a:latin typeface="Times New Roman" panose="02020603050405020304" pitchFamily="18" charset="0"/>
                <a:cs typeface="Times New Roman" panose="02020603050405020304" pitchFamily="18" charset="0"/>
              </a:rPr>
              <a:t>. E.g., USA</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Each state work independently without much coordination </a:t>
            </a:r>
            <a:endParaRPr lang="en-US" altLang="zh-CN" b="1"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E97D723B-E70D-4251-816C-BCAF4F49D426}"/>
              </a:ext>
            </a:extLst>
          </p:cNvPr>
          <p:cNvSpPr txBox="1"/>
          <p:nvPr/>
        </p:nvSpPr>
        <p:spPr>
          <a:xfrm>
            <a:off x="2222959" y="5657671"/>
            <a:ext cx="9784314" cy="1200329"/>
          </a:xfrm>
          <a:prstGeom prst="rect">
            <a:avLst/>
          </a:prstGeom>
          <a:noFill/>
        </p:spPr>
        <p:txBody>
          <a:bodyPr wrap="square" rtlCol="0">
            <a:spAutoFit/>
          </a:bodyPr>
          <a:lstStyle/>
          <a:p>
            <a:r>
              <a:rPr lang="zh-CN" altLang="en-US" b="1" dirty="0">
                <a:latin typeface="Times New Roman" panose="02020603050405020304" pitchFamily="18" charset="0"/>
                <a:cs typeface="Times New Roman" panose="02020603050405020304" pitchFamily="18" charset="0"/>
              </a:rPr>
              <a:t>Type I</a:t>
            </a:r>
            <a:r>
              <a:rPr lang="en-US" altLang="zh-CN" b="1" dirty="0">
                <a:latin typeface="Times New Roman" panose="02020603050405020304" pitchFamily="18" charset="0"/>
                <a:cs typeface="Times New Roman" panose="02020603050405020304" pitchFamily="18" charset="0"/>
              </a:rPr>
              <a:t>I</a:t>
            </a:r>
            <a:r>
              <a:rPr lang="zh-CN" altLang="en-US" b="1"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Type II MLG is usually in a flexible system;</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However, the </a:t>
            </a:r>
            <a:r>
              <a:rPr lang="en-US" altLang="zh-CN" b="1" dirty="0">
                <a:latin typeface="Times New Roman" panose="02020603050405020304" pitchFamily="18" charset="0"/>
                <a:cs typeface="Times New Roman" panose="02020603050405020304" pitchFamily="18" charset="0"/>
              </a:rPr>
              <a:t>transaction costs</a:t>
            </a:r>
            <a:r>
              <a:rPr lang="en-US" altLang="zh-CN" dirty="0">
                <a:latin typeface="Times New Roman" panose="02020603050405020304" pitchFamily="18" charset="0"/>
                <a:cs typeface="Times New Roman" panose="02020603050405020304" pitchFamily="18" charset="0"/>
              </a:rPr>
              <a:t> for coordinating multiple jurisdictions may </a:t>
            </a:r>
            <a:r>
              <a:rPr lang="en-US" altLang="zh-CN" b="1" dirty="0">
                <a:latin typeface="Times New Roman" panose="02020603050405020304" pitchFamily="18" charset="0"/>
                <a:cs typeface="Times New Roman" panose="02020603050405020304" pitchFamily="18" charset="0"/>
              </a:rPr>
              <a:t>exceed the benefits </a:t>
            </a:r>
            <a:r>
              <a:rPr lang="en-US" altLang="zh-CN" dirty="0">
                <a:latin typeface="Times New Roman" panose="02020603050405020304" pitchFamily="18" charset="0"/>
                <a:cs typeface="Times New Roman" panose="02020603050405020304" pitchFamily="18" charset="0"/>
              </a:rPr>
              <a:t>brought by the flexibility. E.g., EU</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flexible and usually solve problems through coordinated policy outputs; However, coordinating NPIs at the EU level is costly, member states adopt "uncoordinated and sometimes competitive" strategies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idx="4294967295"/>
          </p:nvPr>
        </p:nvSpPr>
        <p:spPr>
          <a:xfrm>
            <a:off x="1113155" y="675640"/>
            <a:ext cx="4897120" cy="575945"/>
          </a:xfrm>
        </p:spPr>
        <p:txBody>
          <a:bodyPr>
            <a:noAutofit/>
          </a:bodyPr>
          <a:lstStyle/>
          <a:p>
            <a:pPr marL="0" indent="0" algn="l" eaLnBrk="1" hangingPunct="1"/>
            <a:r>
              <a:rPr lang="en-US" altLang="zh-CN" sz="4000" b="1" dirty="0">
                <a:latin typeface="Times New Roman" panose="02020603050405020304" pitchFamily="18" charset="0"/>
                <a:ea typeface="微软雅黑" panose="020B0503020204020204" pitchFamily="34" charset="-122"/>
                <a:cs typeface="Times New Roman" panose="02020603050405020304" pitchFamily="18" charset="0"/>
              </a:rPr>
              <a:t>2. Literature Review</a:t>
            </a:r>
            <a:endParaRPr lang="zh-CN" altLang="en-US" sz="4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869" name="文本框 9"/>
          <p:cNvSpPr txBox="1">
            <a:spLocks noChangeArrowheads="1"/>
          </p:cNvSpPr>
          <p:nvPr/>
        </p:nvSpPr>
        <p:spPr bwMode="auto">
          <a:xfrm>
            <a:off x="9543297" y="6110750"/>
            <a:ext cx="2084305"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Calibri" panose="020F0502020204030204" pitchFamily="34" charset="0"/>
            </a:endParaRPr>
          </a:p>
        </p:txBody>
      </p:sp>
      <p:sp>
        <p:nvSpPr>
          <p:cNvPr id="3" name="文本框 2"/>
          <p:cNvSpPr txBox="1"/>
          <p:nvPr/>
        </p:nvSpPr>
        <p:spPr>
          <a:xfrm>
            <a:off x="935355" y="1410970"/>
            <a:ext cx="10321290" cy="5169535"/>
          </a:xfrm>
          <a:prstGeom prst="rect">
            <a:avLst/>
          </a:prstGeom>
          <a:noFill/>
        </p:spPr>
        <p:txBody>
          <a:bodyPr wrap="square" rtlCol="0" anchor="t">
            <a:spAutoFit/>
          </a:bodyPr>
          <a:lstStyle/>
          <a:p>
            <a:pPr marL="285750" indent="0" algn="just" fontAlgn="base">
              <a:lnSpc>
                <a:spcPct val="125000"/>
              </a:lnSpc>
              <a:spcBef>
                <a:spcPct val="0"/>
              </a:spcBef>
              <a:spcAft>
                <a:spcPct val="0"/>
              </a:spcAft>
              <a:buFont typeface="Wingdings" panose="05000000000000000000" charset="0"/>
              <a:buNone/>
              <a:defRPr/>
            </a:pPr>
            <a:r>
              <a:rPr lang="en-US" altLang="zh-CN"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(2) </a:t>
            </a:r>
            <a:r>
              <a:rPr lang="zh-CN" altLang="en-US"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Social network analysis: the tool facilitating the search of alternatives to MLG</a:t>
            </a:r>
          </a:p>
          <a:p>
            <a:pPr marL="285750" indent="0" algn="just" fontAlgn="base">
              <a:lnSpc>
                <a:spcPct val="125000"/>
              </a:lnSpc>
              <a:spcBef>
                <a:spcPct val="0"/>
              </a:spcBef>
              <a:spcAft>
                <a:spcPct val="0"/>
              </a:spcAft>
              <a:buFont typeface="Wingdings" panose="05000000000000000000" charset="0"/>
              <a:buNone/>
              <a:defRPr/>
            </a:pPr>
            <a:endParaRPr lang="zh-CN" altLang="en-US"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628650" indent="-342900" algn="just" fontAlgn="base">
              <a:lnSpc>
                <a:spcPct val="125000"/>
              </a:lnSpc>
              <a:spcBef>
                <a:spcPct val="0"/>
              </a:spcBef>
              <a:spcAft>
                <a:spcPct val="0"/>
              </a:spcAft>
              <a:buFont typeface="Wingdings" panose="05000000000000000000" charset="0"/>
              <a:buChar char="Ø"/>
              <a:defRPr/>
            </a:pPr>
            <a:r>
              <a:rPr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Many MLG studies have used </a:t>
            </a:r>
            <a:r>
              <a:rPr sz="2200" b="1"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social network analysis (SNA)</a:t>
            </a:r>
            <a:r>
              <a:rPr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 to interpret the intercommunication and collaboration among various government agencies</a:t>
            </a:r>
            <a:r>
              <a:rPr lang="en-US" altLang="zh-CN"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a:t>
            </a:r>
          </a:p>
          <a:p>
            <a:pPr marL="285750" indent="0" algn="just" fontAlgn="base">
              <a:lnSpc>
                <a:spcPct val="125000"/>
              </a:lnSpc>
              <a:spcBef>
                <a:spcPct val="0"/>
              </a:spcBef>
              <a:spcAft>
                <a:spcPct val="0"/>
              </a:spcAft>
              <a:buFont typeface="Wingdings" panose="05000000000000000000" charset="0"/>
              <a:buNone/>
              <a:defRPr/>
            </a:pPr>
            <a:endParaRPr lang="en-US" altLang="zh-CN"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628650" indent="-342900" algn="just" fontAlgn="base">
              <a:lnSpc>
                <a:spcPct val="125000"/>
              </a:lnSpc>
              <a:spcBef>
                <a:spcPct val="0"/>
              </a:spcBef>
              <a:spcAft>
                <a:spcPct val="0"/>
              </a:spcAft>
              <a:buFont typeface="Wingdings" panose="05000000000000000000" charset="0"/>
              <a:buChar char="l"/>
              <a:defRPr/>
            </a:pPr>
            <a:r>
              <a:rPr lang="zh-CN" altLang="en-US"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SNA </a:t>
            </a:r>
            <a:r>
              <a:rPr lang="en-US" altLang="zh-CN"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It describes the network structure with nodes and edges connecting them, which reflect the interaction of social relationships</a:t>
            </a:r>
            <a:r>
              <a:rPr lang="zh-CN" altLang="en-US"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a:t>
            </a:r>
          </a:p>
          <a:p>
            <a:pPr marL="628650" indent="-342900" algn="just" fontAlgn="base">
              <a:lnSpc>
                <a:spcPct val="125000"/>
              </a:lnSpc>
              <a:spcBef>
                <a:spcPct val="0"/>
              </a:spcBef>
              <a:spcAft>
                <a:spcPct val="0"/>
              </a:spcAft>
              <a:buFont typeface="Wingdings" panose="05000000000000000000" charset="0"/>
              <a:buChar char="l"/>
              <a:defRPr/>
            </a:pPr>
            <a:r>
              <a:rPr lang="zh-CN" altLang="en-US"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In a social network, the interaction between actors can be expressed as a relationship or pattern, reflecting the social structure of the network. </a:t>
            </a:r>
          </a:p>
          <a:p>
            <a:pPr marL="628650" indent="-342900" algn="just" fontAlgn="base">
              <a:lnSpc>
                <a:spcPct val="125000"/>
              </a:lnSpc>
              <a:spcBef>
                <a:spcPct val="0"/>
              </a:spcBef>
              <a:spcAft>
                <a:spcPct val="0"/>
              </a:spcAft>
              <a:buFont typeface="Wingdings" panose="05000000000000000000" charset="0"/>
              <a:buChar char="Ø"/>
              <a:defRPr/>
            </a:pPr>
            <a:endParaRPr lang="zh-CN" altLang="en-US" sz="2200" dirty="0">
              <a:latin typeface="Times New Roman" panose="02020603050405020304" pitchFamily="18" charset="0"/>
              <a:cs typeface="Times New Roman" panose="02020603050405020304" pitchFamily="18" charset="0"/>
            </a:endParaRPr>
          </a:p>
          <a:p>
            <a:pPr marL="628650" indent="-342900" algn="just" fontAlgn="base">
              <a:lnSpc>
                <a:spcPct val="125000"/>
              </a:lnSpc>
              <a:spcBef>
                <a:spcPct val="0"/>
              </a:spcBef>
              <a:spcAft>
                <a:spcPct val="0"/>
              </a:spcAft>
              <a:buFont typeface="Wingdings" panose="05000000000000000000" charset="0"/>
              <a:buChar char="Ø"/>
              <a:defRPr/>
            </a:pP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We </a:t>
            </a:r>
            <a:r>
              <a:rPr sz="2200" dirty="0">
                <a:latin typeface="Times New Roman" panose="02020603050405020304" pitchFamily="18" charset="0"/>
                <a:cs typeface="Times New Roman" panose="02020603050405020304" pitchFamily="18" charset="0"/>
              </a:rPr>
              <a:t>reveals the interactive relationship formed by different government departments by fighting COVID-19 </a:t>
            </a:r>
            <a:r>
              <a:rPr lang="en-US" sz="2200" dirty="0">
                <a:latin typeface="Times New Roman" panose="02020603050405020304" pitchFamily="18" charset="0"/>
                <a:cs typeface="Times New Roman" panose="02020603050405020304" pitchFamily="18" charset="0"/>
              </a:rPr>
              <a:t>based on </a:t>
            </a:r>
            <a:r>
              <a:rPr lang="zh-CN" altLang="en-US" sz="2200" dirty="0">
                <a:latin typeface="Times New Roman" panose="02020603050405020304" pitchFamily="18" charset="0"/>
                <a:cs typeface="Times New Roman" panose="02020603050405020304" pitchFamily="18" charset="0"/>
              </a:rPr>
              <a:t>policy documents</a:t>
            </a:r>
            <a:r>
              <a:rPr lang="en-US" altLang="zh-CN" sz="22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idx="4294967295"/>
          </p:nvPr>
        </p:nvSpPr>
        <p:spPr>
          <a:xfrm>
            <a:off x="1113155" y="1009650"/>
            <a:ext cx="3384550" cy="241935"/>
          </a:xfrm>
        </p:spPr>
        <p:txBody>
          <a:bodyPr>
            <a:noAutofit/>
          </a:bodyPr>
          <a:lstStyle/>
          <a:p>
            <a:pPr marL="0" indent="0" algn="l" eaLnBrk="1" hangingPunct="1"/>
            <a:r>
              <a:rPr lang="en-US" altLang="zh-CN" sz="4000" b="1" dirty="0">
                <a:latin typeface="Times New Roman" panose="02020603050405020304" pitchFamily="18" charset="0"/>
                <a:ea typeface="微软雅黑" panose="020B0503020204020204" pitchFamily="34" charset="-122"/>
                <a:cs typeface="Times New Roman" panose="02020603050405020304" pitchFamily="18" charset="0"/>
              </a:rPr>
              <a:t>3. Why China</a:t>
            </a:r>
            <a:r>
              <a:rPr lang="zh-CN" altLang="en-US" sz="4000" b="1" dirty="0">
                <a:latin typeface="Times New Roman" panose="02020603050405020304" pitchFamily="18" charset="0"/>
                <a:ea typeface="微软雅黑" panose="020B0503020204020204" pitchFamily="34" charset="-122"/>
                <a:cs typeface="Times New Roman" panose="02020603050405020304" pitchFamily="18" charset="0"/>
              </a:rPr>
              <a:t>？</a:t>
            </a:r>
            <a:br>
              <a:rPr lang="en-US" altLang="zh-CN" sz="4000" b="1" dirty="0">
                <a:latin typeface="Times New Roman" panose="02020603050405020304" pitchFamily="18" charset="0"/>
                <a:ea typeface="微软雅黑" panose="020B0503020204020204" pitchFamily="34" charset="-122"/>
                <a:cs typeface="Times New Roman" panose="02020603050405020304" pitchFamily="18" charset="0"/>
              </a:rPr>
            </a:br>
            <a:endParaRPr lang="zh-CN" altLang="en-US" sz="4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869" name="文本框 9"/>
          <p:cNvSpPr txBox="1">
            <a:spLocks noChangeArrowheads="1"/>
          </p:cNvSpPr>
          <p:nvPr/>
        </p:nvSpPr>
        <p:spPr bwMode="auto">
          <a:xfrm>
            <a:off x="9543297" y="6110750"/>
            <a:ext cx="2084305"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Calibri" panose="020F0502020204030204" pitchFamily="34" charset="0"/>
            </a:endParaRPr>
          </a:p>
        </p:txBody>
      </p:sp>
      <p:sp>
        <p:nvSpPr>
          <p:cNvPr id="3" name="文本框 2"/>
          <p:cNvSpPr txBox="1"/>
          <p:nvPr/>
        </p:nvSpPr>
        <p:spPr>
          <a:xfrm>
            <a:off x="935355" y="1514574"/>
            <a:ext cx="10321290" cy="5061257"/>
          </a:xfrm>
          <a:prstGeom prst="rect">
            <a:avLst/>
          </a:prstGeom>
          <a:noFill/>
        </p:spPr>
        <p:txBody>
          <a:bodyPr wrap="square" rtlCol="0" anchor="t">
            <a:spAutoFit/>
          </a:bodyPr>
          <a:lstStyle/>
          <a:p>
            <a:pPr marL="457200" indent="-457200" algn="just" fontAlgn="base">
              <a:lnSpc>
                <a:spcPct val="125000"/>
              </a:lnSpc>
              <a:spcBef>
                <a:spcPct val="0"/>
              </a:spcBef>
              <a:spcAft>
                <a:spcPct val="0"/>
              </a:spcAft>
              <a:buFont typeface="+mj-lt"/>
              <a:buAutoNum type="arabicPeriod"/>
              <a:defRPr/>
            </a:pPr>
            <a:r>
              <a:rPr lang="en-US" altLang="zh-CN" sz="2200"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Internal Validity.</a:t>
            </a:r>
          </a:p>
          <a:p>
            <a:pPr marL="803275" lvl="1" indent="-346075" algn="just" fontAlgn="base">
              <a:lnSpc>
                <a:spcPct val="125000"/>
              </a:lnSpc>
              <a:spcBef>
                <a:spcPct val="0"/>
              </a:spcBef>
              <a:spcAft>
                <a:spcPct val="0"/>
              </a:spcAft>
              <a:buFont typeface="+mj-lt"/>
              <a:buAutoNum type="alphaLcPeriod"/>
              <a:defRPr/>
            </a:pPr>
            <a:r>
              <a:rPr lang="en-US" b="1" kern="100" dirty="0">
                <a:latin typeface="Times New Roman" panose="02020603050405020304" pitchFamily="18" charset="0"/>
                <a:ea typeface="楷体" panose="02010609060101010101" pitchFamily="49" charset="-122"/>
                <a:cs typeface="Times New Roman" panose="02020603050405020304" pitchFamily="18" charset="0"/>
                <a:sym typeface="+mn-ea"/>
              </a:rPr>
              <a:t>Rigorous lockdowns or restrictions bring the massive domestic spread</a:t>
            </a:r>
            <a:r>
              <a:rPr lang="en-US" kern="100" dirty="0">
                <a:latin typeface="Times New Roman" panose="02020603050405020304" pitchFamily="18" charset="0"/>
                <a:ea typeface="楷体" panose="02010609060101010101" pitchFamily="49" charset="-122"/>
                <a:cs typeface="Times New Roman" panose="02020603050405020304" pitchFamily="18" charset="0"/>
                <a:sym typeface="+mn-ea"/>
              </a:rPr>
              <a:t>: the Wuhan lockdown “decreased the reproduction number to 0.28 and the total infections in Wuhan by 96.0%” (Hao et al., 2020) and “delayed the arrival of COVID-19 in other cities by 2.91 days” (Tian et al., 2020). </a:t>
            </a:r>
          </a:p>
          <a:p>
            <a:pPr marL="803275" lvl="1" indent="-346075" algn="just" fontAlgn="base">
              <a:lnSpc>
                <a:spcPct val="125000"/>
              </a:lnSpc>
              <a:spcBef>
                <a:spcPct val="0"/>
              </a:spcBef>
              <a:spcAft>
                <a:spcPct val="0"/>
              </a:spcAft>
              <a:buFont typeface="+mj-lt"/>
              <a:buAutoNum type="alphaLcPeriod"/>
              <a:defRPr/>
            </a:pPr>
            <a:r>
              <a:rPr lang="en-US" b="1" kern="100" dirty="0">
                <a:latin typeface="Times New Roman" panose="02020603050405020304" pitchFamily="18" charset="0"/>
                <a:ea typeface="楷体" panose="02010609060101010101" pitchFamily="49" charset="-122"/>
                <a:cs typeface="Times New Roman" panose="02020603050405020304" pitchFamily="18" charset="0"/>
                <a:sym typeface="+mn-ea"/>
              </a:rPr>
              <a:t>China has also maintained low levels of confirmed and mortality cases </a:t>
            </a:r>
            <a:r>
              <a:rPr lang="en-US" kern="100" dirty="0">
                <a:latin typeface="Times New Roman" panose="02020603050405020304" pitchFamily="18" charset="0"/>
                <a:ea typeface="楷体" panose="02010609060101010101" pitchFamily="49" charset="-122"/>
                <a:cs typeface="Times New Roman" panose="02020603050405020304" pitchFamily="18" charset="0"/>
                <a:sym typeface="+mn-ea"/>
              </a:rPr>
              <a:t>relative to its population, ranking the sixth- and seventh-lowest per capita confirmed and mortality cases</a:t>
            </a:r>
          </a:p>
          <a:p>
            <a:pPr marL="803275" lvl="1" indent="-346075" algn="just" fontAlgn="base">
              <a:lnSpc>
                <a:spcPct val="125000"/>
              </a:lnSpc>
              <a:spcBef>
                <a:spcPct val="0"/>
              </a:spcBef>
              <a:spcAft>
                <a:spcPct val="0"/>
              </a:spcAft>
              <a:buFont typeface="+mj-lt"/>
              <a:buAutoNum type="alphaLcPeriod"/>
              <a:defRPr/>
            </a:pPr>
            <a:r>
              <a:rPr lang="en-US" b="1" kern="100" dirty="0">
                <a:latin typeface="Times New Roman" panose="02020603050405020304" pitchFamily="18" charset="0"/>
                <a:ea typeface="楷体" panose="02010609060101010101" pitchFamily="49" charset="-122"/>
                <a:cs typeface="Times New Roman" panose="02020603050405020304" pitchFamily="18" charset="0"/>
                <a:sym typeface="+mn-ea"/>
              </a:rPr>
              <a:t>One of the first countries to enter a period of full-scale economic recovery</a:t>
            </a:r>
          </a:p>
          <a:p>
            <a:pPr marL="457200" indent="-457200" algn="just" fontAlgn="base">
              <a:lnSpc>
                <a:spcPct val="125000"/>
              </a:lnSpc>
              <a:spcBef>
                <a:spcPct val="0"/>
              </a:spcBef>
              <a:spcAft>
                <a:spcPct val="0"/>
              </a:spcAft>
              <a:buFont typeface="+mj-lt"/>
              <a:buAutoNum type="arabicPeriod"/>
              <a:defRPr/>
            </a:pPr>
            <a:r>
              <a:rPr lang="en-US" sz="2200" kern="1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External Validity.</a:t>
            </a:r>
            <a:endParaRPr lang="en-US" sz="2200" b="1" kern="1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800100" lvl="1" indent="-342900" fontAlgn="base">
              <a:lnSpc>
                <a:spcPct val="125000"/>
              </a:lnSpc>
              <a:spcBef>
                <a:spcPct val="0"/>
              </a:spcBef>
              <a:spcAft>
                <a:spcPct val="0"/>
              </a:spcAft>
              <a:buFont typeface="+mj-lt"/>
              <a:buAutoNum type="alphaLcPeriod"/>
              <a:defRPr/>
            </a:pPr>
            <a:r>
              <a:rPr lang="en-US" altLang="zh-CN" sz="1800" b="0" i="0" dirty="0">
                <a:solidFill>
                  <a:srgbClr val="000000"/>
                </a:solidFill>
                <a:effectLst/>
                <a:latin typeface="TimesNewRomanPSMT"/>
              </a:rPr>
              <a:t>Practical: China’s multi-functional and multi-level characteristics can be extrapolated to many other countries. In this sense, practical suggestions proposed by this study based on China’s levels and functions can be extrapolated to that of other countries.</a:t>
            </a:r>
          </a:p>
          <a:p>
            <a:pPr marL="800100" lvl="1" indent="-342900" fontAlgn="base">
              <a:lnSpc>
                <a:spcPct val="125000"/>
              </a:lnSpc>
              <a:spcBef>
                <a:spcPct val="0"/>
              </a:spcBef>
              <a:spcAft>
                <a:spcPct val="0"/>
              </a:spcAft>
              <a:buFont typeface="+mj-lt"/>
              <a:buAutoNum type="alphaLcPeriod"/>
              <a:defRPr/>
            </a:pPr>
            <a:r>
              <a:rPr lang="en-US" altLang="zh-CN" sz="1800" b="0" i="0" dirty="0">
                <a:solidFill>
                  <a:srgbClr val="000000"/>
                </a:solidFill>
                <a:effectLst/>
                <a:latin typeface="TimesNewRomanPSMT"/>
              </a:rPr>
              <a:t>Methodological: this study uses the MLG and SNA framework to construct and study the intergovernmental interaction network. The method of this study can be replicated in other countries regardless of the country’s anti-pandemic performance or its institutional background.</a:t>
            </a:r>
            <a:endParaRPr lang="en-US" sz="2200" b="1" kern="1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extLst>
      <p:ext uri="{BB962C8B-B14F-4D97-AF65-F5344CB8AC3E}">
        <p14:creationId xmlns:p14="http://schemas.microsoft.com/office/powerpoint/2010/main" val="1489476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idx="4294967295"/>
          </p:nvPr>
        </p:nvSpPr>
        <p:spPr>
          <a:xfrm>
            <a:off x="0" y="515843"/>
            <a:ext cx="11348357" cy="575945"/>
          </a:xfrm>
        </p:spPr>
        <p:txBody>
          <a:bodyPr>
            <a:noAutofit/>
          </a:bodyPr>
          <a:lstStyle/>
          <a:p>
            <a:pPr marL="0" indent="0" algn="l" eaLnBrk="1" hangingPunct="1"/>
            <a:r>
              <a:rPr lang="en-US" altLang="zh-CN" sz="4000" b="1" dirty="0">
                <a:latin typeface="Times New Roman" panose="02020603050405020304" pitchFamily="18" charset="0"/>
                <a:ea typeface="微软雅黑" panose="020B0503020204020204" pitchFamily="34" charset="-122"/>
                <a:cs typeface="Times New Roman" panose="02020603050405020304" pitchFamily="18" charset="0"/>
                <a:sym typeface="+mn-ea"/>
              </a:rPr>
              <a:t>4. </a:t>
            </a:r>
            <a:r>
              <a:rPr lang="en-US" altLang="zh-CN" sz="4000" b="1" i="1" kern="100" dirty="0">
                <a:latin typeface="Times New Roman" panose="02020603050405020304" pitchFamily="18" charset="0"/>
                <a:ea typeface="宋体" panose="02010600030101010101" pitchFamily="2" charset="-122"/>
              </a:rPr>
              <a:t>Descriptive analysis of the overall network</a:t>
            </a:r>
            <a:endParaRPr lang="zh-CN" altLang="en-US" sz="4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869" name="文本框 9"/>
          <p:cNvSpPr txBox="1">
            <a:spLocks noChangeArrowheads="1"/>
          </p:cNvSpPr>
          <p:nvPr/>
        </p:nvSpPr>
        <p:spPr bwMode="auto">
          <a:xfrm>
            <a:off x="9543297" y="6110750"/>
            <a:ext cx="2084305"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sym typeface="Calibri" panose="020F0502020204030204" pitchFamily="34" charset="0"/>
            </a:endParaRPr>
          </a:p>
        </p:txBody>
      </p:sp>
      <p:sp>
        <p:nvSpPr>
          <p:cNvPr id="3" name="文本框 2"/>
          <p:cNvSpPr txBox="1"/>
          <p:nvPr/>
        </p:nvSpPr>
        <p:spPr>
          <a:xfrm>
            <a:off x="105229" y="1374825"/>
            <a:ext cx="11981542" cy="4807535"/>
          </a:xfrm>
          <a:prstGeom prst="rect">
            <a:avLst/>
          </a:prstGeom>
          <a:noFill/>
        </p:spPr>
        <p:txBody>
          <a:bodyPr wrap="square" rtlCol="0" anchor="t">
            <a:spAutoFit/>
          </a:bodyPr>
          <a:lstStyle/>
          <a:p>
            <a:pPr marL="285750" indent="0" algn="just" fontAlgn="base">
              <a:lnSpc>
                <a:spcPct val="125000"/>
              </a:lnSpc>
              <a:spcBef>
                <a:spcPct val="0"/>
              </a:spcBef>
              <a:spcAft>
                <a:spcPct val="0"/>
              </a:spcAft>
              <a:buFont typeface="Wingdings" panose="05000000000000000000" charset="0"/>
              <a:buNone/>
              <a:defRPr/>
            </a:pPr>
            <a:r>
              <a:rPr lang="en-US" altLang="zh-CN" sz="2400" b="1"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(1) </a:t>
            </a:r>
            <a:r>
              <a:rPr lang="en-US" altLang="zh-CN" sz="2800" b="1" kern="100" dirty="0">
                <a:effectLst/>
                <a:latin typeface="Times New Roman" panose="02020603050405020304" pitchFamily="18" charset="0"/>
                <a:ea typeface="宋体" panose="02010600030101010101" pitchFamily="2" charset="-122"/>
              </a:rPr>
              <a:t>Time window </a:t>
            </a:r>
            <a:r>
              <a:rPr lang="en-US" altLang="zh-CN" sz="2400" b="1"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rPr>
              <a:t>: </a:t>
            </a:r>
          </a:p>
          <a:p>
            <a:pPr marL="285750" algn="just" fontAlgn="base">
              <a:lnSpc>
                <a:spcPct val="125000"/>
              </a:lnSpc>
              <a:spcBef>
                <a:spcPct val="0"/>
              </a:spcBef>
              <a:spcAft>
                <a:spcPct val="0"/>
              </a:spcAft>
              <a:defRPr/>
            </a:pPr>
            <a:r>
              <a:rPr lang="en-US"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Our networks are constructed based on 911 government documents released by the central, Hubei provincial, and Wuhan local governments and their 182 subordinate departments, from </a:t>
            </a:r>
            <a:r>
              <a:rPr lang="en-US" altLang="zh-CN" sz="2000" b="1" kern="0" dirty="0">
                <a:effectLst/>
                <a:latin typeface="Times New Roman" panose="02020603050405020304" pitchFamily="18" charset="0"/>
                <a:ea typeface="宋体" panose="02010600030101010101" pitchFamily="2" charset="-122"/>
                <a:cs typeface="Times New Roman" panose="02020603050405020304" pitchFamily="18" charset="0"/>
              </a:rPr>
              <a:t>the beginning (January 23, 2020) </a:t>
            </a:r>
            <a:r>
              <a:rPr lang="en-US"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to </a:t>
            </a:r>
            <a:r>
              <a:rPr lang="en-US" altLang="zh-CN" sz="2000" b="1" kern="0" dirty="0">
                <a:effectLst/>
                <a:latin typeface="Times New Roman" panose="02020603050405020304" pitchFamily="18" charset="0"/>
                <a:ea typeface="宋体" panose="02010600030101010101" pitchFamily="2" charset="-122"/>
                <a:cs typeface="Times New Roman" panose="02020603050405020304" pitchFamily="18" charset="0"/>
              </a:rPr>
              <a:t>the end (April 8, 2020) </a:t>
            </a:r>
            <a:r>
              <a:rPr lang="en-US"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of the Wuhan Lockdown. </a:t>
            </a:r>
          </a:p>
          <a:p>
            <a:pPr marL="285750" algn="just" fontAlgn="base">
              <a:lnSpc>
                <a:spcPct val="125000"/>
              </a:lnSpc>
              <a:spcBef>
                <a:spcPct val="0"/>
              </a:spcBef>
              <a:spcAft>
                <a:spcPct val="0"/>
              </a:spcAft>
              <a:defRPr/>
            </a:pPr>
            <a:endParaRPr lang="en-US" altLang="zh-CN" sz="2000" kern="0" dirty="0">
              <a:latin typeface="Times New Roman" panose="02020603050405020304" pitchFamily="18" charset="0"/>
              <a:ea typeface="宋体" panose="02010600030101010101" pitchFamily="2" charset="-122"/>
              <a:cs typeface="Times New Roman" panose="02020603050405020304" pitchFamily="18" charset="0"/>
            </a:endParaRPr>
          </a:p>
          <a:p>
            <a:pPr marL="285750" algn="just" fontAlgn="base">
              <a:lnSpc>
                <a:spcPct val="125000"/>
              </a:lnSpc>
              <a:spcBef>
                <a:spcPct val="0"/>
              </a:spcBef>
              <a:spcAft>
                <a:spcPct val="0"/>
              </a:spcAft>
              <a:defRPr/>
            </a:pPr>
            <a:r>
              <a:rPr lang="en-US"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We divide the 76-day lockdown period into five stages based on the progression of COVID-19. </a:t>
            </a:r>
          </a:p>
          <a:p>
            <a:pPr marL="628650" indent="-342900" algn="just" fontAlgn="base">
              <a:lnSpc>
                <a:spcPct val="150000"/>
              </a:lnSpc>
              <a:spcBef>
                <a:spcPct val="0"/>
              </a:spcBef>
              <a:spcAft>
                <a:spcPct val="0"/>
              </a:spcAft>
              <a:buFont typeface="Wingdings" panose="05000000000000000000" pitchFamily="2" charset="2"/>
              <a:buChar char="Ø"/>
              <a:defRPr/>
            </a:pPr>
            <a:r>
              <a:rPr lang="en-US"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Stage I (Jan 23-Feb 4) : </a:t>
            </a:r>
            <a:r>
              <a:rPr lang="en-US" altLang="zh-CN" sz="2000" dirty="0">
                <a:effectLst/>
                <a:latin typeface="Times New Roman" panose="02020603050405020304" pitchFamily="18" charset="0"/>
                <a:ea typeface="宋体" panose="02010600030101010101" pitchFamily="2" charset="-122"/>
              </a:rPr>
              <a:t>China's initial response to COVID-19</a:t>
            </a:r>
            <a:endParaRPr lang="en-US" altLang="zh-CN" sz="2000" kern="0" dirty="0">
              <a:effectLst/>
              <a:latin typeface="Times New Roman" panose="02020603050405020304" pitchFamily="18" charset="0"/>
              <a:ea typeface="宋体" panose="02010600030101010101" pitchFamily="2" charset="-122"/>
              <a:cs typeface="Times New Roman" panose="02020603050405020304" pitchFamily="18" charset="0"/>
            </a:endParaRPr>
          </a:p>
          <a:p>
            <a:pPr marL="628650" indent="-342900" algn="just" fontAlgn="base">
              <a:lnSpc>
                <a:spcPct val="150000"/>
              </a:lnSpc>
              <a:spcBef>
                <a:spcPct val="0"/>
              </a:spcBef>
              <a:spcAft>
                <a:spcPct val="0"/>
              </a:spcAft>
              <a:buFont typeface="Wingdings" panose="05000000000000000000" pitchFamily="2" charset="2"/>
              <a:buChar char="Ø"/>
              <a:defRPr/>
            </a:pPr>
            <a:r>
              <a:rPr lang="en-US"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Stage II (Feb 5-Feb 17) : </a:t>
            </a:r>
            <a:r>
              <a:rPr lang="en-US" altLang="zh-CN" sz="2000" dirty="0">
                <a:effectLst/>
                <a:latin typeface="Times New Roman" panose="02020603050405020304" pitchFamily="18" charset="0"/>
                <a:ea typeface="宋体" panose="02010600030101010101" pitchFamily="2" charset="-122"/>
              </a:rPr>
              <a:t>the pandemic peak</a:t>
            </a:r>
            <a:endParaRPr lang="en-US" altLang="zh-CN" sz="2000" kern="0" dirty="0">
              <a:effectLst/>
              <a:latin typeface="Times New Roman" panose="02020603050405020304" pitchFamily="18" charset="0"/>
              <a:ea typeface="宋体" panose="02010600030101010101" pitchFamily="2" charset="-122"/>
              <a:cs typeface="Times New Roman" panose="02020603050405020304" pitchFamily="18" charset="0"/>
            </a:endParaRPr>
          </a:p>
          <a:p>
            <a:pPr marL="628650" indent="-342900" algn="just" fontAlgn="base">
              <a:lnSpc>
                <a:spcPct val="150000"/>
              </a:lnSpc>
              <a:spcBef>
                <a:spcPct val="0"/>
              </a:spcBef>
              <a:spcAft>
                <a:spcPct val="0"/>
              </a:spcAft>
              <a:buFont typeface="Wingdings" panose="05000000000000000000" pitchFamily="2" charset="2"/>
              <a:buChar char="Ø"/>
              <a:defRPr/>
            </a:pPr>
            <a:r>
              <a:rPr lang="en-US"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Stage III (Feb 18-Mar 1) : </a:t>
            </a:r>
            <a:r>
              <a:rPr lang="en-US" altLang="zh-CN" sz="2000" dirty="0">
                <a:effectLst/>
                <a:latin typeface="Times New Roman" panose="02020603050405020304" pitchFamily="18" charset="0"/>
                <a:ea typeface="宋体" panose="02010600030101010101" pitchFamily="2" charset="-122"/>
              </a:rPr>
              <a:t>the turning point of pandemic control</a:t>
            </a:r>
            <a:endParaRPr lang="en-US" altLang="zh-CN" sz="2000" kern="0" dirty="0">
              <a:latin typeface="Times New Roman" panose="02020603050405020304" pitchFamily="18" charset="0"/>
              <a:ea typeface="宋体" panose="02010600030101010101" pitchFamily="2" charset="-122"/>
              <a:cs typeface="Times New Roman" panose="02020603050405020304" pitchFamily="18" charset="0"/>
            </a:endParaRPr>
          </a:p>
          <a:p>
            <a:pPr marL="628650" indent="-342900" algn="just" fontAlgn="base">
              <a:lnSpc>
                <a:spcPct val="150000"/>
              </a:lnSpc>
              <a:spcBef>
                <a:spcPct val="0"/>
              </a:spcBef>
              <a:spcAft>
                <a:spcPct val="0"/>
              </a:spcAft>
              <a:buFont typeface="Wingdings" panose="05000000000000000000" pitchFamily="2" charset="2"/>
              <a:buChar char="Ø"/>
              <a:defRPr/>
            </a:pPr>
            <a:r>
              <a:rPr lang="en-US"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Stage IV (Mar 2-Mar 20): </a:t>
            </a:r>
            <a:r>
              <a:rPr lang="en-US" altLang="zh-CN" sz="2000" dirty="0">
                <a:effectLst/>
                <a:latin typeface="Times New Roman" panose="02020603050405020304" pitchFamily="18" charset="0"/>
                <a:ea typeface="宋体" panose="02010600030101010101" pitchFamily="2" charset="-122"/>
              </a:rPr>
              <a:t>China contained the rapid spread of the coronavirus</a:t>
            </a:r>
            <a:endParaRPr lang="en-US" altLang="zh-CN" sz="2000" kern="0" dirty="0">
              <a:effectLst/>
              <a:latin typeface="Times New Roman" panose="02020603050405020304" pitchFamily="18" charset="0"/>
              <a:ea typeface="宋体" panose="02010600030101010101" pitchFamily="2" charset="-122"/>
              <a:cs typeface="Times New Roman" panose="02020603050405020304" pitchFamily="18" charset="0"/>
            </a:endParaRPr>
          </a:p>
          <a:p>
            <a:pPr marL="628650" indent="-342900" algn="just" fontAlgn="base">
              <a:lnSpc>
                <a:spcPct val="150000"/>
              </a:lnSpc>
              <a:spcBef>
                <a:spcPct val="0"/>
              </a:spcBef>
              <a:spcAft>
                <a:spcPct val="0"/>
              </a:spcAft>
              <a:buFont typeface="Wingdings" panose="05000000000000000000" pitchFamily="2" charset="2"/>
              <a:buChar char="Ø"/>
              <a:defRPr/>
            </a:pPr>
            <a:r>
              <a:rPr lang="en-US"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Stage V (Mar 21-Apr 8): </a:t>
            </a:r>
            <a:r>
              <a:rPr lang="en-US" altLang="zh-CN" sz="2000" dirty="0">
                <a:effectLst/>
                <a:latin typeface="Times New Roman" panose="02020603050405020304" pitchFamily="18" charset="0"/>
                <a:ea typeface="宋体" panose="02010600030101010101" pitchFamily="2" charset="-122"/>
              </a:rPr>
              <a:t>China progress toward normalization</a:t>
            </a:r>
            <a:endParaRPr lang="en-US" altLang="zh-CN" sz="2400" b="1" kern="1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extLst>
      <p:ext uri="{BB962C8B-B14F-4D97-AF65-F5344CB8AC3E}">
        <p14:creationId xmlns:p14="http://schemas.microsoft.com/office/powerpoint/2010/main" val="35812707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2142</Words>
  <Application>Microsoft Office PowerPoint</Application>
  <PresentationFormat>宽屏</PresentationFormat>
  <Paragraphs>306</Paragraphs>
  <Slides>20</Slides>
  <Notes>19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TimesNewRomanPSMT</vt:lpstr>
      <vt:lpstr>Verdana-Bold</vt:lpstr>
      <vt:lpstr>等线</vt:lpstr>
      <vt:lpstr>等线 Light</vt:lpstr>
      <vt:lpstr>华文楷体</vt:lpstr>
      <vt:lpstr>Arial</vt:lpstr>
      <vt:lpstr>Calibri</vt:lpstr>
      <vt:lpstr>Calibri Light</vt:lpstr>
      <vt:lpstr>Times New Roman</vt:lpstr>
      <vt:lpstr>Wingdings</vt:lpstr>
      <vt:lpstr>Office 主题​​</vt:lpstr>
      <vt:lpstr>Interactive Governance between and within Governmental Levels and Functions: A Social Network Analysis of China’s Case against COVID-19  </vt:lpstr>
      <vt:lpstr>PowerPoint 演示文稿</vt:lpstr>
      <vt:lpstr>1. Background </vt:lpstr>
      <vt:lpstr>1. Background </vt:lpstr>
      <vt:lpstr>2. Literature Review</vt:lpstr>
      <vt:lpstr>2. Literature Review</vt:lpstr>
      <vt:lpstr>2. Literature Review</vt:lpstr>
      <vt:lpstr>3. Why China？ </vt:lpstr>
      <vt:lpstr>4. Descriptive analysis of the overall network</vt:lpstr>
      <vt:lpstr>4. Descriptive analysis of the overall network</vt:lpstr>
      <vt:lpstr>PowerPoint 演示文稿</vt:lpstr>
      <vt:lpstr>4. Descriptive analysis of the overall network</vt:lpstr>
      <vt:lpstr>4. Descriptive analysis of the overall network</vt:lpstr>
      <vt:lpstr>4. Descriptive analysis of the overall network</vt:lpstr>
      <vt:lpstr>5. Confirmation of dominating interaction patterns </vt:lpstr>
      <vt:lpstr>5. Confirmation of dominating interaction patterns</vt:lpstr>
      <vt:lpstr>5. Confirmation of dominating interaction patterns </vt:lpstr>
      <vt:lpstr>5. Confirmation of dominating interaction patterns</vt:lpstr>
      <vt:lpstr>6. Practical implications for COVID-19 response</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静 李</dc:creator>
  <cp:lastModifiedBy>Wenhong Yan</cp:lastModifiedBy>
  <cp:revision>116</cp:revision>
  <dcterms:created xsi:type="dcterms:W3CDTF">2019-05-06T08:47:00Z</dcterms:created>
  <dcterms:modified xsi:type="dcterms:W3CDTF">2021-09-25T05:23:09Z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y fmtid="{D5CDD505-2E9C-101B-9397-08002B2CF9AE}" pid="3" name="KSORubyTemplateID">
    <vt:lpwstr>8</vt:lpwstr>
  </property>
</Properties>
</file>