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6" r:id="rId3"/>
    <p:sldId id="258" r:id="rId4"/>
    <p:sldId id="259" r:id="rId5"/>
    <p:sldId id="276" r:id="rId6"/>
    <p:sldId id="265" r:id="rId7"/>
    <p:sldId id="260" r:id="rId8"/>
    <p:sldId id="261" r:id="rId9"/>
    <p:sldId id="262" r:id="rId10"/>
    <p:sldId id="264" r:id="rId11"/>
    <p:sldId id="263" r:id="rId12"/>
    <p:sldId id="269" r:id="rId13"/>
    <p:sldId id="270" r:id="rId14"/>
    <p:sldId id="271" r:id="rId15"/>
    <p:sldId id="266" r:id="rId16"/>
    <p:sldId id="280" r:id="rId17"/>
    <p:sldId id="281" r:id="rId18"/>
    <p:sldId id="282" r:id="rId19"/>
    <p:sldId id="267" r:id="rId20"/>
    <p:sldId id="272" r:id="rId21"/>
    <p:sldId id="273" r:id="rId22"/>
    <p:sldId id="268" r:id="rId23"/>
    <p:sldId id="291" r:id="rId24"/>
    <p:sldId id="292" r:id="rId25"/>
    <p:sldId id="293" r:id="rId26"/>
    <p:sldId id="294" r:id="rId27"/>
    <p:sldId id="295" r:id="rId28"/>
    <p:sldId id="296" r:id="rId29"/>
    <p:sldId id="29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49" autoAdjust="0"/>
  </p:normalViewPr>
  <p:slideViewPr>
    <p:cSldViewPr snapToGrid="0">
      <p:cViewPr varScale="1">
        <p:scale>
          <a:sx n="93" d="100"/>
          <a:sy n="93" d="100"/>
        </p:scale>
        <p:origin x="10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CA7A0-F1C8-4A56-BD2C-F59686E79E4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7CF6D-F63A-48A3-A499-754B4815A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09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7CF6D-F63A-48A3-A499-754B4815A1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8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D0F16-C786-487D-A8EA-FE6C732B6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4A56D-BA60-4C4A-A5F2-19745F189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2E83A-C7CB-45BF-9AD7-4D410CFE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E55D-3C3E-415F-9AB5-9A77B918CD6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37754-B22E-46EB-888C-2A70AA7A9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8EC19-4C6F-457A-B71F-29692DD3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F521-4FDE-44F8-BC50-99675B770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0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1F1B-B7C2-46B5-AC9A-4688D8E0F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D05F5-4316-41A2-AC00-D266D091E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9B863-AC2D-44AE-BFC3-CF6E20BD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E55D-3C3E-415F-9AB5-9A77B918CD6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16BF1-9DF2-4C9C-AE86-72BC85AD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A804A-4EA7-4371-8A48-486ED436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F521-4FDE-44F8-BC50-99675B770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6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BE55CA-5E50-4DB1-A7AD-5ADCABDB8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9740B-82CB-43B8-B8F2-CB6D8458D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905F6-CAE8-4ABB-A1B1-85272438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E55D-3C3E-415F-9AB5-9A77B918CD6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D46A8-6CC4-4145-93E4-E70BF06A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15738-4061-4DA6-8586-5C91E56F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F521-4FDE-44F8-BC50-99675B770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2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A707-4C4F-451A-AD49-BB6746FD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139A5-95EF-4A6C-B999-8326F6E0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E7857-FE1C-464F-A0C1-BC200EB2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E55D-3C3E-415F-9AB5-9A77B918CD6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7F4D9-0772-459A-8F30-D536E60C0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86E2C-97D8-4288-B588-1645ABDF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F521-4FDE-44F8-BC50-99675B770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9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D384-3C71-414F-955E-8D479BE1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754C7-B7FA-4CE8-9132-0AFB14686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0B0C6-92FA-4A75-A0A2-550FD3F5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E55D-3C3E-415F-9AB5-9A77B918CD6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4D1DA-1A06-41E3-9BB9-1AB6452AE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CBEC2-B146-41D0-933E-7DECCCC2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F521-4FDE-44F8-BC50-99675B770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5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5834-AFF6-45A8-B437-98F72446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B66C9-5AAD-4D90-8BF2-753F0B518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DD07E-E8D3-4A80-BB1E-69CCF9D0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23217-354B-4740-A18F-14C59B96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E55D-3C3E-415F-9AB5-9A77B918CD6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02711-1F56-419E-986B-AFEAC2D1C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5699A-57B1-4318-A2CD-555370C8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F521-4FDE-44F8-BC50-99675B770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5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0BF5-DC7F-488B-B51A-371B10A92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AFEAB-45D8-4249-BFE9-8A9AE27A7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0689A-386E-4B1E-BB7B-BD7F04586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81E856-071D-4B27-ACD3-0C13A0DBF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9D8AF-99B1-43CA-8589-D1C8FC6F3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769930-8095-4C44-AF9A-BAB8AEE1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E55D-3C3E-415F-9AB5-9A77B918CD6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C7AD9-D1F3-4325-A0DA-8E42A946D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038D83-DCAB-418B-BC85-CA302983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F521-4FDE-44F8-BC50-99675B770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0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466DA-F009-47E2-903E-AFF9C2CF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97CD9-BC8B-4960-BA4F-9A5580C1B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E55D-3C3E-415F-9AB5-9A77B918CD6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A3D7D-0F59-4068-9C0A-C715D755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13A48-108A-402D-8160-E85927D4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F521-4FDE-44F8-BC50-99675B770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0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55A50-B554-4D36-ACE1-555922091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E55D-3C3E-415F-9AB5-9A77B918CD6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43F17-52B2-4B26-B899-58F0D3E6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00381-3A13-4E2D-ABE0-593E5821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F521-4FDE-44F8-BC50-99675B770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6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723F-1F93-449E-9DC0-00BBAB2E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D24DC-4D8D-45AD-9E44-A588FC68D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47A05-6144-4456-B49F-C2E771DC5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9B49C-F20F-4CDB-BA0D-42835E652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E55D-3C3E-415F-9AB5-9A77B918CD6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F8BAC-A107-4598-AC59-C494506C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A38A6-24D0-4FC5-8DF3-648EC7E0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F521-4FDE-44F8-BC50-99675B770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3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01E82-4F72-4571-9528-26BA5E90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FF956-AA03-4B44-974C-5725C969E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5A649-5924-431A-A108-F66914C76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A7873-2AA8-4A14-8931-3D301302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E55D-3C3E-415F-9AB5-9A77B918CD6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6C310-9DEC-48BF-86CF-56905D57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A9075-01BD-481E-8D56-971A9701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F521-4FDE-44F8-BC50-99675B770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7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C21AC6-B382-493A-BB5B-F9D86689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BF87B-CC19-4B01-86ED-6C3E9EDE7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49606-C429-4EB8-AACD-3A336B92D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7E55D-3C3E-415F-9AB5-9A77B918CD6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DCF37-9A40-41C9-AFDD-7216E552A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6A9A2-9E36-46ED-BA36-34B240763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9F521-4FDE-44F8-BC50-99675B770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8EF830-9C91-4F3D-AFD3-342B59DB767C}"/>
              </a:ext>
            </a:extLst>
          </p:cNvPr>
          <p:cNvSpPr txBox="1"/>
          <p:nvPr/>
        </p:nvSpPr>
        <p:spPr>
          <a:xfrm>
            <a:off x="2038350" y="1476375"/>
            <a:ext cx="811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Suicide Rate Increase Result 1 – National Suicide Average Rates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DBB273-7DA4-43FF-9428-F9F11B7EA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3" y="2600205"/>
            <a:ext cx="10768404" cy="6256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85B780-554C-4572-A5D6-C27ACEEF57FA}"/>
              </a:ext>
            </a:extLst>
          </p:cNvPr>
          <p:cNvSpPr txBox="1"/>
          <p:nvPr/>
        </p:nvSpPr>
        <p:spPr>
          <a:xfrm>
            <a:off x="365759" y="2173045"/>
            <a:ext cx="561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National Suicide Average Rate during 2001~2019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53E3C-3BBB-4B3E-AF42-27AB4817C442}"/>
              </a:ext>
            </a:extLst>
          </p:cNvPr>
          <p:cNvSpPr txBox="1"/>
          <p:nvPr/>
        </p:nvSpPr>
        <p:spPr>
          <a:xfrm>
            <a:off x="447675" y="34290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National Suicide Average Rate in different periods</a:t>
            </a:r>
          </a:p>
        </p:txBody>
      </p:sp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6613747-236F-49D5-AD77-2BED54C38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3976024"/>
            <a:ext cx="4328775" cy="1138901"/>
          </a:xfrm>
          <a:prstGeom prst="rect">
            <a:avLst/>
          </a:prstGeom>
        </p:spPr>
      </p:pic>
      <p:pic>
        <p:nvPicPr>
          <p:cNvPr id="11" name="Picture 10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359B442B-B589-4D9E-A18E-2502856527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116" y="4023679"/>
            <a:ext cx="4348260" cy="729326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6FDF2B0-4688-4F75-BF20-E740793D9B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" y="5455527"/>
            <a:ext cx="4410691" cy="743054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75E48CC-FDCA-426A-8116-3B73072435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116" y="5436475"/>
            <a:ext cx="5077534" cy="7621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8835203-22FD-4475-BFD7-01CF7B546609}"/>
              </a:ext>
            </a:extLst>
          </p:cNvPr>
          <p:cNvSpPr txBox="1"/>
          <p:nvPr/>
        </p:nvSpPr>
        <p:spPr>
          <a:xfrm>
            <a:off x="847725" y="5114925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Period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F43ADF-36C4-4F5B-8CEB-4A672276F86D}"/>
              </a:ext>
            </a:extLst>
          </p:cNvPr>
          <p:cNvSpPr txBox="1"/>
          <p:nvPr/>
        </p:nvSpPr>
        <p:spPr>
          <a:xfrm>
            <a:off x="5556325" y="5021818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Period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BE43B4-1E0B-4345-9D53-682F0220987C}"/>
              </a:ext>
            </a:extLst>
          </p:cNvPr>
          <p:cNvSpPr txBox="1"/>
          <p:nvPr/>
        </p:nvSpPr>
        <p:spPr>
          <a:xfrm>
            <a:off x="847725" y="6253826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Period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B02C40-BC52-46D5-ADD9-7DEBEFDE86C1}"/>
              </a:ext>
            </a:extLst>
          </p:cNvPr>
          <p:cNvSpPr txBox="1"/>
          <p:nvPr/>
        </p:nvSpPr>
        <p:spPr>
          <a:xfrm>
            <a:off x="5556324" y="6272876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Period 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D0804E-E059-48C7-9E3A-7EFF65A00D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1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63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943584-C4B9-4E22-886B-4D9A124C1330}"/>
              </a:ext>
            </a:extLst>
          </p:cNvPr>
          <p:cNvSpPr txBox="1"/>
          <p:nvPr/>
        </p:nvSpPr>
        <p:spPr>
          <a:xfrm>
            <a:off x="1104899" y="1476375"/>
            <a:ext cx="9658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Suicide Rate Increase Result 5 </a:t>
            </a:r>
          </a:p>
          <a:p>
            <a:pPr algn="ctr"/>
            <a:r>
              <a:rPr lang="en-US" sz="2400" dirty="0"/>
              <a:t>County Amount with Different Indexes in Different Periods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CA34881-A29F-49A1-91D0-BBA7B8254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551836"/>
              </p:ext>
            </p:extLst>
          </p:nvPr>
        </p:nvGraphicFramePr>
        <p:xfrm>
          <a:off x="2792412" y="2791618"/>
          <a:ext cx="6799264" cy="31138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7644">
                  <a:extLst>
                    <a:ext uri="{9D8B030D-6E8A-4147-A177-3AD203B41FA5}">
                      <a16:colId xmlns:a16="http://schemas.microsoft.com/office/drawing/2014/main" val="88363197"/>
                    </a:ext>
                  </a:extLst>
                </a:gridCol>
                <a:gridCol w="1331900">
                  <a:extLst>
                    <a:ext uri="{9D8B030D-6E8A-4147-A177-3AD203B41FA5}">
                      <a16:colId xmlns:a16="http://schemas.microsoft.com/office/drawing/2014/main" val="3845842184"/>
                    </a:ext>
                  </a:extLst>
                </a:gridCol>
                <a:gridCol w="1183910">
                  <a:extLst>
                    <a:ext uri="{9D8B030D-6E8A-4147-A177-3AD203B41FA5}">
                      <a16:colId xmlns:a16="http://schemas.microsoft.com/office/drawing/2014/main" val="3886475717"/>
                    </a:ext>
                  </a:extLst>
                </a:gridCol>
                <a:gridCol w="1183910">
                  <a:extLst>
                    <a:ext uri="{9D8B030D-6E8A-4147-A177-3AD203B41FA5}">
                      <a16:colId xmlns:a16="http://schemas.microsoft.com/office/drawing/2014/main" val="2075001866"/>
                    </a:ext>
                  </a:extLst>
                </a:gridCol>
                <a:gridCol w="1331900">
                  <a:extLst>
                    <a:ext uri="{9D8B030D-6E8A-4147-A177-3AD203B41FA5}">
                      <a16:colId xmlns:a16="http://schemas.microsoft.com/office/drawing/2014/main" val="230100705"/>
                    </a:ext>
                  </a:extLst>
                </a:gridCol>
              </a:tblGrid>
              <a:tr h="7891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-25000" dirty="0">
                          <a:effectLst/>
                        </a:rPr>
                        <a:t>Data Index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-25000" dirty="0">
                          <a:effectLst/>
                        </a:rPr>
                        <a:t>Period 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-25000" dirty="0">
                          <a:effectLst/>
                        </a:rPr>
                        <a:t>Period 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-25000">
                          <a:effectLst/>
                        </a:rPr>
                        <a:t>Period 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-25000">
                          <a:effectLst/>
                        </a:rPr>
                        <a:t>Period 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2938414"/>
                  </a:ext>
                </a:extLst>
              </a:tr>
              <a:tr h="464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-25000">
                          <a:effectLst/>
                        </a:rPr>
                        <a:t>PM2.5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-25000" dirty="0">
                          <a:effectLst/>
                        </a:rPr>
                        <a:t>855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-25000" dirty="0">
                          <a:effectLst/>
                        </a:rPr>
                        <a:t>833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-25000">
                          <a:effectLst/>
                        </a:rPr>
                        <a:t>823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-25000">
                          <a:effectLst/>
                        </a:rPr>
                        <a:t>805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8428728"/>
                  </a:ext>
                </a:extLst>
              </a:tr>
              <a:tr h="464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-25000">
                          <a:effectLst/>
                        </a:rPr>
                        <a:t>Ozone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-25000">
                          <a:effectLst/>
                        </a:rPr>
                        <a:t>799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-25000" dirty="0">
                          <a:effectLst/>
                        </a:rPr>
                        <a:t>828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-25000" dirty="0">
                          <a:effectLst/>
                        </a:rPr>
                        <a:t>828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-25000" dirty="0">
                          <a:effectLst/>
                        </a:rPr>
                        <a:t>805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7152166"/>
                  </a:ext>
                </a:extLst>
              </a:tr>
              <a:tr h="464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-25000">
                          <a:effectLst/>
                        </a:rPr>
                        <a:t>SO2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-25000">
                          <a:effectLst/>
                        </a:rPr>
                        <a:t>393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-25000" dirty="0">
                          <a:effectLst/>
                        </a:rPr>
                        <a:t>370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-25000" dirty="0">
                          <a:effectLst/>
                        </a:rPr>
                        <a:t>351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-25000">
                          <a:effectLst/>
                        </a:rPr>
                        <a:t>359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8251565"/>
                  </a:ext>
                </a:extLst>
              </a:tr>
              <a:tr h="464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-25000">
                          <a:effectLst/>
                        </a:rPr>
                        <a:t>CO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-25000">
                          <a:effectLst/>
                        </a:rPr>
                        <a:t>268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-25000" dirty="0">
                          <a:effectLst/>
                        </a:rPr>
                        <a:t>249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-25000" dirty="0">
                          <a:effectLst/>
                        </a:rPr>
                        <a:t>210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-25000" dirty="0">
                          <a:effectLst/>
                        </a:rPr>
                        <a:t>182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089828"/>
                  </a:ext>
                </a:extLst>
              </a:tr>
              <a:tr h="464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-25000">
                          <a:effectLst/>
                        </a:rPr>
                        <a:t>Suicide Death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-25000">
                          <a:effectLst/>
                        </a:rPr>
                        <a:t>2036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-25000">
                          <a:effectLst/>
                        </a:rPr>
                        <a:t>2096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-25000">
                          <a:effectLst/>
                        </a:rPr>
                        <a:t>2318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-25000" dirty="0">
                          <a:effectLst/>
                        </a:rPr>
                        <a:t>2113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862974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CE639CC-38BF-4A97-8C5D-BB4914ACE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1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96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943584-C4B9-4E22-886B-4D9A124C1330}"/>
              </a:ext>
            </a:extLst>
          </p:cNvPr>
          <p:cNvSpPr txBox="1"/>
          <p:nvPr/>
        </p:nvSpPr>
        <p:spPr>
          <a:xfrm>
            <a:off x="1104899" y="1476375"/>
            <a:ext cx="9658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Suicide Rate Increase Result 6 – PM2.5 and Suicide Rate by Linear Regression 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B92F4CA6-34EC-488E-9848-2B2363C81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35" y="1999409"/>
            <a:ext cx="2846279" cy="2079732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4AC6B784-7E02-4F2B-A8C9-16B435251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515" y="1956208"/>
            <a:ext cx="2674818" cy="2128552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CD0378BB-FFD6-4B41-BC4D-DF31CE825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3" y="4402247"/>
            <a:ext cx="3131042" cy="2458554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D21A50D8-78A2-46B0-ADFD-DBF026A8B2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45014"/>
            <a:ext cx="3255731" cy="24129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6383F4-55FE-4361-ADC5-1045FD9A689A}"/>
              </a:ext>
            </a:extLst>
          </p:cNvPr>
          <p:cNvSpPr txBox="1"/>
          <p:nvPr/>
        </p:nvSpPr>
        <p:spPr>
          <a:xfrm>
            <a:off x="3684114" y="2679945"/>
            <a:ext cx="14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Period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F36671-AA75-4963-96DD-BFB1FEC81591}"/>
              </a:ext>
            </a:extLst>
          </p:cNvPr>
          <p:cNvSpPr txBox="1"/>
          <p:nvPr/>
        </p:nvSpPr>
        <p:spPr>
          <a:xfrm>
            <a:off x="9351731" y="2609412"/>
            <a:ext cx="14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Period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499547-CF4B-4D0A-B953-83EF1B5D1A2C}"/>
              </a:ext>
            </a:extLst>
          </p:cNvPr>
          <p:cNvSpPr txBox="1"/>
          <p:nvPr/>
        </p:nvSpPr>
        <p:spPr>
          <a:xfrm>
            <a:off x="3826495" y="5340380"/>
            <a:ext cx="14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Period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E65CC4-72E6-4B8F-9758-57F0423DB9C1}"/>
              </a:ext>
            </a:extLst>
          </p:cNvPr>
          <p:cNvSpPr txBox="1"/>
          <p:nvPr/>
        </p:nvSpPr>
        <p:spPr>
          <a:xfrm>
            <a:off x="9442813" y="5296814"/>
            <a:ext cx="14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Period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DC9E7C-031E-43B9-8692-E0E2073193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69"/>
            <a:ext cx="12192000" cy="131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40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943584-C4B9-4E22-886B-4D9A124C1330}"/>
              </a:ext>
            </a:extLst>
          </p:cNvPr>
          <p:cNvSpPr txBox="1"/>
          <p:nvPr/>
        </p:nvSpPr>
        <p:spPr>
          <a:xfrm>
            <a:off x="1104899" y="1476375"/>
            <a:ext cx="9658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Suicide Rate Increase Result 6 – Ozone and Suicide Rate by Linear Regression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6383F4-55FE-4361-ADC5-1045FD9A689A}"/>
              </a:ext>
            </a:extLst>
          </p:cNvPr>
          <p:cNvSpPr txBox="1"/>
          <p:nvPr/>
        </p:nvSpPr>
        <p:spPr>
          <a:xfrm>
            <a:off x="3684114" y="2679945"/>
            <a:ext cx="14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Period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F36671-AA75-4963-96DD-BFB1FEC81591}"/>
              </a:ext>
            </a:extLst>
          </p:cNvPr>
          <p:cNvSpPr txBox="1"/>
          <p:nvPr/>
        </p:nvSpPr>
        <p:spPr>
          <a:xfrm>
            <a:off x="9351731" y="2609412"/>
            <a:ext cx="14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Period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499547-CF4B-4D0A-B953-83EF1B5D1A2C}"/>
              </a:ext>
            </a:extLst>
          </p:cNvPr>
          <p:cNvSpPr txBox="1"/>
          <p:nvPr/>
        </p:nvSpPr>
        <p:spPr>
          <a:xfrm>
            <a:off x="3826495" y="5340380"/>
            <a:ext cx="14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Period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E65CC4-72E6-4B8F-9758-57F0423DB9C1}"/>
              </a:ext>
            </a:extLst>
          </p:cNvPr>
          <p:cNvSpPr txBox="1"/>
          <p:nvPr/>
        </p:nvSpPr>
        <p:spPr>
          <a:xfrm>
            <a:off x="9442813" y="5296814"/>
            <a:ext cx="14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Period 4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A134203-4851-4543-951E-8E6132E5E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12" y="1938039"/>
            <a:ext cx="3181764" cy="2420134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93A5FFCF-E4C4-4E2F-9934-EAAAA989E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635" y="2027677"/>
            <a:ext cx="2919707" cy="2240859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BBFAC9AD-6FCB-4608-B3F1-0150FD533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82" y="4578604"/>
            <a:ext cx="2919707" cy="2175084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B343EFCA-59D5-45B3-9512-63B432B65C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181" y="4611422"/>
            <a:ext cx="2807343" cy="20976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F3E8E5-5E10-49BD-9850-B5D392B6BD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1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77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943584-C4B9-4E22-886B-4D9A124C1330}"/>
              </a:ext>
            </a:extLst>
          </p:cNvPr>
          <p:cNvSpPr txBox="1"/>
          <p:nvPr/>
        </p:nvSpPr>
        <p:spPr>
          <a:xfrm>
            <a:off x="1104899" y="1476375"/>
            <a:ext cx="9658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Suicide Rate Increase Result 6 – SO2 and Suicide Rate by Linear Regression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6383F4-55FE-4361-ADC5-1045FD9A689A}"/>
              </a:ext>
            </a:extLst>
          </p:cNvPr>
          <p:cNvSpPr txBox="1"/>
          <p:nvPr/>
        </p:nvSpPr>
        <p:spPr>
          <a:xfrm>
            <a:off x="3684114" y="2679945"/>
            <a:ext cx="14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Period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F36671-AA75-4963-96DD-BFB1FEC81591}"/>
              </a:ext>
            </a:extLst>
          </p:cNvPr>
          <p:cNvSpPr txBox="1"/>
          <p:nvPr/>
        </p:nvSpPr>
        <p:spPr>
          <a:xfrm>
            <a:off x="9351731" y="2609412"/>
            <a:ext cx="14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Period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499547-CF4B-4D0A-B953-83EF1B5D1A2C}"/>
              </a:ext>
            </a:extLst>
          </p:cNvPr>
          <p:cNvSpPr txBox="1"/>
          <p:nvPr/>
        </p:nvSpPr>
        <p:spPr>
          <a:xfrm>
            <a:off x="3826495" y="5340380"/>
            <a:ext cx="14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Period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E65CC4-72E6-4B8F-9758-57F0423DB9C1}"/>
              </a:ext>
            </a:extLst>
          </p:cNvPr>
          <p:cNvSpPr txBox="1"/>
          <p:nvPr/>
        </p:nvSpPr>
        <p:spPr>
          <a:xfrm>
            <a:off x="9442813" y="5296814"/>
            <a:ext cx="14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Period 4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B18DD604-F2B3-4449-8798-57A4D5E75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74" y="2098242"/>
            <a:ext cx="2791102" cy="2294608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8BE74307-A09D-482D-894D-1A809A2D5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58" y="2067863"/>
            <a:ext cx="3281668" cy="2488062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B2D395BC-71A1-4914-B770-2BA89F0B4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45" y="4553052"/>
            <a:ext cx="2769631" cy="2165826"/>
          </a:xfrm>
          <a:prstGeom prst="rect">
            <a:avLst/>
          </a:prstGeom>
        </p:spPr>
      </p:pic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6ED02CDA-FE76-434C-84AE-DB4AA8941E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917" y="4553052"/>
            <a:ext cx="2769631" cy="2168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342EB9-D57A-4216-AA53-298C356780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7"/>
            <a:ext cx="12192000" cy="131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7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943584-C4B9-4E22-886B-4D9A124C1330}"/>
              </a:ext>
            </a:extLst>
          </p:cNvPr>
          <p:cNvSpPr txBox="1"/>
          <p:nvPr/>
        </p:nvSpPr>
        <p:spPr>
          <a:xfrm>
            <a:off x="1104899" y="1476375"/>
            <a:ext cx="9658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Suicide Rate Increase Result 6 – CO and Suicide Rate by Linear Regression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6383F4-55FE-4361-ADC5-1045FD9A689A}"/>
              </a:ext>
            </a:extLst>
          </p:cNvPr>
          <p:cNvSpPr txBox="1"/>
          <p:nvPr/>
        </p:nvSpPr>
        <p:spPr>
          <a:xfrm>
            <a:off x="3684114" y="2679945"/>
            <a:ext cx="14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Period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F36671-AA75-4963-96DD-BFB1FEC81591}"/>
              </a:ext>
            </a:extLst>
          </p:cNvPr>
          <p:cNvSpPr txBox="1"/>
          <p:nvPr/>
        </p:nvSpPr>
        <p:spPr>
          <a:xfrm>
            <a:off x="9351731" y="2609412"/>
            <a:ext cx="14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Period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499547-CF4B-4D0A-B953-83EF1B5D1A2C}"/>
              </a:ext>
            </a:extLst>
          </p:cNvPr>
          <p:cNvSpPr txBox="1"/>
          <p:nvPr/>
        </p:nvSpPr>
        <p:spPr>
          <a:xfrm>
            <a:off x="3826495" y="5340380"/>
            <a:ext cx="14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Period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E65CC4-72E6-4B8F-9758-57F0423DB9C1}"/>
              </a:ext>
            </a:extLst>
          </p:cNvPr>
          <p:cNvSpPr txBox="1"/>
          <p:nvPr/>
        </p:nvSpPr>
        <p:spPr>
          <a:xfrm>
            <a:off x="9442813" y="5296814"/>
            <a:ext cx="14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Period 4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9C21A37-C1F5-4955-8486-0786921B5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68" y="2087440"/>
            <a:ext cx="2786357" cy="2100775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E91089FE-DA28-4CE8-BCDF-810BB35A6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307" y="1988858"/>
            <a:ext cx="2584743" cy="2199357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9FBC4F01-2FFE-4618-A881-FE0247E5E9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68" y="4266200"/>
            <a:ext cx="2786358" cy="2148360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8EEC3234-DE3D-4170-A609-307755CF73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692" y="4370177"/>
            <a:ext cx="2786357" cy="22226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D12945-D329-480B-B7EF-16F28AB8BA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558"/>
            <a:ext cx="12192000" cy="131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16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943584-C4B9-4E22-886B-4D9A124C1330}"/>
              </a:ext>
            </a:extLst>
          </p:cNvPr>
          <p:cNvSpPr txBox="1"/>
          <p:nvPr/>
        </p:nvSpPr>
        <p:spPr>
          <a:xfrm>
            <a:off x="2138538" y="1511773"/>
            <a:ext cx="79149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Suicide Rate Increase Result 7 – Part 1</a:t>
            </a:r>
          </a:p>
          <a:p>
            <a:pPr algn="ctr"/>
            <a:endParaRPr lang="en-US" sz="2400" b="1" dirty="0"/>
          </a:p>
          <a:p>
            <a:pPr algn="ctr"/>
            <a:r>
              <a:rPr lang="en-US" sz="1600" b="1" dirty="0"/>
              <a:t>Coefficients between single air quality index and suicide rate in different period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E24D2-6151-4780-9C53-5633EEC99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13616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EA372C7-4255-4933-996A-6B8ED45ADE1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87" y="2787149"/>
            <a:ext cx="8528226" cy="308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34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943584-C4B9-4E22-886B-4D9A124C1330}"/>
              </a:ext>
            </a:extLst>
          </p:cNvPr>
          <p:cNvSpPr txBox="1"/>
          <p:nvPr/>
        </p:nvSpPr>
        <p:spPr>
          <a:xfrm>
            <a:off x="1980493" y="1476968"/>
            <a:ext cx="79149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Suicide Rate Increase Result 7 – Part 2</a:t>
            </a:r>
          </a:p>
          <a:p>
            <a:pPr algn="ctr"/>
            <a:endParaRPr lang="en-US" sz="2400" b="1" dirty="0"/>
          </a:p>
          <a:p>
            <a:pPr algn="ctr"/>
            <a:r>
              <a:rPr lang="en-US" sz="1600" b="1" dirty="0"/>
              <a:t>Coefficients between any double air quality indexes and suicide rate in different period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E24D2-6151-4780-9C53-5633EEC99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13616"/>
          </a:xfrm>
          <a:prstGeom prst="rect">
            <a:avLst/>
          </a:prstGeom>
        </p:spPr>
      </p:pic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7EC1541-C5E5-4611-BD8D-3D1BA4AB5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030" y="2717538"/>
            <a:ext cx="3877216" cy="3667637"/>
          </a:xfrm>
          <a:prstGeom prst="rect">
            <a:avLst/>
          </a:prstGeom>
        </p:spPr>
      </p:pic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D9C5788-1717-4498-B35A-4947ABDCCB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511" y="2717538"/>
            <a:ext cx="3772426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32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943584-C4B9-4E22-886B-4D9A124C1330}"/>
              </a:ext>
            </a:extLst>
          </p:cNvPr>
          <p:cNvSpPr txBox="1"/>
          <p:nvPr/>
        </p:nvSpPr>
        <p:spPr>
          <a:xfrm>
            <a:off x="1685131" y="1511773"/>
            <a:ext cx="79149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Suicide Rate Increase Result 7 – Part 3</a:t>
            </a:r>
          </a:p>
          <a:p>
            <a:pPr algn="ctr"/>
            <a:endParaRPr lang="en-US" sz="2400" b="1" dirty="0"/>
          </a:p>
          <a:p>
            <a:pPr algn="ctr"/>
            <a:r>
              <a:rPr lang="en-US" sz="1600" b="1" dirty="0"/>
              <a:t>Coefficients between triple air quality indexes and suicide rate in different period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E24D2-6151-4780-9C53-5633EEC99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13616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4395EB9F-1F3C-4080-BC88-8FE75B84A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28" y="2952163"/>
            <a:ext cx="4058216" cy="2953162"/>
          </a:xfrm>
          <a:prstGeom prst="rect">
            <a:avLst/>
          </a:prstGeom>
        </p:spPr>
      </p:pic>
      <p:pic>
        <p:nvPicPr>
          <p:cNvPr id="10" name="Picture 9" descr="Table&#10;&#10;Description automatically generated with low confidence">
            <a:extLst>
              <a:ext uri="{FF2B5EF4-FFF2-40B4-BE49-F238E27FC236}">
                <a16:creationId xmlns:a16="http://schemas.microsoft.com/office/drawing/2014/main" id="{AEFBD942-0312-4D1B-8461-7475C9582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52163"/>
            <a:ext cx="3991532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61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943584-C4B9-4E22-886B-4D9A124C1330}"/>
              </a:ext>
            </a:extLst>
          </p:cNvPr>
          <p:cNvSpPr txBox="1"/>
          <p:nvPr/>
        </p:nvSpPr>
        <p:spPr>
          <a:xfrm>
            <a:off x="1685131" y="1511773"/>
            <a:ext cx="79149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Suicide Rate Increase Result 7 – Part 4</a:t>
            </a:r>
          </a:p>
          <a:p>
            <a:pPr algn="ctr"/>
            <a:endParaRPr lang="en-US" sz="2400" b="1" dirty="0"/>
          </a:p>
          <a:p>
            <a:pPr algn="ctr"/>
            <a:r>
              <a:rPr lang="en-US" sz="1600" b="1" dirty="0"/>
              <a:t>Coefficients between four air quality indexes and suicide rate in different period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E24D2-6151-4780-9C53-5633EEC99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13616"/>
          </a:xfrm>
          <a:prstGeom prst="rect">
            <a:avLst/>
          </a:prstGeom>
        </p:spPr>
      </p:pic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E0B6B107-60D5-42BF-BAA5-372C900E3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37" y="2787148"/>
            <a:ext cx="5956547" cy="356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20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943584-C4B9-4E22-886B-4D9A124C1330}"/>
              </a:ext>
            </a:extLst>
          </p:cNvPr>
          <p:cNvSpPr txBox="1"/>
          <p:nvPr/>
        </p:nvSpPr>
        <p:spPr>
          <a:xfrm>
            <a:off x="1038225" y="1428750"/>
            <a:ext cx="955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Suicide Rate Increase Result 8 – Pairwise Correlation – Pearson method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5A7C701F-F29F-4284-875E-6105704D5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51" y="2238411"/>
            <a:ext cx="4839550" cy="2234221"/>
          </a:xfrm>
          <a:prstGeom prst="rect">
            <a:avLst/>
          </a:prstGeom>
        </p:spPr>
      </p:pic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5546F8AC-9454-425D-987D-DCBE7D2EF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460" y="2238411"/>
            <a:ext cx="4362865" cy="213249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12822719-125A-44BF-AAF3-253EAB4925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87" y="4574407"/>
            <a:ext cx="4443814" cy="2056093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E9C288DB-7032-45E1-9EC0-CAC73F2E72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460" y="4472632"/>
            <a:ext cx="5158223" cy="22601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A09979-B3C7-43B0-9B15-FCC46A103B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1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4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FE241B-6139-4A90-AA49-FA80B3933021}"/>
              </a:ext>
            </a:extLst>
          </p:cNvPr>
          <p:cNvSpPr txBox="1"/>
          <p:nvPr/>
        </p:nvSpPr>
        <p:spPr>
          <a:xfrm>
            <a:off x="1533525" y="1476375"/>
            <a:ext cx="8858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Suicide Rate Increase Result 2 – National Average Increase Rate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8B5444-BEA7-48D7-9D82-DFA73B6337BD}"/>
              </a:ext>
            </a:extLst>
          </p:cNvPr>
          <p:cNvSpPr txBox="1"/>
          <p:nvPr/>
        </p:nvSpPr>
        <p:spPr>
          <a:xfrm>
            <a:off x="6960198" y="2183802"/>
            <a:ext cx="46031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Comparing  Period 4 to Period 1, National Average Increase Rate is 40.056%;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dirty="0"/>
              <a:t>Comparing  Period 4 to Period 1, the highest Increase Rate is 308.224293%;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dirty="0"/>
              <a:t>Comparing  Period 4 to Period 1, the lowest Increase Rate is -50.312357% (Decrease);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B80B77-63AE-4AD7-884C-81A430FB2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13616"/>
          </a:xfrm>
          <a:prstGeom prst="rect">
            <a:avLst/>
          </a:prstGeom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AE26EA7-E388-4BDA-96CC-749326E4B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09" y="1938040"/>
            <a:ext cx="5501265" cy="2938487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EF91D1F-106D-4732-887B-FC63AEE96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029245"/>
            <a:ext cx="5276850" cy="152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67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943584-C4B9-4E22-886B-4D9A124C1330}"/>
              </a:ext>
            </a:extLst>
          </p:cNvPr>
          <p:cNvSpPr txBox="1"/>
          <p:nvPr/>
        </p:nvSpPr>
        <p:spPr>
          <a:xfrm>
            <a:off x="1038225" y="1428750"/>
            <a:ext cx="955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Suicide Rate Increase Result 8 – Pairwise Correlation – Kendall method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7C41AB-49A9-45D6-B6EE-15F741EFB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08" y="2017515"/>
            <a:ext cx="5161308" cy="2260027"/>
          </a:xfrm>
          <a:prstGeom prst="rect">
            <a:avLst/>
          </a:prstGeom>
        </p:spPr>
      </p:pic>
      <p:pic>
        <p:nvPicPr>
          <p:cNvPr id="10" name="Picture 9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2100BE59-44E5-4187-994B-24EAD89B7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916" y="2017515"/>
            <a:ext cx="5161308" cy="2302107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5BA2A94B-A4EF-4DEF-BFF4-C25A7AE80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80" y="4404642"/>
            <a:ext cx="4829702" cy="2258439"/>
          </a:xfrm>
          <a:prstGeom prst="rect">
            <a:avLst/>
          </a:prstGeom>
        </p:spPr>
      </p:pic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E96E2AE7-B54B-4113-A65E-3D3F32D79E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770" y="4557834"/>
            <a:ext cx="4641421" cy="21341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9D98D7-CBD0-454A-8549-6D1F0ECAF7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1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41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943584-C4B9-4E22-886B-4D9A124C1330}"/>
              </a:ext>
            </a:extLst>
          </p:cNvPr>
          <p:cNvSpPr txBox="1"/>
          <p:nvPr/>
        </p:nvSpPr>
        <p:spPr>
          <a:xfrm>
            <a:off x="1038225" y="1428750"/>
            <a:ext cx="955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Suicide Rate Increase Result 8 – Pairwise Correlation –  Spearman method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9E46BBA-0F83-47F1-9BD8-C33A47E7F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83" y="2096383"/>
            <a:ext cx="4997152" cy="2045311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2503CB1C-A3C3-4878-BD32-FDA068223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569" y="2096383"/>
            <a:ext cx="4867532" cy="2209053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9DDB1DC6-3E1E-4872-B24F-B5765848E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83" y="4438342"/>
            <a:ext cx="4867532" cy="2271515"/>
          </a:xfrm>
          <a:prstGeom prst="rect">
            <a:avLst/>
          </a:prstGeom>
        </p:spPr>
      </p:pic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A46C7BA7-97D4-4BBB-A01B-9B1033FAA6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38342"/>
            <a:ext cx="4867532" cy="21507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F84E1D-97AF-4199-8549-47D158023F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1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64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943584-C4B9-4E22-886B-4D9A124C1330}"/>
              </a:ext>
            </a:extLst>
          </p:cNvPr>
          <p:cNvSpPr txBox="1"/>
          <p:nvPr/>
        </p:nvSpPr>
        <p:spPr>
          <a:xfrm>
            <a:off x="1104899" y="1476375"/>
            <a:ext cx="9658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Suicide Rate and Temperature</a:t>
            </a:r>
          </a:p>
          <a:p>
            <a:pPr algn="ctr"/>
            <a:r>
              <a:rPr lang="en-US" sz="2400" dirty="0"/>
              <a:t>1. Overall Suicide Rate and Temperature(2009&amp;2010)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37B1E-725C-4CA1-8894-BD87CDD65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13616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1AAE8F6-7C4D-4E5B-ACAF-2A7253571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94" y="2307372"/>
            <a:ext cx="4581205" cy="3254332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9F5C186C-7773-49DA-8FED-C3F5BE41BE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53" y="2307372"/>
            <a:ext cx="5146243" cy="34904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214D44-B1E2-4C99-9033-051C5085834E}"/>
              </a:ext>
            </a:extLst>
          </p:cNvPr>
          <p:cNvSpPr txBox="1"/>
          <p:nvPr/>
        </p:nvSpPr>
        <p:spPr>
          <a:xfrm>
            <a:off x="871369" y="5884433"/>
            <a:ext cx="260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Coefficient: 0.1362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769F54-6465-4EA9-8BA2-E908ECDD9FB4}"/>
              </a:ext>
            </a:extLst>
          </p:cNvPr>
          <p:cNvSpPr txBox="1"/>
          <p:nvPr/>
        </p:nvSpPr>
        <p:spPr>
          <a:xfrm>
            <a:off x="6096000" y="5902053"/>
            <a:ext cx="260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Coefficient: 0.0345</a:t>
            </a:r>
          </a:p>
        </p:txBody>
      </p:sp>
    </p:spTree>
    <p:extLst>
      <p:ext uri="{BB962C8B-B14F-4D97-AF65-F5344CB8AC3E}">
        <p14:creationId xmlns:p14="http://schemas.microsoft.com/office/powerpoint/2010/main" val="3015105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943584-C4B9-4E22-886B-4D9A124C1330}"/>
              </a:ext>
            </a:extLst>
          </p:cNvPr>
          <p:cNvSpPr txBox="1"/>
          <p:nvPr/>
        </p:nvSpPr>
        <p:spPr>
          <a:xfrm>
            <a:off x="1104899" y="1476375"/>
            <a:ext cx="9658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Suicide Rate and Temperature</a:t>
            </a:r>
          </a:p>
          <a:p>
            <a:pPr algn="ctr"/>
            <a:r>
              <a:rPr lang="en-US" sz="2400" dirty="0"/>
              <a:t>2. Suicide Rate and Temperature - Male(2009&amp;2010)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37B1E-725C-4CA1-8894-BD87CDD65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136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214D44-B1E2-4C99-9033-051C5085834E}"/>
              </a:ext>
            </a:extLst>
          </p:cNvPr>
          <p:cNvSpPr txBox="1"/>
          <p:nvPr/>
        </p:nvSpPr>
        <p:spPr>
          <a:xfrm>
            <a:off x="871369" y="5884433"/>
            <a:ext cx="260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Coefficient: 0.1732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769F54-6465-4EA9-8BA2-E908ECDD9FB4}"/>
              </a:ext>
            </a:extLst>
          </p:cNvPr>
          <p:cNvSpPr txBox="1"/>
          <p:nvPr/>
        </p:nvSpPr>
        <p:spPr>
          <a:xfrm>
            <a:off x="6096000" y="5902053"/>
            <a:ext cx="260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Coefficient: 0.0777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FEE67A1-A072-445A-ADBE-8DCD3A189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66" y="2539779"/>
            <a:ext cx="4956285" cy="3209850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97A2ACD0-BD7B-486A-9223-F393FD85A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941" y="2388523"/>
            <a:ext cx="5148569" cy="343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37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943584-C4B9-4E22-886B-4D9A124C1330}"/>
              </a:ext>
            </a:extLst>
          </p:cNvPr>
          <p:cNvSpPr txBox="1"/>
          <p:nvPr/>
        </p:nvSpPr>
        <p:spPr>
          <a:xfrm>
            <a:off x="1104899" y="1476375"/>
            <a:ext cx="9658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Suicide Rate and Temperature</a:t>
            </a:r>
          </a:p>
          <a:p>
            <a:pPr algn="ctr"/>
            <a:r>
              <a:rPr lang="en-US" sz="2400" dirty="0"/>
              <a:t>3. Suicide Rate and Temperature - Female(2009&amp;2010)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37B1E-725C-4CA1-8894-BD87CDD65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136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214D44-B1E2-4C99-9033-051C5085834E}"/>
              </a:ext>
            </a:extLst>
          </p:cNvPr>
          <p:cNvSpPr txBox="1"/>
          <p:nvPr/>
        </p:nvSpPr>
        <p:spPr>
          <a:xfrm>
            <a:off x="871369" y="5884433"/>
            <a:ext cx="260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Coefficient: 0.0534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769F54-6465-4EA9-8BA2-E908ECDD9FB4}"/>
              </a:ext>
            </a:extLst>
          </p:cNvPr>
          <p:cNvSpPr txBox="1"/>
          <p:nvPr/>
        </p:nvSpPr>
        <p:spPr>
          <a:xfrm>
            <a:off x="6096000" y="5902053"/>
            <a:ext cx="260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Coefficient:0.0681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FF5A530-12AB-4596-9B3E-9DAD27F9A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43" y="2395657"/>
            <a:ext cx="4620659" cy="319258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E4E9584-E8A8-4B13-B3C0-045B4963A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446" y="2432971"/>
            <a:ext cx="4956823" cy="334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8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943584-C4B9-4E22-886B-4D9A124C1330}"/>
              </a:ext>
            </a:extLst>
          </p:cNvPr>
          <p:cNvSpPr txBox="1"/>
          <p:nvPr/>
        </p:nvSpPr>
        <p:spPr>
          <a:xfrm>
            <a:off x="1104899" y="1476375"/>
            <a:ext cx="9658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Suicide Rate and Temperature</a:t>
            </a:r>
          </a:p>
          <a:p>
            <a:pPr algn="ctr"/>
            <a:r>
              <a:rPr lang="en-US" sz="2400" dirty="0"/>
              <a:t>4. Suicide Rate and Temperature – White Male(2009&amp;2010)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37B1E-725C-4CA1-8894-BD87CDD65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136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214D44-B1E2-4C99-9033-051C5085834E}"/>
              </a:ext>
            </a:extLst>
          </p:cNvPr>
          <p:cNvSpPr txBox="1"/>
          <p:nvPr/>
        </p:nvSpPr>
        <p:spPr>
          <a:xfrm>
            <a:off x="871369" y="5884433"/>
            <a:ext cx="260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Coefficient: 0.1872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769F54-6465-4EA9-8BA2-E908ECDD9FB4}"/>
              </a:ext>
            </a:extLst>
          </p:cNvPr>
          <p:cNvSpPr txBox="1"/>
          <p:nvPr/>
        </p:nvSpPr>
        <p:spPr>
          <a:xfrm>
            <a:off x="6096000" y="5902053"/>
            <a:ext cx="260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Coefficient:0.1024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68ED074-9B74-431E-BD53-E7E8CDD3E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95" y="2416610"/>
            <a:ext cx="4804353" cy="3074253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EB011580-5633-44BC-AA76-A8B3F15AB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22" y="2416610"/>
            <a:ext cx="4772687" cy="329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82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943584-C4B9-4E22-886B-4D9A124C1330}"/>
              </a:ext>
            </a:extLst>
          </p:cNvPr>
          <p:cNvSpPr txBox="1"/>
          <p:nvPr/>
        </p:nvSpPr>
        <p:spPr>
          <a:xfrm>
            <a:off x="1104899" y="1476375"/>
            <a:ext cx="9658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Suicide Rate and Temperature</a:t>
            </a:r>
          </a:p>
          <a:p>
            <a:pPr algn="ctr"/>
            <a:r>
              <a:rPr lang="en-US" sz="2400" dirty="0"/>
              <a:t>5. Summary of Coefficients (2009&amp;2010)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37B1E-725C-4CA1-8894-BD87CDD65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13616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A0C44F90-33DA-4925-B0BF-A41AE6971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449268"/>
              </p:ext>
            </p:extLst>
          </p:nvPr>
        </p:nvGraphicFramePr>
        <p:xfrm>
          <a:off x="1641582" y="2470131"/>
          <a:ext cx="8127999" cy="2523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89284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657211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20511069"/>
                    </a:ext>
                  </a:extLst>
                </a:gridCol>
              </a:tblGrid>
              <a:tr h="509375">
                <a:tc>
                  <a:txBody>
                    <a:bodyPr/>
                    <a:lstStyle/>
                    <a:p>
                      <a:r>
                        <a:rPr lang="en-US" dirty="0"/>
                        <a:t>Coefficients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220424"/>
                  </a:ext>
                </a:extLst>
              </a:tr>
              <a:tr h="523982">
                <a:tc>
                  <a:txBody>
                    <a:bodyPr/>
                    <a:lstStyle/>
                    <a:p>
                      <a:r>
                        <a:rPr lang="en-US" dirty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168665"/>
                  </a:ext>
                </a:extLst>
              </a:tr>
              <a:tr h="513708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392578"/>
                  </a:ext>
                </a:extLst>
              </a:tr>
              <a:tr h="482885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329337"/>
                  </a:ext>
                </a:extLst>
              </a:tr>
              <a:tr h="493159">
                <a:tc>
                  <a:txBody>
                    <a:bodyPr/>
                    <a:lstStyle/>
                    <a:p>
                      <a:r>
                        <a:rPr lang="en-US" dirty="0"/>
                        <a:t>White 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481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79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943584-C4B9-4E22-886B-4D9A124C1330}"/>
              </a:ext>
            </a:extLst>
          </p:cNvPr>
          <p:cNvSpPr txBox="1"/>
          <p:nvPr/>
        </p:nvSpPr>
        <p:spPr>
          <a:xfrm>
            <a:off x="1104899" y="1476375"/>
            <a:ext cx="9658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Suicide Rate and Temperature</a:t>
            </a:r>
          </a:p>
          <a:p>
            <a:pPr algn="ctr"/>
            <a:r>
              <a:rPr lang="en-US" sz="2400" dirty="0"/>
              <a:t>6. Linear VS Generalized Linear(GLM) VS Elastic Net(2009)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37B1E-725C-4CA1-8894-BD87CDD65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13616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0091B15-145F-4342-92BB-570D316E0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68" y="2503084"/>
            <a:ext cx="3889676" cy="3166195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83EBF246-9AB4-42A1-B162-9B9AAA7DA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903" y="2503084"/>
            <a:ext cx="4025190" cy="3430723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F0315704-A887-4AF8-81D1-3C0233944E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093" y="2307372"/>
            <a:ext cx="3611451" cy="36264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A31795-9138-4302-A975-D90A2E7A2AE2}"/>
              </a:ext>
            </a:extLst>
          </p:cNvPr>
          <p:cNvSpPr txBox="1"/>
          <p:nvPr/>
        </p:nvSpPr>
        <p:spPr>
          <a:xfrm>
            <a:off x="523982" y="5933807"/>
            <a:ext cx="221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546979-2214-473B-A730-657385EE82F0}"/>
              </a:ext>
            </a:extLst>
          </p:cNvPr>
          <p:cNvSpPr txBox="1"/>
          <p:nvPr/>
        </p:nvSpPr>
        <p:spPr>
          <a:xfrm>
            <a:off x="4582274" y="6118473"/>
            <a:ext cx="214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GLM regression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71C4D0-115A-4415-9CD2-305E8D69DBBD}"/>
              </a:ext>
            </a:extLst>
          </p:cNvPr>
          <p:cNvSpPr txBox="1"/>
          <p:nvPr/>
        </p:nvSpPr>
        <p:spPr>
          <a:xfrm>
            <a:off x="8599470" y="6118473"/>
            <a:ext cx="250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Elastic Net Regression</a:t>
            </a:r>
          </a:p>
        </p:txBody>
      </p:sp>
    </p:spTree>
    <p:extLst>
      <p:ext uri="{BB962C8B-B14F-4D97-AF65-F5344CB8AC3E}">
        <p14:creationId xmlns:p14="http://schemas.microsoft.com/office/powerpoint/2010/main" val="278879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943584-C4B9-4E22-886B-4D9A124C1330}"/>
              </a:ext>
            </a:extLst>
          </p:cNvPr>
          <p:cNvSpPr txBox="1"/>
          <p:nvPr/>
        </p:nvSpPr>
        <p:spPr>
          <a:xfrm>
            <a:off x="1115173" y="1754680"/>
            <a:ext cx="9658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Suicide Rate and Temperature</a:t>
            </a:r>
          </a:p>
          <a:p>
            <a:pPr algn="ctr"/>
            <a:r>
              <a:rPr lang="en-US" sz="2400" dirty="0"/>
              <a:t>6. Linear VS Generalized Linear(GLM) VS Elastic Net(2010)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37B1E-725C-4CA1-8894-BD87CDD65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136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A31795-9138-4302-A975-D90A2E7A2AE2}"/>
              </a:ext>
            </a:extLst>
          </p:cNvPr>
          <p:cNvSpPr txBox="1"/>
          <p:nvPr/>
        </p:nvSpPr>
        <p:spPr>
          <a:xfrm>
            <a:off x="523982" y="5933807"/>
            <a:ext cx="221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546979-2214-473B-A730-657385EE82F0}"/>
              </a:ext>
            </a:extLst>
          </p:cNvPr>
          <p:cNvSpPr txBox="1"/>
          <p:nvPr/>
        </p:nvSpPr>
        <p:spPr>
          <a:xfrm>
            <a:off x="4582274" y="6118473"/>
            <a:ext cx="214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GLM regression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71C4D0-115A-4415-9CD2-305E8D69DBBD}"/>
              </a:ext>
            </a:extLst>
          </p:cNvPr>
          <p:cNvSpPr txBox="1"/>
          <p:nvPr/>
        </p:nvSpPr>
        <p:spPr>
          <a:xfrm>
            <a:off x="8599470" y="6118473"/>
            <a:ext cx="250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Elastic Net Regression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DDD05536-9D49-49C0-9D41-AE550B6BE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82" y="2542974"/>
            <a:ext cx="3766044" cy="2872695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31FEE179-77D2-4D7C-8281-DCABC5C28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26" y="2585677"/>
            <a:ext cx="3766044" cy="3266679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316C3686-3E3E-4C12-AA22-92B31659F1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005" y="2542974"/>
            <a:ext cx="3368762" cy="326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81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943584-C4B9-4E22-886B-4D9A124C1330}"/>
              </a:ext>
            </a:extLst>
          </p:cNvPr>
          <p:cNvSpPr txBox="1"/>
          <p:nvPr/>
        </p:nvSpPr>
        <p:spPr>
          <a:xfrm>
            <a:off x="755578" y="1313616"/>
            <a:ext cx="9658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Suicide Rate and Temperature</a:t>
            </a:r>
          </a:p>
          <a:p>
            <a:pPr algn="ctr"/>
            <a:r>
              <a:rPr lang="en-US" sz="2400" dirty="0"/>
              <a:t>7. Temperature and CO(2009 &amp; 2010)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37B1E-725C-4CA1-8894-BD87CDD65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1313616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FE1D59D-5481-4948-A76C-BF5ADA64B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422" y="2448281"/>
            <a:ext cx="3518966" cy="3550176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E4836B62-A55A-4EFE-B537-75151F2FB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833" y="2144613"/>
            <a:ext cx="3499752" cy="38538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AA5D78-A240-4297-AAEF-7F938D758996}"/>
              </a:ext>
            </a:extLst>
          </p:cNvPr>
          <p:cNvSpPr txBox="1"/>
          <p:nvPr/>
        </p:nvSpPr>
        <p:spPr>
          <a:xfrm>
            <a:off x="6739847" y="6226139"/>
            <a:ext cx="261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Coefficient: -0.0004144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AD7022-20CF-4418-B19D-088287AC6944}"/>
              </a:ext>
            </a:extLst>
          </p:cNvPr>
          <p:cNvSpPr txBox="1"/>
          <p:nvPr/>
        </p:nvSpPr>
        <p:spPr>
          <a:xfrm>
            <a:off x="1522288" y="6234762"/>
            <a:ext cx="261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Coefficient: 0.00039943</a:t>
            </a:r>
          </a:p>
        </p:txBody>
      </p:sp>
    </p:spTree>
    <p:extLst>
      <p:ext uri="{BB962C8B-B14F-4D97-AF65-F5344CB8AC3E}">
        <p14:creationId xmlns:p14="http://schemas.microsoft.com/office/powerpoint/2010/main" val="115064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33E075-1DE1-422D-9FAB-35EBBE80B5B5}"/>
              </a:ext>
            </a:extLst>
          </p:cNvPr>
          <p:cNvSpPr txBox="1"/>
          <p:nvPr/>
        </p:nvSpPr>
        <p:spPr>
          <a:xfrm>
            <a:off x="1104899" y="1476375"/>
            <a:ext cx="9658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Suicide Rate Increase Result 3 – County amounts in different increase range </a:t>
            </a:r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C2F6129C-6E66-4057-8F8B-22AA5E83B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99" y="2087439"/>
            <a:ext cx="3198160" cy="4143601"/>
          </a:xfrm>
          <a:prstGeom prst="rect">
            <a:avLst/>
          </a:prstGeom>
        </p:spPr>
      </p:pic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0B5F2407-8AA2-40F5-AB1A-D8E133BCF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485" y="2087439"/>
            <a:ext cx="2965458" cy="4145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5CD96E-2CC2-4218-AE16-F63058053C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987"/>
            <a:ext cx="12192000" cy="131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BD7B73-912F-47C1-80E4-FB1BC9D5F759}"/>
              </a:ext>
            </a:extLst>
          </p:cNvPr>
          <p:cNvSpPr txBox="1"/>
          <p:nvPr/>
        </p:nvSpPr>
        <p:spPr>
          <a:xfrm>
            <a:off x="1104899" y="1476375"/>
            <a:ext cx="9658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Suicide Rate Increase Result 4 – County amounts in different increase range (Data Visualization) 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831E1B36-C72E-4BB9-8247-8490E67F8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344" y="2307372"/>
            <a:ext cx="8218843" cy="4231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5AF9CF-4C98-417A-8FD1-C0E6B883F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1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6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BD7B73-912F-47C1-80E4-FB1BC9D5F759}"/>
              </a:ext>
            </a:extLst>
          </p:cNvPr>
          <p:cNvSpPr txBox="1"/>
          <p:nvPr/>
        </p:nvSpPr>
        <p:spPr>
          <a:xfrm>
            <a:off x="1104899" y="1476375"/>
            <a:ext cx="10420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Suicide Rate Increase Result 4 – Suicide Increase Rate distributed on the map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968AF4-30A7-4611-B698-A449013D2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13616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426F928-1728-43DB-9B8E-7BA60B198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514" y="2250610"/>
            <a:ext cx="8961120" cy="414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6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943584-C4B9-4E22-886B-4D9A124C1330}"/>
              </a:ext>
            </a:extLst>
          </p:cNvPr>
          <p:cNvSpPr txBox="1"/>
          <p:nvPr/>
        </p:nvSpPr>
        <p:spPr>
          <a:xfrm>
            <a:off x="1104899" y="1476375"/>
            <a:ext cx="9658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Suicide Rate Increase Result 5 – County Amount changes in different periods </a:t>
            </a:r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E9E9AA08-A9EF-432F-ACD1-94DB9CFED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49" y="2192216"/>
            <a:ext cx="9060115" cy="42276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19EE51-E43E-4D9C-A95D-98BEAADD9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1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86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61A2F9-7BA8-45F5-8A99-1550D683A173}"/>
              </a:ext>
            </a:extLst>
          </p:cNvPr>
          <p:cNvSpPr txBox="1"/>
          <p:nvPr/>
        </p:nvSpPr>
        <p:spPr>
          <a:xfrm>
            <a:off x="1635162" y="1433344"/>
            <a:ext cx="9262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Suicide Rate Increase Result 4 – Changes on the map in period 1&amp;2 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4DF7758B-60F6-41C2-9DC7-25DF33E33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0927"/>
            <a:ext cx="8713694" cy="1997425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D9EC4EBF-D7AF-45F9-B26E-CD0DC17C1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517" y="1990927"/>
            <a:ext cx="2648925" cy="2015739"/>
          </a:xfrm>
          <a:prstGeom prst="rect">
            <a:avLst/>
          </a:prstGeom>
        </p:spPr>
      </p:pic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1C02702D-09C7-4D3F-B042-0C0DDC3D6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06666"/>
            <a:ext cx="8713694" cy="2412402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D0E8712B-384A-41B6-AACD-2A6977A8B7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517" y="4102584"/>
            <a:ext cx="2648925" cy="20730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F87FA7-3837-48C8-A5F2-278325F8B3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1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90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96122A-19A4-4E1B-B903-9B5E4E5281BA}"/>
              </a:ext>
            </a:extLst>
          </p:cNvPr>
          <p:cNvSpPr txBox="1"/>
          <p:nvPr/>
        </p:nvSpPr>
        <p:spPr>
          <a:xfrm>
            <a:off x="1635162" y="1433344"/>
            <a:ext cx="9262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Suicide Rate Increase Result 4 – Changes on the map in period 3&amp;4 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4535C9F7-C4E7-436A-A29C-56B91BE5D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1378"/>
            <a:ext cx="8010525" cy="2326188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7A3370DC-F1C9-4B51-8F73-65D1AA85C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545" y="2001378"/>
            <a:ext cx="2596262" cy="1881162"/>
          </a:xfrm>
          <a:prstGeom prst="rect">
            <a:avLst/>
          </a:prstGeom>
        </p:spPr>
      </p:pic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78D3E4EE-E86E-470B-95A2-950B6AD6F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0153"/>
            <a:ext cx="8010525" cy="2309005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044D8E47-519F-4E40-9EEA-9A076252FA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546" y="4408861"/>
            <a:ext cx="2596262" cy="18929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7E51E9-80E2-441E-9F1A-65C9E90DF6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2"/>
            <a:ext cx="12192000" cy="131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3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1CF07C4-34F8-41B7-AB4B-35AFAA562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516" y="1938040"/>
            <a:ext cx="6248709" cy="46461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943584-C4B9-4E22-886B-4D9A124C1330}"/>
              </a:ext>
            </a:extLst>
          </p:cNvPr>
          <p:cNvSpPr txBox="1"/>
          <p:nvPr/>
        </p:nvSpPr>
        <p:spPr>
          <a:xfrm>
            <a:off x="1104899" y="1476375"/>
            <a:ext cx="9658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Suicide Rate Increase Result 5 – County Amount changes in different periods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26722E-E5AD-4505-958D-9CF86FBA0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1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82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3410</TotalTime>
  <Words>615</Words>
  <Application>Microsoft Office PowerPoint</Application>
  <PresentationFormat>Widescreen</PresentationFormat>
  <Paragraphs>133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Wenhuan Tan</dc:creator>
  <cp:lastModifiedBy>Wenhuan Tan</cp:lastModifiedBy>
  <cp:revision>10</cp:revision>
  <dcterms:created xsi:type="dcterms:W3CDTF">2021-11-18T21:32:58Z</dcterms:created>
  <dcterms:modified xsi:type="dcterms:W3CDTF">2022-06-21T16:46:59Z</dcterms:modified>
</cp:coreProperties>
</file>