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1" r:id="rId9"/>
    <p:sldId id="262" r:id="rId10"/>
    <p:sldId id="269" r:id="rId11"/>
    <p:sldId id="263" r:id="rId12"/>
    <p:sldId id="264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5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EFB4-41D9-4B3C-83A1-FE979BAF0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9E66A-2062-49E4-B76E-B1F5B5DEB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BCCFE-FEEF-40D6-B096-4D4CF3FCA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C04F-179E-4C52-8CB9-5605EB56CFE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A421-9728-4DD9-B9CD-9BAD45A46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BCFB5-C058-4BA9-A226-9DBE1556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8175-6CD7-44CC-BBF6-7DDB5C9B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3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E418-0114-4CFD-9147-370738EF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73696-6F28-44A9-B0CF-E02D79A93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DBB14-760A-4ABA-9C65-8FF60DB8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C04F-179E-4C52-8CB9-5605EB56CFE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ED064-D7F4-4011-818A-1B258A15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6F26F-3F10-4C59-A861-B38F4946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8175-6CD7-44CC-BBF6-7DDB5C9B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5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40F092-1C5C-4EAC-BAD2-8678C63DD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2D7AA-AE5B-44AF-B889-DEBF99381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00524-2BC4-4225-8DA9-9864C251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C04F-179E-4C52-8CB9-5605EB56CFE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8CEBA-FA60-498D-BBC9-4BA22CA54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DB259-9957-4B14-8651-8FF4AAF0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8175-6CD7-44CC-BBF6-7DDB5C9B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1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577D-EE3A-4EC2-9CBC-E57829BE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BEC20-2C04-4067-AE5B-DFE7D135E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44F53-C1E6-4CCE-8AF2-26E798D2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C04F-179E-4C52-8CB9-5605EB56CFE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589FF-8EDB-4ED6-9589-3C452A0F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1672D-D32F-4E9A-B308-725328D7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8175-6CD7-44CC-BBF6-7DDB5C9B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5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4F1E-7497-4775-80BF-CBFA27C9B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68333-56BC-4E30-8843-3039C3422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70DDF-1446-4899-81F1-E863B87C8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C04F-179E-4C52-8CB9-5605EB56CFE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C3E9E-F502-4346-BAD7-FA1F3922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5009C-4F08-4313-8E4D-9A3300CE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8175-6CD7-44CC-BBF6-7DDB5C9B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9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E28F-0F9C-4422-9061-51B0CF4A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8C267-94B3-479C-9A85-07CC4ADDD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94D6E-DA0D-40C3-A084-2F70AD435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15CFD-350D-41DA-9250-3F165AC5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C04F-179E-4C52-8CB9-5605EB56CFE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B95D4-D3F4-4C4E-AC41-FEF7A3089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2A654-2E76-4217-BC4D-27B0293A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8175-6CD7-44CC-BBF6-7DDB5C9B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9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130C-8079-4C4A-9A31-221DEBEC3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5768D-B917-4E3D-9784-CB5DAECD5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AF43C-BF3C-4B76-A00C-3AFAF546D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57C57E-B552-4340-BA92-987D7D8E0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44BAEF-2273-4B98-8A40-6AEC4DDAE6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1B5647-3AE4-46F6-ACCB-F9259885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C04F-179E-4C52-8CB9-5605EB56CFE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2D4494-99AD-46B5-AE74-874E6597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7BFDF-2540-4E5B-80BA-836F33C2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8175-6CD7-44CC-BBF6-7DDB5C9B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9534-6CA3-4ADB-ABB4-B9150501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E3394A-65CE-4BD3-A6AA-45622F280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C04F-179E-4C52-8CB9-5605EB56CFE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B0625-3939-4026-B15D-24232FE4F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A89B4-0518-4EA0-B3BD-06834AEB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8175-6CD7-44CC-BBF6-7DDB5C9B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6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4D4C75-4E88-4EB9-A4E6-9906C3B69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C04F-179E-4C52-8CB9-5605EB56CFE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798BE-0F52-4E6C-AE12-AF615FE1C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89E6F-2B84-4C15-A663-EF07DE73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8175-6CD7-44CC-BBF6-7DDB5C9B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3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244B-9BF6-4490-895C-E867CAB01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83886-3868-4950-89F4-136BDAAD0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35CCB-D7F5-4712-9D45-2931C7BF9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A4D05-5370-479B-93DF-FF546D88C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C04F-179E-4C52-8CB9-5605EB56CFE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5B022-0A0C-43B3-8FC3-AB4D17F6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348AA-DA90-4564-8117-6E511ADB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8175-6CD7-44CC-BBF6-7DDB5C9B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8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1DE37-3BC3-47CE-AFC2-EB42035F5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652360-FC41-4011-885A-FD479FAC9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36E7B-CAAE-48B7-8DC0-47D528C98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33C78-CA86-48A0-BF04-16150AE44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C04F-179E-4C52-8CB9-5605EB56CFE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A4212-839F-4F63-960C-834B8FB3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A9173-C83C-42E8-AED2-AAD1C68A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8175-6CD7-44CC-BBF6-7DDB5C9B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0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1AB52-AF4B-48ED-B64C-2AD706793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6C01F-4BA8-4ED3-BF31-496604E64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20EC6-32CB-4780-BE0F-FE59BCD64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5C04F-179E-4C52-8CB9-5605EB56CFE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41A35-9270-4D84-B133-212D96788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7B619-EF04-4806-8962-0D284106F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28175-6CD7-44CC-BBF6-7DDB5C9BF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5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01BF-2044-4499-B6CC-C290C525C6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and Prediction</a:t>
            </a:r>
            <a:br>
              <a:rPr lang="en-US" dirty="0"/>
            </a:br>
            <a:r>
              <a:rPr lang="en-US" dirty="0"/>
              <a:t>Training and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61049-6D93-4E7F-9E0D-B052034DEC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Melinda Higgins</a:t>
            </a:r>
          </a:p>
          <a:p>
            <a:r>
              <a:rPr lang="en-US" dirty="0"/>
              <a:t>03/25/2020</a:t>
            </a:r>
          </a:p>
        </p:txBody>
      </p:sp>
    </p:spTree>
    <p:extLst>
      <p:ext uri="{BB962C8B-B14F-4D97-AF65-F5344CB8AC3E}">
        <p14:creationId xmlns:p14="http://schemas.microsoft.com/office/powerpoint/2010/main" val="3892667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F494-C092-43D8-BF7A-94777E38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A9BE4-61EC-43B6-AACF-FC1807DD3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825624"/>
            <a:ext cx="11468100" cy="5032375"/>
          </a:xfrm>
        </p:spPr>
        <p:txBody>
          <a:bodyPr>
            <a:normAutofit/>
          </a:bodyPr>
          <a:lstStyle/>
          <a:p>
            <a:r>
              <a:rPr lang="en-US" sz="3600" dirty="0"/>
              <a:t>To get a good idea of how the model will perform with new (unknown, future) data</a:t>
            </a:r>
          </a:p>
          <a:p>
            <a:r>
              <a:rPr lang="en-US" sz="3600" dirty="0"/>
              <a:t>Typically split the data usually 70/30 or 80/20 training, testing</a:t>
            </a:r>
          </a:p>
          <a:p>
            <a:r>
              <a:rPr lang="en-US" sz="3600" dirty="0"/>
              <a:t>Sample at random (without replacement) 80% of the data</a:t>
            </a:r>
          </a:p>
          <a:p>
            <a:r>
              <a:rPr lang="en-US" sz="3600" dirty="0"/>
              <a:t>Use these to TRAIN (create) the model</a:t>
            </a:r>
          </a:p>
          <a:p>
            <a:r>
              <a:rPr lang="en-US" sz="3600" dirty="0"/>
              <a:t>Use the remaining 20% to TEST the model (prediction)</a:t>
            </a:r>
          </a:p>
        </p:txBody>
      </p:sp>
    </p:spTree>
    <p:extLst>
      <p:ext uri="{BB962C8B-B14F-4D97-AF65-F5344CB8AC3E}">
        <p14:creationId xmlns:p14="http://schemas.microsoft.com/office/powerpoint/2010/main" val="143956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EA6707-DF4C-407A-81F8-0E375CDDE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143000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1C657D-1859-45EB-9C7F-681775DB5D2C}"/>
              </a:ext>
            </a:extLst>
          </p:cNvPr>
          <p:cNvSpPr txBox="1"/>
          <p:nvPr/>
        </p:nvSpPr>
        <p:spPr>
          <a:xfrm>
            <a:off x="1354127" y="206591"/>
            <a:ext cx="8721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accent5">
                    <a:lumMod val="75000"/>
                  </a:schemeClr>
                </a:solidFill>
              </a:rPr>
              <a:t>Anscome</a:t>
            </a:r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 Data – Training – random set 1</a:t>
            </a:r>
          </a:p>
        </p:txBody>
      </p:sp>
    </p:spTree>
    <p:extLst>
      <p:ext uri="{BB962C8B-B14F-4D97-AF65-F5344CB8AC3E}">
        <p14:creationId xmlns:p14="http://schemas.microsoft.com/office/powerpoint/2010/main" val="643857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DFF671-7802-47C3-9B07-84C920E3B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4C6AD4-5E53-410B-8B33-6B352ACF8583}"/>
              </a:ext>
            </a:extLst>
          </p:cNvPr>
          <p:cNvSpPr txBox="1"/>
          <p:nvPr/>
        </p:nvSpPr>
        <p:spPr>
          <a:xfrm>
            <a:off x="1781968" y="254216"/>
            <a:ext cx="7866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accent5">
                    <a:lumMod val="75000"/>
                  </a:schemeClr>
                </a:solidFill>
              </a:rPr>
              <a:t>Anscome</a:t>
            </a:r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 Data – Test – random set 1</a:t>
            </a:r>
          </a:p>
        </p:txBody>
      </p:sp>
    </p:spTree>
    <p:extLst>
      <p:ext uri="{BB962C8B-B14F-4D97-AF65-F5344CB8AC3E}">
        <p14:creationId xmlns:p14="http://schemas.microsoft.com/office/powerpoint/2010/main" val="1157379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61D1D9-FB23-4EEB-8A76-53FEA1660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1C657D-1859-45EB-9C7F-681775DB5D2C}"/>
              </a:ext>
            </a:extLst>
          </p:cNvPr>
          <p:cNvSpPr txBox="1"/>
          <p:nvPr/>
        </p:nvSpPr>
        <p:spPr>
          <a:xfrm>
            <a:off x="1354127" y="206591"/>
            <a:ext cx="8721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accent5">
                    <a:lumMod val="75000"/>
                  </a:schemeClr>
                </a:solidFill>
              </a:rPr>
              <a:t>Anscome</a:t>
            </a:r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 Data – Training – random set 2</a:t>
            </a:r>
          </a:p>
        </p:txBody>
      </p:sp>
    </p:spTree>
    <p:extLst>
      <p:ext uri="{BB962C8B-B14F-4D97-AF65-F5344CB8AC3E}">
        <p14:creationId xmlns:p14="http://schemas.microsoft.com/office/powerpoint/2010/main" val="267571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908687-4736-4C91-846E-B5779D0F4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4C6AD4-5E53-410B-8B33-6B352ACF8583}"/>
              </a:ext>
            </a:extLst>
          </p:cNvPr>
          <p:cNvSpPr txBox="1"/>
          <p:nvPr/>
        </p:nvSpPr>
        <p:spPr>
          <a:xfrm>
            <a:off x="1781968" y="254216"/>
            <a:ext cx="7866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accent5">
                    <a:lumMod val="75000"/>
                  </a:schemeClr>
                </a:solidFill>
              </a:rPr>
              <a:t>Anscome</a:t>
            </a:r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 Data – Test – random set 2</a:t>
            </a:r>
          </a:p>
        </p:txBody>
      </p:sp>
    </p:spTree>
    <p:extLst>
      <p:ext uri="{BB962C8B-B14F-4D97-AF65-F5344CB8AC3E}">
        <p14:creationId xmlns:p14="http://schemas.microsoft.com/office/powerpoint/2010/main" val="203296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1C2D-3BFA-44C3-9396-256C38612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Modeling – fit equation to data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21CEC83-C340-4E0E-9D4C-978F7A913E09}"/>
              </a:ext>
            </a:extLst>
          </p:cNvPr>
          <p:cNvGrpSpPr/>
          <p:nvPr/>
        </p:nvGrpSpPr>
        <p:grpSpPr>
          <a:xfrm>
            <a:off x="683580" y="1690688"/>
            <a:ext cx="2703759" cy="2703759"/>
            <a:chOff x="683580" y="1690688"/>
            <a:chExt cx="2703759" cy="2703759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3753B77-35CD-4679-BA73-E73E3B486DBA}"/>
                </a:ext>
              </a:extLst>
            </p:cNvPr>
            <p:cNvCxnSpPr/>
            <p:nvPr/>
          </p:nvCxnSpPr>
          <p:spPr>
            <a:xfrm>
              <a:off x="683581" y="1690688"/>
              <a:ext cx="0" cy="2703759"/>
            </a:xfrm>
            <a:prstGeom prst="line">
              <a:avLst/>
            </a:prstGeom>
            <a:ln w="571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9BF27C5-EB13-449A-B17E-F37AF5AE202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035460" y="3041575"/>
              <a:ext cx="0" cy="2703759"/>
            </a:xfrm>
            <a:prstGeom prst="line">
              <a:avLst/>
            </a:prstGeom>
            <a:ln w="571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C94202E-C613-4C4D-BCD2-452D557FA030}"/>
                </a:ext>
              </a:extLst>
            </p:cNvPr>
            <p:cNvSpPr/>
            <p:nvPr/>
          </p:nvSpPr>
          <p:spPr>
            <a:xfrm>
              <a:off x="872232" y="3590254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EA58A53-1FE7-4A5E-A23A-9032C85B09E7}"/>
                </a:ext>
              </a:extLst>
            </p:cNvPr>
            <p:cNvSpPr/>
            <p:nvPr/>
          </p:nvSpPr>
          <p:spPr>
            <a:xfrm>
              <a:off x="1219201" y="3205801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AABBCD0-9AC7-4939-B922-757C4BF88188}"/>
                </a:ext>
              </a:extLst>
            </p:cNvPr>
            <p:cNvSpPr/>
            <p:nvPr/>
          </p:nvSpPr>
          <p:spPr>
            <a:xfrm>
              <a:off x="1478133" y="3505916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440BE92-FE76-448B-A8FB-050F14A91345}"/>
                </a:ext>
              </a:extLst>
            </p:cNvPr>
            <p:cNvSpPr/>
            <p:nvPr/>
          </p:nvSpPr>
          <p:spPr>
            <a:xfrm>
              <a:off x="1768136" y="3121463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148B4BB-FB13-4137-952B-1820C480392F}"/>
                </a:ext>
              </a:extLst>
            </p:cNvPr>
            <p:cNvSpPr/>
            <p:nvPr/>
          </p:nvSpPr>
          <p:spPr>
            <a:xfrm>
              <a:off x="2010306" y="2762030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C6B19FE-89BD-46D2-B561-8E0F5B144E89}"/>
                </a:ext>
              </a:extLst>
            </p:cNvPr>
            <p:cNvSpPr/>
            <p:nvPr/>
          </p:nvSpPr>
          <p:spPr>
            <a:xfrm>
              <a:off x="2812742" y="2593355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6A4774E-C29A-498A-B96B-A9D89794C2E7}"/>
                </a:ext>
              </a:extLst>
            </p:cNvPr>
            <p:cNvSpPr/>
            <p:nvPr/>
          </p:nvSpPr>
          <p:spPr>
            <a:xfrm>
              <a:off x="2288958" y="2974982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112D28-FC82-47B9-8208-B0472EE813EC}"/>
              </a:ext>
            </a:extLst>
          </p:cNvPr>
          <p:cNvCxnSpPr>
            <a:cxnSpLocks/>
          </p:cNvCxnSpPr>
          <p:nvPr/>
        </p:nvCxnSpPr>
        <p:spPr>
          <a:xfrm flipH="1">
            <a:off x="683580" y="1667872"/>
            <a:ext cx="2306715" cy="2724592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D3A9879-3D95-450C-8B85-49FA95B1BA94}"/>
              </a:ext>
            </a:extLst>
          </p:cNvPr>
          <p:cNvGrpSpPr/>
          <p:nvPr/>
        </p:nvGrpSpPr>
        <p:grpSpPr>
          <a:xfrm>
            <a:off x="3632448" y="3932666"/>
            <a:ext cx="2703759" cy="2703759"/>
            <a:chOff x="3632448" y="3932666"/>
            <a:chExt cx="2703759" cy="270375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1E7DECB-FB88-4D64-8CE0-2D2C77BE48BE}"/>
                </a:ext>
              </a:extLst>
            </p:cNvPr>
            <p:cNvCxnSpPr/>
            <p:nvPr/>
          </p:nvCxnSpPr>
          <p:spPr>
            <a:xfrm>
              <a:off x="3632449" y="3932666"/>
              <a:ext cx="0" cy="2703759"/>
            </a:xfrm>
            <a:prstGeom prst="line">
              <a:avLst/>
            </a:prstGeom>
            <a:ln w="571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CBD587-F826-46C5-A4D3-F667E382849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984328" y="5283553"/>
              <a:ext cx="0" cy="2703759"/>
            </a:xfrm>
            <a:prstGeom prst="line">
              <a:avLst/>
            </a:prstGeom>
            <a:ln w="571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9A7D744-87C3-4433-984D-E68326FA8BE3}"/>
                </a:ext>
              </a:extLst>
            </p:cNvPr>
            <p:cNvSpPr/>
            <p:nvPr/>
          </p:nvSpPr>
          <p:spPr>
            <a:xfrm>
              <a:off x="3821100" y="5832232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2E772C2-C3FD-4E89-BA78-B2C1892CC34B}"/>
                </a:ext>
              </a:extLst>
            </p:cNvPr>
            <p:cNvSpPr/>
            <p:nvPr/>
          </p:nvSpPr>
          <p:spPr>
            <a:xfrm>
              <a:off x="4168069" y="5447779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738A896-BC33-4BFF-ADA8-0572133FABC6}"/>
                </a:ext>
              </a:extLst>
            </p:cNvPr>
            <p:cNvSpPr/>
            <p:nvPr/>
          </p:nvSpPr>
          <p:spPr>
            <a:xfrm>
              <a:off x="4427001" y="5747894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8E4E447-0AFC-42CF-8888-AA0D550B8D0A}"/>
                </a:ext>
              </a:extLst>
            </p:cNvPr>
            <p:cNvSpPr/>
            <p:nvPr/>
          </p:nvSpPr>
          <p:spPr>
            <a:xfrm>
              <a:off x="4717004" y="5363441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79414AF-CDB5-4988-BAEE-9804B8585C58}"/>
                </a:ext>
              </a:extLst>
            </p:cNvPr>
            <p:cNvSpPr/>
            <p:nvPr/>
          </p:nvSpPr>
          <p:spPr>
            <a:xfrm>
              <a:off x="4959174" y="5004008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BF4AF5C-C45A-49B8-B1D4-EF0D2356E5CA}"/>
                </a:ext>
              </a:extLst>
            </p:cNvPr>
            <p:cNvSpPr/>
            <p:nvPr/>
          </p:nvSpPr>
          <p:spPr>
            <a:xfrm>
              <a:off x="5761610" y="4835333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AD72687-266C-4804-AB66-20283BADD548}"/>
                </a:ext>
              </a:extLst>
            </p:cNvPr>
            <p:cNvSpPr/>
            <p:nvPr/>
          </p:nvSpPr>
          <p:spPr>
            <a:xfrm>
              <a:off x="5237826" y="5216960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63D9890-8AC3-4E79-BCDA-D9BF96906F75}"/>
              </a:ext>
            </a:extLst>
          </p:cNvPr>
          <p:cNvCxnSpPr>
            <a:cxnSpLocks/>
          </p:cNvCxnSpPr>
          <p:nvPr/>
        </p:nvCxnSpPr>
        <p:spPr>
          <a:xfrm flipH="1">
            <a:off x="3632447" y="5216960"/>
            <a:ext cx="2703760" cy="31515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E94DA3D-C1BD-4EF3-8F36-E4F9E07D42F3}"/>
              </a:ext>
            </a:extLst>
          </p:cNvPr>
          <p:cNvGrpSpPr/>
          <p:nvPr/>
        </p:nvGrpSpPr>
        <p:grpSpPr>
          <a:xfrm>
            <a:off x="6095999" y="1357786"/>
            <a:ext cx="2703759" cy="2703759"/>
            <a:chOff x="6095999" y="1357786"/>
            <a:chExt cx="2703759" cy="2703759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21F5D73-4338-4147-A68B-1B57D7DC5603}"/>
                </a:ext>
              </a:extLst>
            </p:cNvPr>
            <p:cNvCxnSpPr/>
            <p:nvPr/>
          </p:nvCxnSpPr>
          <p:spPr>
            <a:xfrm>
              <a:off x="6096000" y="1357786"/>
              <a:ext cx="0" cy="2703759"/>
            </a:xfrm>
            <a:prstGeom prst="line">
              <a:avLst/>
            </a:prstGeom>
            <a:ln w="571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0E3AF79-F2F8-4219-B487-A4A14594BA6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447879" y="2708673"/>
              <a:ext cx="0" cy="2703759"/>
            </a:xfrm>
            <a:prstGeom prst="line">
              <a:avLst/>
            </a:prstGeom>
            <a:ln w="571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2AF9FE4-9434-4769-A26B-76C965BCB02D}"/>
                </a:ext>
              </a:extLst>
            </p:cNvPr>
            <p:cNvSpPr/>
            <p:nvPr/>
          </p:nvSpPr>
          <p:spPr>
            <a:xfrm>
              <a:off x="6284651" y="3257352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04DC70E-A09C-415F-AC20-41E0AC2FB378}"/>
                </a:ext>
              </a:extLst>
            </p:cNvPr>
            <p:cNvSpPr/>
            <p:nvPr/>
          </p:nvSpPr>
          <p:spPr>
            <a:xfrm>
              <a:off x="6631620" y="2872899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C4283E-A3C5-4F4B-BB6D-91CB9AD85435}"/>
                </a:ext>
              </a:extLst>
            </p:cNvPr>
            <p:cNvSpPr/>
            <p:nvPr/>
          </p:nvSpPr>
          <p:spPr>
            <a:xfrm>
              <a:off x="6890552" y="3173014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C57166C-C3C2-4D19-989A-F991332F1262}"/>
                </a:ext>
              </a:extLst>
            </p:cNvPr>
            <p:cNvSpPr/>
            <p:nvPr/>
          </p:nvSpPr>
          <p:spPr>
            <a:xfrm>
              <a:off x="7180555" y="2788561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1701B7A-A38C-4CEA-93DD-91867E7B0B4D}"/>
                </a:ext>
              </a:extLst>
            </p:cNvPr>
            <p:cNvSpPr/>
            <p:nvPr/>
          </p:nvSpPr>
          <p:spPr>
            <a:xfrm>
              <a:off x="7422725" y="2429128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49B0BE9-750E-44BE-A251-51D7CD0927B1}"/>
                </a:ext>
              </a:extLst>
            </p:cNvPr>
            <p:cNvSpPr/>
            <p:nvPr/>
          </p:nvSpPr>
          <p:spPr>
            <a:xfrm>
              <a:off x="8225161" y="2260453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3440B87-E727-4022-8314-174F87EAE3FC}"/>
                </a:ext>
              </a:extLst>
            </p:cNvPr>
            <p:cNvSpPr/>
            <p:nvPr/>
          </p:nvSpPr>
          <p:spPr>
            <a:xfrm>
              <a:off x="7701377" y="2642080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0EBCDE9-3F10-4189-AB43-40319BA2E451}"/>
              </a:ext>
            </a:extLst>
          </p:cNvPr>
          <p:cNvCxnSpPr>
            <a:cxnSpLocks/>
          </p:cNvCxnSpPr>
          <p:nvPr/>
        </p:nvCxnSpPr>
        <p:spPr>
          <a:xfrm flipH="1">
            <a:off x="6307586" y="2158176"/>
            <a:ext cx="2031503" cy="137971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1F6FC81-6C9C-46C3-924F-470ABA628AF0}"/>
              </a:ext>
            </a:extLst>
          </p:cNvPr>
          <p:cNvGrpSpPr/>
          <p:nvPr/>
        </p:nvGrpSpPr>
        <p:grpSpPr>
          <a:xfrm>
            <a:off x="9196412" y="3932666"/>
            <a:ext cx="2703759" cy="2703759"/>
            <a:chOff x="9196412" y="3932666"/>
            <a:chExt cx="2703759" cy="270375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C8E7BD4-3640-4267-AE6F-858865E4F8B2}"/>
                </a:ext>
              </a:extLst>
            </p:cNvPr>
            <p:cNvCxnSpPr/>
            <p:nvPr/>
          </p:nvCxnSpPr>
          <p:spPr>
            <a:xfrm>
              <a:off x="9196413" y="3932666"/>
              <a:ext cx="0" cy="2703759"/>
            </a:xfrm>
            <a:prstGeom prst="line">
              <a:avLst/>
            </a:prstGeom>
            <a:ln w="571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75FA87B-23E9-4A96-BB42-BE654BF3334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48292" y="5283553"/>
              <a:ext cx="0" cy="2703759"/>
            </a:xfrm>
            <a:prstGeom prst="line">
              <a:avLst/>
            </a:prstGeom>
            <a:ln w="571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6E38ECA-62B3-4222-B58C-515D9316D9E3}"/>
                </a:ext>
              </a:extLst>
            </p:cNvPr>
            <p:cNvSpPr/>
            <p:nvPr/>
          </p:nvSpPr>
          <p:spPr>
            <a:xfrm>
              <a:off x="9385064" y="5832232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18CAD25-D938-4B27-A1CB-7E1A86827EF0}"/>
                </a:ext>
              </a:extLst>
            </p:cNvPr>
            <p:cNvSpPr/>
            <p:nvPr/>
          </p:nvSpPr>
          <p:spPr>
            <a:xfrm>
              <a:off x="9732033" y="5447779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67FE434-4F15-4788-A92E-648AFA10DDD3}"/>
                </a:ext>
              </a:extLst>
            </p:cNvPr>
            <p:cNvSpPr/>
            <p:nvPr/>
          </p:nvSpPr>
          <p:spPr>
            <a:xfrm>
              <a:off x="9990965" y="5747894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1FC28D0-0746-4832-8BB4-0557A596CE22}"/>
                </a:ext>
              </a:extLst>
            </p:cNvPr>
            <p:cNvSpPr/>
            <p:nvPr/>
          </p:nvSpPr>
          <p:spPr>
            <a:xfrm>
              <a:off x="10280968" y="5363441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E42825F-AEDD-473E-9627-3CC3332B0931}"/>
                </a:ext>
              </a:extLst>
            </p:cNvPr>
            <p:cNvSpPr/>
            <p:nvPr/>
          </p:nvSpPr>
          <p:spPr>
            <a:xfrm>
              <a:off x="10523138" y="5004008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9877D03-81DF-4A72-96C9-0484774EFCC0}"/>
                </a:ext>
              </a:extLst>
            </p:cNvPr>
            <p:cNvSpPr/>
            <p:nvPr/>
          </p:nvSpPr>
          <p:spPr>
            <a:xfrm>
              <a:off x="11325574" y="4835333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D4CA928-8312-4CCD-94E9-47594B9F227A}"/>
                </a:ext>
              </a:extLst>
            </p:cNvPr>
            <p:cNvSpPr/>
            <p:nvPr/>
          </p:nvSpPr>
          <p:spPr>
            <a:xfrm>
              <a:off x="10801790" y="5216960"/>
              <a:ext cx="177553" cy="168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Arc 61">
            <a:extLst>
              <a:ext uri="{FF2B5EF4-FFF2-40B4-BE49-F238E27FC236}">
                <a16:creationId xmlns:a16="http://schemas.microsoft.com/office/drawing/2014/main" id="{BACE4CA7-0BD5-42E1-8E15-1430BF7A714C}"/>
              </a:ext>
            </a:extLst>
          </p:cNvPr>
          <p:cNvSpPr/>
          <p:nvPr/>
        </p:nvSpPr>
        <p:spPr>
          <a:xfrm>
            <a:off x="9593069" y="5048398"/>
            <a:ext cx="3803330" cy="2677634"/>
          </a:xfrm>
          <a:prstGeom prst="arc">
            <a:avLst>
              <a:gd name="adj1" fmla="val 11116439"/>
              <a:gd name="adj2" fmla="val 17701354"/>
            </a:avLst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1DD6B7-B5E8-4C36-9078-9841AB2DEAB5}"/>
              </a:ext>
            </a:extLst>
          </p:cNvPr>
          <p:cNvSpPr txBox="1"/>
          <p:nvPr/>
        </p:nvSpPr>
        <p:spPr>
          <a:xfrm>
            <a:off x="838200" y="4460939"/>
            <a:ext cx="209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anchored at 0,0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7BF36F-1691-46BB-B92E-5C5763A3B14B}"/>
              </a:ext>
            </a:extLst>
          </p:cNvPr>
          <p:cNvSpPr txBox="1"/>
          <p:nvPr/>
        </p:nvSpPr>
        <p:spPr>
          <a:xfrm>
            <a:off x="3846193" y="4110393"/>
            <a:ext cx="208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Guess at best fit line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A9C7DB-97C4-447A-A208-B4B90516B488}"/>
              </a:ext>
            </a:extLst>
          </p:cNvPr>
          <p:cNvSpPr txBox="1"/>
          <p:nvPr/>
        </p:nvSpPr>
        <p:spPr>
          <a:xfrm>
            <a:off x="6349628" y="1263170"/>
            <a:ext cx="319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fit line – minimize residuals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609FD3-5BF9-4667-BDB0-A2EAFCC6AF99}"/>
              </a:ext>
            </a:extLst>
          </p:cNvPr>
          <p:cNvSpPr txBox="1"/>
          <p:nvPr/>
        </p:nvSpPr>
        <p:spPr>
          <a:xfrm>
            <a:off x="9292788" y="3547351"/>
            <a:ext cx="263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 – a curved line</a:t>
            </a:r>
          </a:p>
        </p:txBody>
      </p:sp>
    </p:spTree>
    <p:extLst>
      <p:ext uri="{BB962C8B-B14F-4D97-AF65-F5344CB8AC3E}">
        <p14:creationId xmlns:p14="http://schemas.microsoft.com/office/powerpoint/2010/main" val="206348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3" grpId="0"/>
      <p:bldP spid="48" grpId="0"/>
      <p:bldP spid="49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4A3B40-E1E3-49D2-81CA-27F8D03DDE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331" b="21002"/>
          <a:stretch/>
        </p:blipFill>
        <p:spPr>
          <a:xfrm>
            <a:off x="0" y="0"/>
            <a:ext cx="1148967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96296F-5A6C-4F07-956C-AD10779345F4}"/>
              </a:ext>
            </a:extLst>
          </p:cNvPr>
          <p:cNvSpPr txBox="1"/>
          <p:nvPr/>
        </p:nvSpPr>
        <p:spPr>
          <a:xfrm>
            <a:off x="1340528" y="1216241"/>
            <a:ext cx="11832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676783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AC761E-6A8C-4959-9524-AAEB56B9FF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740" b="22003"/>
          <a:stretch/>
        </p:blipFill>
        <p:spPr>
          <a:xfrm>
            <a:off x="-1" y="0"/>
            <a:ext cx="11514565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FBC03F-EA34-4C72-97BA-BA8B6D9B4697}"/>
              </a:ext>
            </a:extLst>
          </p:cNvPr>
          <p:cNvSpPr txBox="1"/>
          <p:nvPr/>
        </p:nvSpPr>
        <p:spPr>
          <a:xfrm>
            <a:off x="1340528" y="1216241"/>
            <a:ext cx="5086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Model Y = β</a:t>
            </a:r>
            <a:r>
              <a:rPr lang="en-US" sz="4000" b="1" baseline="-25000" dirty="0">
                <a:solidFill>
                  <a:schemeClr val="accent5">
                    <a:lumMod val="75000"/>
                  </a:schemeClr>
                </a:solidFill>
              </a:rPr>
              <a:t>0</a:t>
            </a:r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 + </a:t>
            </a:r>
            <a:r>
              <a:rPr lang="el-GR" sz="4000" b="1" dirty="0">
                <a:solidFill>
                  <a:schemeClr val="accent5">
                    <a:lumMod val="75000"/>
                  </a:schemeClr>
                </a:solidFill>
              </a:rPr>
              <a:t>β</a:t>
            </a:r>
            <a:r>
              <a:rPr lang="en-US" sz="4000" b="1" baseline="-250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*X + </a:t>
            </a:r>
            <a:r>
              <a:rPr lang="el-GR" sz="4000" b="1" dirty="0">
                <a:solidFill>
                  <a:schemeClr val="accent5">
                    <a:lumMod val="75000"/>
                  </a:schemeClr>
                </a:solidFill>
              </a:rPr>
              <a:t>ε</a:t>
            </a:r>
            <a:endParaRPr lang="en-US" sz="4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89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CA4608-A3FC-40E9-A10F-C3FF3846DC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689" b="21711"/>
          <a:stretch/>
        </p:blipFill>
        <p:spPr>
          <a:xfrm>
            <a:off x="-1" y="0"/>
            <a:ext cx="11479207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39B9B3-2945-4F60-BC22-69E21EAD8C04}"/>
              </a:ext>
            </a:extLst>
          </p:cNvPr>
          <p:cNvSpPr txBox="1"/>
          <p:nvPr/>
        </p:nvSpPr>
        <p:spPr>
          <a:xfrm>
            <a:off x="1340528" y="1216241"/>
            <a:ext cx="40709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Model Predictions</a:t>
            </a:r>
          </a:p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Original Data</a:t>
            </a:r>
          </a:p>
        </p:txBody>
      </p:sp>
    </p:spTree>
    <p:extLst>
      <p:ext uri="{BB962C8B-B14F-4D97-AF65-F5344CB8AC3E}">
        <p14:creationId xmlns:p14="http://schemas.microsoft.com/office/powerpoint/2010/main" val="3189459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14A18-1622-4B61-ACDA-187785E1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Model Y = β</a:t>
            </a:r>
            <a:r>
              <a:rPr lang="en-US" b="1" baseline="-25000" dirty="0">
                <a:solidFill>
                  <a:schemeClr val="accent5">
                    <a:lumMod val="75000"/>
                  </a:schemeClr>
                </a:solidFill>
              </a:rPr>
              <a:t>0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+ </a:t>
            </a:r>
            <a:r>
              <a:rPr lang="el-GR" b="1" dirty="0">
                <a:solidFill>
                  <a:schemeClr val="accent5">
                    <a:lumMod val="75000"/>
                  </a:schemeClr>
                </a:solidFill>
              </a:rPr>
              <a:t>β</a:t>
            </a:r>
            <a:r>
              <a:rPr lang="en-US" b="1" baseline="-250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*X + </a:t>
            </a:r>
            <a:r>
              <a:rPr lang="el-GR" b="1" dirty="0">
                <a:solidFill>
                  <a:schemeClr val="accent5">
                    <a:lumMod val="75000"/>
                  </a:schemeClr>
                </a:solidFill>
              </a:rPr>
              <a:t>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BAD32-C5A3-41F8-915D-F987AB2C8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Model “Errors” (aka. “residuals”)</a:t>
            </a:r>
          </a:p>
          <a:p>
            <a:pPr lvl="1"/>
            <a:r>
              <a:rPr lang="en-US" sz="4000" dirty="0"/>
              <a:t>Incorrect model </a:t>
            </a:r>
            <a:r>
              <a:rPr lang="en-US" sz="4000" dirty="0">
                <a:sym typeface="Wingdings" panose="05000000000000000000" pitchFamily="2" charset="2"/>
              </a:rPr>
              <a:t></a:t>
            </a:r>
            <a:r>
              <a:rPr lang="en-US" sz="4000" dirty="0"/>
              <a:t> lack of fit</a:t>
            </a:r>
          </a:p>
          <a:p>
            <a:pPr lvl="1"/>
            <a:r>
              <a:rPr lang="en-US" sz="4000" dirty="0"/>
              <a:t>Measurement uncertainty</a:t>
            </a:r>
          </a:p>
          <a:p>
            <a:pPr lvl="2"/>
            <a:r>
              <a:rPr lang="en-US" sz="3600" dirty="0"/>
              <a:t>Assumed to only be in Y (outcome response)</a:t>
            </a:r>
          </a:p>
          <a:p>
            <a:pPr lvl="2"/>
            <a:r>
              <a:rPr lang="en-US" sz="3600" dirty="0"/>
              <a:t>But can also be in X (independent “fixed”)</a:t>
            </a:r>
          </a:p>
          <a:p>
            <a:pPr lvl="1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1224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F4A20-C17B-48C7-B8DC-A8364F29D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C6EF6-4BC1-4FCE-AE95-8BB4A9789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825624"/>
            <a:ext cx="11391900" cy="5032375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Predict the expected (mean) response at a given value of X</a:t>
            </a:r>
          </a:p>
          <a:p>
            <a:r>
              <a:rPr lang="en-US" sz="3600" dirty="0"/>
              <a:t>95% Confidence Intervals are for the MEAN (average) response of Y at X</a:t>
            </a:r>
          </a:p>
          <a:p>
            <a:r>
              <a:rPr lang="en-US" sz="3600" dirty="0"/>
              <a:t>95% Prediction Intervals are for an INDIVIDUAL response of Y at X – always WIDER</a:t>
            </a:r>
          </a:p>
          <a:p>
            <a:r>
              <a:rPr lang="en-US" sz="3600" dirty="0"/>
              <a:t>BOTH intervals will be narrower where there is “more data” or “higher concentration of data points” – more information – more confidence</a:t>
            </a:r>
          </a:p>
          <a:p>
            <a:r>
              <a:rPr lang="en-US" sz="3600" dirty="0"/>
              <a:t>NEVER EXTRAPOLATE (outside of X’s)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8609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E5509A-035F-4CBD-A197-8E499C70E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A79C41-AA67-44AA-BA09-031E2E582848}"/>
              </a:ext>
            </a:extLst>
          </p:cNvPr>
          <p:cNvSpPr txBox="1"/>
          <p:nvPr/>
        </p:nvSpPr>
        <p:spPr>
          <a:xfrm>
            <a:off x="950003" y="101816"/>
            <a:ext cx="76220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Model Predictions</a:t>
            </a:r>
          </a:p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95% Confidence Intervals for Mean</a:t>
            </a:r>
          </a:p>
        </p:txBody>
      </p:sp>
    </p:spTree>
    <p:extLst>
      <p:ext uri="{BB962C8B-B14F-4D97-AF65-F5344CB8AC3E}">
        <p14:creationId xmlns:p14="http://schemas.microsoft.com/office/powerpoint/2010/main" val="176251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1EC885-9580-4E22-9385-ED584250A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63C001-1E1A-4DBD-8E61-10E2D6C9B3AD}"/>
              </a:ext>
            </a:extLst>
          </p:cNvPr>
          <p:cNvSpPr txBox="1"/>
          <p:nvPr/>
        </p:nvSpPr>
        <p:spPr>
          <a:xfrm>
            <a:off x="950003" y="101816"/>
            <a:ext cx="5538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Model Predictions</a:t>
            </a:r>
          </a:p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95% Predictions Intervals</a:t>
            </a:r>
          </a:p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For individual values</a:t>
            </a:r>
          </a:p>
        </p:txBody>
      </p:sp>
    </p:spTree>
    <p:extLst>
      <p:ext uri="{BB962C8B-B14F-4D97-AF65-F5344CB8AC3E}">
        <p14:creationId xmlns:p14="http://schemas.microsoft.com/office/powerpoint/2010/main" val="33910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293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Modeling and Prediction Training and Testing</vt:lpstr>
      <vt:lpstr>Modeling – fit equation to data</vt:lpstr>
      <vt:lpstr>PowerPoint Presentation</vt:lpstr>
      <vt:lpstr>PowerPoint Presentation</vt:lpstr>
      <vt:lpstr>PowerPoint Presentation</vt:lpstr>
      <vt:lpstr>Model Y = β0 + β1*X + ε</vt:lpstr>
      <vt:lpstr>Model Predictions</vt:lpstr>
      <vt:lpstr>PowerPoint Presentation</vt:lpstr>
      <vt:lpstr>PowerPoint Presentation</vt:lpstr>
      <vt:lpstr>Training and Testing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and Prediction Training and Testing</dc:title>
  <dc:creator>Higgins, Melinda K</dc:creator>
  <cp:lastModifiedBy>Higgins, Melinda K</cp:lastModifiedBy>
  <cp:revision>11</cp:revision>
  <dcterms:created xsi:type="dcterms:W3CDTF">2020-03-24T23:12:26Z</dcterms:created>
  <dcterms:modified xsi:type="dcterms:W3CDTF">2020-03-31T17:06:12Z</dcterms:modified>
</cp:coreProperties>
</file>