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4" d="100"/>
          <a:sy n="84" d="100"/>
        </p:scale>
        <p:origin x="-1399" y="-4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3223D5A-9791-4D89-8581-38A31A0736C4}" type="datetimeFigureOut">
              <a:rPr lang="en-US" smtClean="0"/>
              <a:t>9/30/2023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9BE436-5B7D-47F5-BC51-8B2A1A9B8B79}" type="slidenum">
              <a:rPr lang="en-US" smtClean="0"/>
              <a:t>‹#›</a:t>
            </a:fld>
            <a:endParaRPr lang="en-US"/>
          </a:p>
        </p:txBody>
      </p:sp>
    </p:spTree>
    <p:extLst>
      <p:ext uri="{BB962C8B-B14F-4D97-AF65-F5344CB8AC3E}">
        <p14:creationId xmlns:p14="http://schemas.microsoft.com/office/powerpoint/2010/main" val="30704130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3223D5A-9791-4D89-8581-38A31A0736C4}" type="datetimeFigureOut">
              <a:rPr lang="en-US" smtClean="0"/>
              <a:t>9/30/2023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9BE436-5B7D-47F5-BC51-8B2A1A9B8B79}" type="slidenum">
              <a:rPr lang="en-US" smtClean="0"/>
              <a:t>‹#›</a:t>
            </a:fld>
            <a:endParaRPr lang="en-US"/>
          </a:p>
        </p:txBody>
      </p:sp>
    </p:spTree>
    <p:extLst>
      <p:ext uri="{BB962C8B-B14F-4D97-AF65-F5344CB8AC3E}">
        <p14:creationId xmlns:p14="http://schemas.microsoft.com/office/powerpoint/2010/main" val="30611221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3223D5A-9791-4D89-8581-38A31A0736C4}" type="datetimeFigureOut">
              <a:rPr lang="en-US" smtClean="0"/>
              <a:t>9/30/2023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9BE436-5B7D-47F5-BC51-8B2A1A9B8B79}" type="slidenum">
              <a:rPr lang="en-US" smtClean="0"/>
              <a:t>‹#›</a:t>
            </a:fld>
            <a:endParaRPr lang="en-US"/>
          </a:p>
        </p:txBody>
      </p:sp>
    </p:spTree>
    <p:extLst>
      <p:ext uri="{BB962C8B-B14F-4D97-AF65-F5344CB8AC3E}">
        <p14:creationId xmlns:p14="http://schemas.microsoft.com/office/powerpoint/2010/main" val="15259604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3223D5A-9791-4D89-8581-38A31A0736C4}" type="datetimeFigureOut">
              <a:rPr lang="en-US" smtClean="0"/>
              <a:t>9/30/2023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9BE436-5B7D-47F5-BC51-8B2A1A9B8B79}" type="slidenum">
              <a:rPr lang="en-US" smtClean="0"/>
              <a:t>‹#›</a:t>
            </a:fld>
            <a:endParaRPr lang="en-US"/>
          </a:p>
        </p:txBody>
      </p:sp>
    </p:spTree>
    <p:extLst>
      <p:ext uri="{BB962C8B-B14F-4D97-AF65-F5344CB8AC3E}">
        <p14:creationId xmlns:p14="http://schemas.microsoft.com/office/powerpoint/2010/main" val="2277836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3223D5A-9791-4D89-8581-38A31A0736C4}" type="datetimeFigureOut">
              <a:rPr lang="en-US" smtClean="0"/>
              <a:t>9/30/2023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9BE436-5B7D-47F5-BC51-8B2A1A9B8B79}" type="slidenum">
              <a:rPr lang="en-US" smtClean="0"/>
              <a:t>‹#›</a:t>
            </a:fld>
            <a:endParaRPr lang="en-US"/>
          </a:p>
        </p:txBody>
      </p:sp>
    </p:spTree>
    <p:extLst>
      <p:ext uri="{BB962C8B-B14F-4D97-AF65-F5344CB8AC3E}">
        <p14:creationId xmlns:p14="http://schemas.microsoft.com/office/powerpoint/2010/main" val="18050749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3223D5A-9791-4D89-8581-38A31A0736C4}" type="datetimeFigureOut">
              <a:rPr lang="en-US" smtClean="0"/>
              <a:t>9/30/2023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9BE436-5B7D-47F5-BC51-8B2A1A9B8B79}" type="slidenum">
              <a:rPr lang="en-US" smtClean="0"/>
              <a:t>‹#›</a:t>
            </a:fld>
            <a:endParaRPr lang="en-US"/>
          </a:p>
        </p:txBody>
      </p:sp>
    </p:spTree>
    <p:extLst>
      <p:ext uri="{BB962C8B-B14F-4D97-AF65-F5344CB8AC3E}">
        <p14:creationId xmlns:p14="http://schemas.microsoft.com/office/powerpoint/2010/main" val="18039182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3223D5A-9791-4D89-8581-38A31A0736C4}" type="datetimeFigureOut">
              <a:rPr lang="en-US" smtClean="0"/>
              <a:t>9/30/2023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49BE436-5B7D-47F5-BC51-8B2A1A9B8B79}" type="slidenum">
              <a:rPr lang="en-US" smtClean="0"/>
              <a:t>‹#›</a:t>
            </a:fld>
            <a:endParaRPr lang="en-US"/>
          </a:p>
        </p:txBody>
      </p:sp>
    </p:spTree>
    <p:extLst>
      <p:ext uri="{BB962C8B-B14F-4D97-AF65-F5344CB8AC3E}">
        <p14:creationId xmlns:p14="http://schemas.microsoft.com/office/powerpoint/2010/main" val="207017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3223D5A-9791-4D89-8581-38A31A0736C4}" type="datetimeFigureOut">
              <a:rPr lang="en-US" smtClean="0"/>
              <a:t>9/30/2023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49BE436-5B7D-47F5-BC51-8B2A1A9B8B79}" type="slidenum">
              <a:rPr lang="en-US" smtClean="0"/>
              <a:t>‹#›</a:t>
            </a:fld>
            <a:endParaRPr lang="en-US"/>
          </a:p>
        </p:txBody>
      </p:sp>
    </p:spTree>
    <p:extLst>
      <p:ext uri="{BB962C8B-B14F-4D97-AF65-F5344CB8AC3E}">
        <p14:creationId xmlns:p14="http://schemas.microsoft.com/office/powerpoint/2010/main" val="25114860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223D5A-9791-4D89-8581-38A31A0736C4}" type="datetimeFigureOut">
              <a:rPr lang="en-US" smtClean="0"/>
              <a:t>9/30/2023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49BE436-5B7D-47F5-BC51-8B2A1A9B8B79}" type="slidenum">
              <a:rPr lang="en-US" smtClean="0"/>
              <a:t>‹#›</a:t>
            </a:fld>
            <a:endParaRPr lang="en-US"/>
          </a:p>
        </p:txBody>
      </p:sp>
    </p:spTree>
    <p:extLst>
      <p:ext uri="{BB962C8B-B14F-4D97-AF65-F5344CB8AC3E}">
        <p14:creationId xmlns:p14="http://schemas.microsoft.com/office/powerpoint/2010/main" val="970957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3223D5A-9791-4D89-8581-38A31A0736C4}" type="datetimeFigureOut">
              <a:rPr lang="en-US" smtClean="0"/>
              <a:t>9/30/2023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9BE436-5B7D-47F5-BC51-8B2A1A9B8B79}" type="slidenum">
              <a:rPr lang="en-US" smtClean="0"/>
              <a:t>‹#›</a:t>
            </a:fld>
            <a:endParaRPr lang="en-US"/>
          </a:p>
        </p:txBody>
      </p:sp>
    </p:spTree>
    <p:extLst>
      <p:ext uri="{BB962C8B-B14F-4D97-AF65-F5344CB8AC3E}">
        <p14:creationId xmlns:p14="http://schemas.microsoft.com/office/powerpoint/2010/main" val="22852633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3223D5A-9791-4D89-8581-38A31A0736C4}" type="datetimeFigureOut">
              <a:rPr lang="en-US" smtClean="0"/>
              <a:t>9/30/2023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9BE436-5B7D-47F5-BC51-8B2A1A9B8B79}" type="slidenum">
              <a:rPr lang="en-US" smtClean="0"/>
              <a:t>‹#›</a:t>
            </a:fld>
            <a:endParaRPr lang="en-US"/>
          </a:p>
        </p:txBody>
      </p:sp>
    </p:spTree>
    <p:extLst>
      <p:ext uri="{BB962C8B-B14F-4D97-AF65-F5344CB8AC3E}">
        <p14:creationId xmlns:p14="http://schemas.microsoft.com/office/powerpoint/2010/main" val="12491779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223D5A-9791-4D89-8581-38A31A0736C4}" type="datetimeFigureOut">
              <a:rPr lang="en-US" smtClean="0"/>
              <a:t>9/30/2023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9BE436-5B7D-47F5-BC51-8B2A1A9B8B79}" type="slidenum">
              <a:rPr lang="en-US" smtClean="0"/>
              <a:t>‹#›</a:t>
            </a:fld>
            <a:endParaRPr lang="en-US"/>
          </a:p>
        </p:txBody>
      </p:sp>
    </p:spTree>
    <p:extLst>
      <p:ext uri="{BB962C8B-B14F-4D97-AF65-F5344CB8AC3E}">
        <p14:creationId xmlns:p14="http://schemas.microsoft.com/office/powerpoint/2010/main" val="32157167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Big Mount Resort Price Strategy</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6534920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description </a:t>
            </a:r>
            <a:endParaRPr lang="en-US" dirty="0"/>
          </a:p>
        </p:txBody>
      </p:sp>
      <p:sp>
        <p:nvSpPr>
          <p:cNvPr id="3" name="Content Placeholder 2"/>
          <p:cNvSpPr>
            <a:spLocks noGrp="1"/>
          </p:cNvSpPr>
          <p:nvPr>
            <p:ph idx="1"/>
          </p:nvPr>
        </p:nvSpPr>
        <p:spPr>
          <a:xfrm>
            <a:off x="304800" y="1371600"/>
            <a:ext cx="8229600" cy="4525963"/>
          </a:xfrm>
        </p:spPr>
        <p:txBody>
          <a:bodyPr>
            <a:normAutofit fontScale="92500" lnSpcReduction="10000"/>
          </a:bodyPr>
          <a:lstStyle/>
          <a:p>
            <a:r>
              <a:rPr lang="en-US" sz="2500" dirty="0"/>
              <a:t>Big Mountain Resort offers spectacular views of Glacier National Park and Flathead National Forest which hosted about 350,000 people for skiing or snowboarding. Big Mountain Resort has recently installed an additional chair lift, which increases their operating costs by $1,540,000 this season. The company want to change current pricing strategy to capitalize its facilities as much as possible. </a:t>
            </a:r>
            <a:endParaRPr lang="en-US" sz="2500" dirty="0" smtClean="0"/>
          </a:p>
          <a:p>
            <a:r>
              <a:rPr lang="en-US" sz="2800" dirty="0"/>
              <a:t>In order to find the most precise price adjusting strategy, I collected data including ticket price for resorts across United States and informational features that could be used to predict the price. The whole project including data wrangling, data exploration, pre-processing and training data and modeling.</a:t>
            </a:r>
          </a:p>
          <a:p>
            <a:endParaRPr lang="en-US" sz="2500" dirty="0"/>
          </a:p>
        </p:txBody>
      </p:sp>
    </p:spTree>
    <p:extLst>
      <p:ext uri="{BB962C8B-B14F-4D97-AF65-F5344CB8AC3E}">
        <p14:creationId xmlns:p14="http://schemas.microsoft.com/office/powerpoint/2010/main" val="28313615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Recommendation and key findings</a:t>
            </a:r>
          </a:p>
        </p:txBody>
      </p:sp>
      <p:sp>
        <p:nvSpPr>
          <p:cNvPr id="3" name="Content Placeholder 2"/>
          <p:cNvSpPr>
            <a:spLocks noGrp="1"/>
          </p:cNvSpPr>
          <p:nvPr>
            <p:ph idx="1"/>
          </p:nvPr>
        </p:nvSpPr>
        <p:spPr/>
        <p:txBody>
          <a:bodyPr>
            <a:normAutofit fontScale="62500" lnSpcReduction="20000"/>
          </a:bodyPr>
          <a:lstStyle/>
          <a:p>
            <a:r>
              <a:rPr lang="en-US" dirty="0" smtClean="0"/>
              <a:t>The </a:t>
            </a:r>
            <a:r>
              <a:rPr lang="en-US" dirty="0"/>
              <a:t>model suggests a ticket price $95.87 based on </a:t>
            </a:r>
            <a:r>
              <a:rPr lang="en-US" dirty="0" err="1"/>
              <a:t>maketplace</a:t>
            </a:r>
            <a:r>
              <a:rPr lang="en-US" dirty="0"/>
              <a:t> data. Even considering expected mean absolute error of $10.39, there is still a room for increase the ticket price.</a:t>
            </a:r>
          </a:p>
          <a:p>
            <a:r>
              <a:rPr lang="en-US" dirty="0" smtClean="0"/>
              <a:t>Considering </a:t>
            </a:r>
            <a:r>
              <a:rPr lang="en-US" dirty="0"/>
              <a:t>we will </a:t>
            </a:r>
            <a:r>
              <a:rPr lang="en-US" dirty="0" smtClean="0"/>
              <a:t>welcome </a:t>
            </a:r>
            <a:r>
              <a:rPr lang="en-US" dirty="0"/>
              <a:t>350,000 visitors and each visitor on average will buy 5 day tickets, the average cost increase per ticket due to installation of </a:t>
            </a:r>
            <a:r>
              <a:rPr lang="en-US" dirty="0" smtClean="0"/>
              <a:t>new </a:t>
            </a:r>
            <a:r>
              <a:rPr lang="en-US" dirty="0"/>
              <a:t>chair lift is $1,540,000/350,000/5 = $0.88. Based on the expected price from my model, if we increase ticket price to $95.87, we will increase our revenue by $24,482,500. Even if we use the most conservative way of increasing price and only increase ticket price to $95.87-$10.39=$85.48, we can still </a:t>
            </a:r>
            <a:r>
              <a:rPr lang="en-US" dirty="0" smtClean="0"/>
              <a:t>increase </a:t>
            </a:r>
            <a:r>
              <a:rPr lang="en-US" dirty="0"/>
              <a:t>revenue by $6,300,000.</a:t>
            </a:r>
          </a:p>
          <a:p>
            <a:r>
              <a:rPr lang="en-US" dirty="0" smtClean="0"/>
              <a:t>Based </a:t>
            </a:r>
            <a:r>
              <a:rPr lang="en-US" dirty="0"/>
              <a:t>on the </a:t>
            </a:r>
            <a:r>
              <a:rPr lang="en-US" dirty="0" err="1"/>
              <a:t>senario</a:t>
            </a:r>
            <a:r>
              <a:rPr lang="en-US" dirty="0"/>
              <a:t> modeling, I will suggest closing the shortest run, since the </a:t>
            </a:r>
            <a:r>
              <a:rPr lang="en-US" dirty="0" err="1"/>
              <a:t>senario</a:t>
            </a:r>
            <a:r>
              <a:rPr lang="en-US" dirty="0"/>
              <a:t> modeling results indicate closing the shortest run will not loose any support on current price. A second strategy is to increase the vertical drop by adding a run to a point 150 feet which requiring the installation of an additional chair lift. The </a:t>
            </a:r>
            <a:r>
              <a:rPr lang="en-US" dirty="0" err="1"/>
              <a:t>senario</a:t>
            </a:r>
            <a:r>
              <a:rPr lang="en-US" dirty="0"/>
              <a:t> modeling result shows that this strategy will support an price increase of $1.99 which corresponding to $3,474,638 more </a:t>
            </a:r>
            <a:r>
              <a:rPr lang="en-US" dirty="0" smtClean="0"/>
              <a:t>revenue</a:t>
            </a:r>
            <a:r>
              <a:rPr lang="en-US" dirty="0"/>
              <a:t>.</a:t>
            </a:r>
          </a:p>
          <a:p>
            <a:endParaRPr lang="en-US" dirty="0"/>
          </a:p>
        </p:txBody>
      </p:sp>
    </p:spTree>
    <p:extLst>
      <p:ext uri="{BB962C8B-B14F-4D97-AF65-F5344CB8AC3E}">
        <p14:creationId xmlns:p14="http://schemas.microsoft.com/office/powerpoint/2010/main" val="31965937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152400"/>
            <a:ext cx="8229600" cy="1143000"/>
          </a:xfrm>
        </p:spPr>
        <p:txBody>
          <a:bodyPr>
            <a:normAutofit/>
          </a:bodyPr>
          <a:lstStyle/>
          <a:p>
            <a:r>
              <a:rPr lang="en-US" sz="3000" dirty="0"/>
              <a:t>Modeling results and </a:t>
            </a:r>
            <a:r>
              <a:rPr lang="en-US" sz="3000" dirty="0" smtClean="0"/>
              <a:t>analysis: Data wrangling</a:t>
            </a:r>
            <a:endParaRPr lang="en-US" sz="3000" dirty="0"/>
          </a:p>
        </p:txBody>
      </p:sp>
      <p:sp>
        <p:nvSpPr>
          <p:cNvPr id="3" name="Content Placeholder 2"/>
          <p:cNvSpPr>
            <a:spLocks noGrp="1"/>
          </p:cNvSpPr>
          <p:nvPr>
            <p:ph idx="1"/>
          </p:nvPr>
        </p:nvSpPr>
        <p:spPr>
          <a:xfrm>
            <a:off x="304800" y="762000"/>
            <a:ext cx="8382000" cy="6019800"/>
          </a:xfrm>
        </p:spPr>
        <p:txBody>
          <a:bodyPr>
            <a:normAutofit/>
          </a:bodyPr>
          <a:lstStyle/>
          <a:p>
            <a:r>
              <a:rPr lang="en-US" sz="2500" dirty="0" smtClean="0"/>
              <a:t>We run standard data clean procedure. Low quality rows and columns are removed. Some data points are corrected. </a:t>
            </a:r>
          </a:p>
          <a:p>
            <a:r>
              <a:rPr lang="en-US" sz="2500" dirty="0" err="1" smtClean="0"/>
              <a:t>AdultWeekend</a:t>
            </a:r>
            <a:r>
              <a:rPr lang="en-US" sz="2500" dirty="0" smtClean="0"/>
              <a:t> is selected as target feature.</a:t>
            </a:r>
          </a:p>
          <a:p>
            <a:endParaRPr lang="en-US" sz="2500" dirty="0"/>
          </a:p>
          <a:p>
            <a:endParaRPr lang="en-US" sz="2500" dirty="0" smtClean="0"/>
          </a:p>
          <a:p>
            <a:endParaRPr lang="en-US" sz="2500" dirty="0"/>
          </a:p>
          <a:p>
            <a:endParaRPr lang="en-US" sz="2500" dirty="0" smtClean="0"/>
          </a:p>
          <a:p>
            <a:endParaRPr lang="en-US" sz="2500" dirty="0"/>
          </a:p>
          <a:p>
            <a:endParaRPr lang="en-US" sz="2500" dirty="0" smtClean="0"/>
          </a:p>
          <a:p>
            <a:endParaRPr lang="en-US" sz="2500" dirty="0"/>
          </a:p>
          <a:p>
            <a:endParaRPr lang="en-US" sz="2500" dirty="0" smtClean="0"/>
          </a:p>
          <a:p>
            <a:r>
              <a:rPr lang="en-US" sz="2500" dirty="0" smtClean="0"/>
              <a:t> Feature distribution shows reasonable quality for following modeling.</a:t>
            </a:r>
            <a:endParaRPr lang="en-US" sz="25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1981200"/>
            <a:ext cx="5638800" cy="3870309"/>
          </a:xfrm>
          <a:prstGeom prst="rect">
            <a:avLst/>
          </a:prstGeom>
        </p:spPr>
      </p:pic>
    </p:spTree>
    <p:extLst>
      <p:ext uri="{BB962C8B-B14F-4D97-AF65-F5344CB8AC3E}">
        <p14:creationId xmlns:p14="http://schemas.microsoft.com/office/powerpoint/2010/main" val="20365670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a:bodyPr>
          <a:lstStyle/>
          <a:p>
            <a:r>
              <a:rPr lang="en-US" sz="3200" dirty="0" smtClean="0"/>
              <a:t>Modeling results and analysis: Data exploration</a:t>
            </a:r>
            <a:endParaRPr lang="en-US" sz="3200"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53002" y="955141"/>
            <a:ext cx="3912758" cy="3276600"/>
          </a:xfr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38600" y="914400"/>
            <a:ext cx="4794782" cy="4698346"/>
          </a:xfrm>
          <a:prstGeom prst="rect">
            <a:avLst/>
          </a:prstGeom>
        </p:spPr>
      </p:pic>
      <p:sp>
        <p:nvSpPr>
          <p:cNvPr id="6" name="TextBox 5"/>
          <p:cNvSpPr txBox="1"/>
          <p:nvPr/>
        </p:nvSpPr>
        <p:spPr>
          <a:xfrm>
            <a:off x="0" y="4419600"/>
            <a:ext cx="3733800" cy="1200329"/>
          </a:xfrm>
          <a:prstGeom prst="rect">
            <a:avLst/>
          </a:prstGeom>
          <a:noFill/>
        </p:spPr>
        <p:txBody>
          <a:bodyPr wrap="square" rtlCol="0">
            <a:spAutoFit/>
          </a:bodyPr>
          <a:lstStyle/>
          <a:p>
            <a:r>
              <a:rPr lang="en-US" dirty="0" smtClean="0"/>
              <a:t>Left figure indicate the PCA plot of state resort price related features. Ticket price features are equal treated across state.  </a:t>
            </a:r>
            <a:endParaRPr lang="en-US" dirty="0"/>
          </a:p>
        </p:txBody>
      </p:sp>
      <p:sp>
        <p:nvSpPr>
          <p:cNvPr id="7" name="TextBox 6"/>
          <p:cNvSpPr txBox="1"/>
          <p:nvPr/>
        </p:nvSpPr>
        <p:spPr>
          <a:xfrm>
            <a:off x="4114800" y="5650126"/>
            <a:ext cx="4953000" cy="923330"/>
          </a:xfrm>
          <a:prstGeom prst="rect">
            <a:avLst/>
          </a:prstGeom>
          <a:noFill/>
        </p:spPr>
        <p:txBody>
          <a:bodyPr wrap="square" rtlCol="0">
            <a:spAutoFit/>
          </a:bodyPr>
          <a:lstStyle/>
          <a:p>
            <a:r>
              <a:rPr lang="en-US" dirty="0" smtClean="0"/>
              <a:t>Right figure indicate the ticket price is positively correlated with </a:t>
            </a:r>
            <a:r>
              <a:rPr lang="en-US" dirty="0" err="1"/>
              <a:t>vertical_drop</a:t>
            </a:r>
            <a:r>
              <a:rPr lang="en-US" dirty="0"/>
              <a:t>. </a:t>
            </a:r>
            <a:r>
              <a:rPr lang="en-US" dirty="0" err="1"/>
              <a:t>fastQuads</a:t>
            </a:r>
            <a:r>
              <a:rPr lang="en-US" dirty="0"/>
              <a:t>, Runs and </a:t>
            </a:r>
            <a:r>
              <a:rPr lang="en-US" dirty="0" err="1"/>
              <a:t>total_chairs</a:t>
            </a:r>
            <a:r>
              <a:rPr lang="en-US" dirty="0"/>
              <a:t> appear quite similar and also </a:t>
            </a:r>
            <a:r>
              <a:rPr lang="en-US" dirty="0" smtClean="0"/>
              <a:t>useful.</a:t>
            </a:r>
            <a:endParaRPr lang="en-US" dirty="0"/>
          </a:p>
        </p:txBody>
      </p:sp>
    </p:spTree>
    <p:extLst>
      <p:ext uri="{BB962C8B-B14F-4D97-AF65-F5344CB8AC3E}">
        <p14:creationId xmlns:p14="http://schemas.microsoft.com/office/powerpoint/2010/main" val="34818688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a:bodyPr>
          <a:lstStyle/>
          <a:p>
            <a:r>
              <a:rPr lang="en-US" sz="3200" dirty="0" smtClean="0"/>
              <a:t>Modeling results and analysis: Training</a:t>
            </a:r>
            <a:endParaRPr lang="en-US" sz="3200" dirty="0"/>
          </a:p>
        </p:txBody>
      </p:sp>
      <p:sp>
        <p:nvSpPr>
          <p:cNvPr id="3" name="Content Placeholder 2"/>
          <p:cNvSpPr>
            <a:spLocks noGrp="1"/>
          </p:cNvSpPr>
          <p:nvPr>
            <p:ph idx="1"/>
          </p:nvPr>
        </p:nvSpPr>
        <p:spPr>
          <a:xfrm>
            <a:off x="76200" y="1143000"/>
            <a:ext cx="8991600" cy="4983163"/>
          </a:xfrm>
        </p:spPr>
        <p:txBody>
          <a:bodyPr>
            <a:normAutofit/>
          </a:bodyPr>
          <a:lstStyle/>
          <a:p>
            <a:r>
              <a:rPr lang="en-US" sz="2800" dirty="0" smtClean="0"/>
              <a:t>Data are split into train and test by classic ratio of 0.7 :0.3</a:t>
            </a:r>
          </a:p>
          <a:p>
            <a:r>
              <a:rPr lang="en-US" sz="2800" dirty="0" smtClean="0"/>
              <a:t>Mean price is used as baseline performance.</a:t>
            </a:r>
          </a:p>
          <a:p>
            <a:r>
              <a:rPr lang="en-US" sz="2800" dirty="0" smtClean="0"/>
              <a:t>Cross validation is used to handle the </a:t>
            </a:r>
            <a:r>
              <a:rPr lang="en-US" sz="2800" dirty="0" err="1" smtClean="0"/>
              <a:t>overfitting</a:t>
            </a:r>
            <a:r>
              <a:rPr lang="en-US" sz="2800" dirty="0" smtClean="0"/>
              <a:t> issue</a:t>
            </a:r>
          </a:p>
          <a:p>
            <a:r>
              <a:rPr lang="en-US" sz="2800" dirty="0" smtClean="0"/>
              <a:t>Linear regression improve the performance of mean price mean absolute error decreasing from 19.1 to 9.42.</a:t>
            </a:r>
          </a:p>
          <a:p>
            <a:r>
              <a:rPr lang="en-US" sz="2800" dirty="0" smtClean="0"/>
              <a:t>A second model built is Random forest model. Grid search is used to find the optimal </a:t>
            </a:r>
            <a:r>
              <a:rPr lang="en-US" sz="2800" dirty="0" err="1" smtClean="0"/>
              <a:t>hyperparameter</a:t>
            </a:r>
            <a:r>
              <a:rPr lang="en-US" sz="2800" dirty="0" smtClean="0"/>
              <a:t>.</a:t>
            </a:r>
          </a:p>
          <a:p>
            <a:r>
              <a:rPr lang="en-US" sz="2800" dirty="0" smtClean="0"/>
              <a:t>Random forest have even better performance compared to linear regression. </a:t>
            </a:r>
            <a:endParaRPr lang="en-US" sz="2800" dirty="0"/>
          </a:p>
        </p:txBody>
      </p:sp>
    </p:spTree>
    <p:extLst>
      <p:ext uri="{BB962C8B-B14F-4D97-AF65-F5344CB8AC3E}">
        <p14:creationId xmlns:p14="http://schemas.microsoft.com/office/powerpoint/2010/main" val="32820674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3200" dirty="0"/>
              <a:t>Summary and conclusion</a:t>
            </a:r>
          </a:p>
        </p:txBody>
      </p:sp>
      <p:sp>
        <p:nvSpPr>
          <p:cNvPr id="3" name="Content Placeholder 2"/>
          <p:cNvSpPr>
            <a:spLocks noGrp="1"/>
          </p:cNvSpPr>
          <p:nvPr>
            <p:ph idx="1"/>
          </p:nvPr>
        </p:nvSpPr>
        <p:spPr>
          <a:xfrm>
            <a:off x="457200" y="1066800"/>
            <a:ext cx="8229600" cy="5059363"/>
          </a:xfrm>
        </p:spPr>
        <p:txBody>
          <a:bodyPr>
            <a:normAutofit fontScale="55000" lnSpcReduction="20000"/>
          </a:bodyPr>
          <a:lstStyle/>
          <a:p>
            <a:r>
              <a:rPr lang="en-US" dirty="0"/>
              <a:t>Based on the collected data, I successfully built random forest a model to predict the price. The model indicate that current market data support a booming up of ticket price. Other than that  the model also tells several </a:t>
            </a:r>
            <a:r>
              <a:rPr lang="en-US" dirty="0" smtClean="0"/>
              <a:t>scenarios </a:t>
            </a:r>
            <a:r>
              <a:rPr lang="en-US" dirty="0"/>
              <a:t>that the resort can boost their revenue by removing some run or increasing vertical drop. </a:t>
            </a:r>
          </a:p>
          <a:p>
            <a:r>
              <a:rPr lang="en-US" dirty="0"/>
              <a:t>For the next step, we can collect operation costs for each category and include these costs in the model. For example, if we know the cost of removing/adding a run, we can include these information to learn how its difference across resorts will contribute the ticket price.</a:t>
            </a:r>
          </a:p>
          <a:p>
            <a:r>
              <a:rPr lang="en-US" dirty="0"/>
              <a:t>Although Big Mountain was already fairly high on some of league charts, for example highest in Montana, I think current price still take full use of Big Mountain's facility. For all the important features we discovered that will support the ticket price. Big Mountain always rank high </a:t>
            </a:r>
            <a:r>
              <a:rPr lang="en-US" dirty="0" smtClean="0"/>
              <a:t>across </a:t>
            </a:r>
            <a:r>
              <a:rPr lang="en-US" dirty="0"/>
              <a:t>resorts in the whole country, which indicate Big Mount's facility can </a:t>
            </a:r>
            <a:r>
              <a:rPr lang="en-US" dirty="0" smtClean="0"/>
              <a:t>universally </a:t>
            </a:r>
            <a:r>
              <a:rPr lang="en-US" dirty="0" err="1"/>
              <a:t>satify</a:t>
            </a:r>
            <a:r>
              <a:rPr lang="en-US" dirty="0"/>
              <a:t> customer's request on all the aspects. From a single aspect, Big Mount may be not the best. But considering all these price supporting features as a whole package, Big Mount's ticket price should be much higher than its current price.</a:t>
            </a:r>
          </a:p>
          <a:p>
            <a:r>
              <a:rPr lang="en-US" dirty="0"/>
              <a:t>We can build an app or web server to incorporate the model as backend server. We can make all the </a:t>
            </a:r>
            <a:r>
              <a:rPr lang="en-US" dirty="0" err="1"/>
              <a:t>tuningable</a:t>
            </a:r>
            <a:r>
              <a:rPr lang="en-US" dirty="0"/>
              <a:t> features or parameters available in the frontend. In such a case, business leaders can got the expected price from their novel combination business strategies.</a:t>
            </a:r>
          </a:p>
          <a:p>
            <a:endParaRPr lang="en-US" dirty="0"/>
          </a:p>
        </p:txBody>
      </p:sp>
    </p:spTree>
    <p:extLst>
      <p:ext uri="{BB962C8B-B14F-4D97-AF65-F5344CB8AC3E}">
        <p14:creationId xmlns:p14="http://schemas.microsoft.com/office/powerpoint/2010/main" val="33582457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TotalTime>
  <Words>586</Words>
  <Application>Microsoft Office PowerPoint</Application>
  <PresentationFormat>On-screen Show (4:3)</PresentationFormat>
  <Paragraphs>35</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Big Mount Resort Price Strategy</vt:lpstr>
      <vt:lpstr>Problem description </vt:lpstr>
      <vt:lpstr>Recommendation and key findings</vt:lpstr>
      <vt:lpstr>Modeling results and analysis: Data wrangling</vt:lpstr>
      <vt:lpstr>Modeling results and analysis: Data exploration</vt:lpstr>
      <vt:lpstr>Modeling results and analysis: Training</vt:lpstr>
      <vt:lpstr>Summary and 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Mount Resort Price Strategy</dc:title>
  <dc:creator>wenhui wang</dc:creator>
  <cp:lastModifiedBy>wenhui wang</cp:lastModifiedBy>
  <cp:revision>5</cp:revision>
  <dcterms:created xsi:type="dcterms:W3CDTF">2023-09-30T07:53:10Z</dcterms:created>
  <dcterms:modified xsi:type="dcterms:W3CDTF">2023-09-30T08:22:00Z</dcterms:modified>
</cp:coreProperties>
</file>