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8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984785027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984785027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984785027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984785027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635000" y="12192000"/>
            <a:ext cx="23114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571500" y="12269258"/>
            <a:ext cx="23235147" cy="5552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1" sz="28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634956" y="9475085"/>
            <a:ext cx="23114088" cy="1"/>
          </a:xfrm>
          <a:prstGeom prst="straightConnector1">
            <a:avLst/>
          </a:prstGeom>
          <a:noFill/>
          <a:ln cap="flat" cmpd="sng" w="1143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type="title"/>
          </p:nvPr>
        </p:nvSpPr>
        <p:spPr>
          <a:xfrm>
            <a:off x="571500" y="9525885"/>
            <a:ext cx="23235147" cy="264706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Arial"/>
              <a:buNone/>
              <a:defRPr sz="1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71500" y="847716"/>
            <a:ext cx="23235147" cy="2324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1"/>
          <p:cNvCxnSpPr/>
          <p:nvPr/>
        </p:nvCxnSpPr>
        <p:spPr>
          <a:xfrm>
            <a:off x="635000" y="12192000"/>
            <a:ext cx="23114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8" name="Google Shape;68;p11"/>
          <p:cNvCxnSpPr/>
          <p:nvPr/>
        </p:nvCxnSpPr>
        <p:spPr>
          <a:xfrm>
            <a:off x="639142" y="692907"/>
            <a:ext cx="23114001" cy="1"/>
          </a:xfrm>
          <a:prstGeom prst="straightConnector1">
            <a:avLst/>
          </a:prstGeom>
          <a:noFill/>
          <a:ln cap="flat" cmpd="sng" w="1143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9" name="Google Shape;69;p11"/>
          <p:cNvSpPr txBox="1"/>
          <p:nvPr>
            <p:ph type="title"/>
          </p:nvPr>
        </p:nvSpPr>
        <p:spPr>
          <a:xfrm>
            <a:off x="571500" y="715982"/>
            <a:ext cx="23241000" cy="195101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575641" y="881082"/>
            <a:ext cx="23241001" cy="195101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575641" y="3276600"/>
            <a:ext cx="23241001" cy="98706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showMasterSp="0">
  <p:cSld name="Statement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3"/>
          <p:cNvCxnSpPr/>
          <p:nvPr/>
        </p:nvCxnSpPr>
        <p:spPr>
          <a:xfrm>
            <a:off x="635000" y="12192000"/>
            <a:ext cx="23114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639142" y="692907"/>
            <a:ext cx="23114001" cy="1"/>
          </a:xfrm>
          <a:prstGeom prst="straightConnector1">
            <a:avLst/>
          </a:prstGeom>
          <a:noFill/>
          <a:ln cap="flat" cmpd="sng" w="1143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571500" y="3898900"/>
            <a:ext cx="23236826" cy="5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bg>
      <p:bgPr>
        <a:solidFill>
          <a:srgbClr val="C3D9E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4"/>
          <p:cNvCxnSpPr/>
          <p:nvPr/>
        </p:nvCxnSpPr>
        <p:spPr>
          <a:xfrm>
            <a:off x="635000" y="12192000"/>
            <a:ext cx="23114000" cy="0"/>
          </a:xfrm>
          <a:prstGeom prst="straightConnector1">
            <a:avLst/>
          </a:prstGeom>
          <a:noFill/>
          <a:ln cap="flat" cmpd="sng" w="38100">
            <a:solidFill>
              <a:srgbClr val="000031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2" name="Google Shape;82;p14"/>
          <p:cNvCxnSpPr/>
          <p:nvPr/>
        </p:nvCxnSpPr>
        <p:spPr>
          <a:xfrm>
            <a:off x="639142" y="692907"/>
            <a:ext cx="23114001" cy="1"/>
          </a:xfrm>
          <a:prstGeom prst="straightConnector1">
            <a:avLst/>
          </a:prstGeom>
          <a:noFill/>
          <a:ln cap="flat" cmpd="sng" w="114300">
            <a:solidFill>
              <a:srgbClr val="000031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1148060" y="9247147"/>
            <a:ext cx="22707182" cy="9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45"/>
              <a:buFont typeface="Arial"/>
              <a:buNone/>
              <a:defRPr sz="5445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515838" y="1325581"/>
            <a:ext cx="23241001" cy="49700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 showMasterSp="0">
  <p:cSld name="Photo - 3 Up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>
            <p:ph idx="2" type="pic"/>
          </p:nvPr>
        </p:nvSpPr>
        <p:spPr>
          <a:xfrm>
            <a:off x="12192000" y="-1003300"/>
            <a:ext cx="11557000" cy="7679267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5"/>
          <p:cNvSpPr/>
          <p:nvPr>
            <p:ph idx="3" type="pic"/>
          </p:nvPr>
        </p:nvSpPr>
        <p:spPr>
          <a:xfrm>
            <a:off x="12192000" y="5397500"/>
            <a:ext cx="11557000" cy="7749789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5"/>
          <p:cNvSpPr/>
          <p:nvPr>
            <p:ph idx="4" type="pic"/>
          </p:nvPr>
        </p:nvSpPr>
        <p:spPr>
          <a:xfrm>
            <a:off x="571500" y="-698500"/>
            <a:ext cx="11684000" cy="14426494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showMasterSp="0" type="tx">
  <p:cSld name="TITLE_AND_BODY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635000" y="12192000"/>
            <a:ext cx="23114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639142" y="692907"/>
            <a:ext cx="23114001" cy="1"/>
          </a:xfrm>
          <a:prstGeom prst="straightConnector1">
            <a:avLst/>
          </a:prstGeom>
          <a:noFill/>
          <a:ln cap="flat" cmpd="sng" w="1143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sz="28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95300" lvl="0" marL="45720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5300" lvl="1" marL="91440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95300" lvl="2" marL="137160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95300" lvl="3" marL="182880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95300" lvl="4" marL="228600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23436122" y="12268199"/>
            <a:ext cx="371756" cy="5552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 showMasterSp="0">
  <p:cSld name="Big Fact">
    <p:bg>
      <p:bgPr>
        <a:solidFill>
          <a:srgbClr val="C3D9E0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34999" y="1346200"/>
            <a:ext cx="23241001" cy="845136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0"/>
              <a:buFont typeface="Arial"/>
              <a:buNone/>
              <a:defRPr sz="4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0"/>
              <a:buFont typeface="Arial"/>
              <a:buNone/>
              <a:defRPr sz="4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0"/>
              <a:buFont typeface="Arial"/>
              <a:buNone/>
              <a:defRPr sz="4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0"/>
              <a:buFont typeface="Arial"/>
              <a:buNone/>
              <a:defRPr sz="4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0"/>
              <a:buFont typeface="Arial"/>
              <a:buNone/>
              <a:defRPr sz="4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35000" y="9170947"/>
            <a:ext cx="23241000" cy="93281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45"/>
              <a:buFont typeface="Arial"/>
              <a:buNone/>
              <a:defRPr sz="5445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27" name="Google Shape;27;p4"/>
          <p:cNvCxnSpPr/>
          <p:nvPr/>
        </p:nvCxnSpPr>
        <p:spPr>
          <a:xfrm>
            <a:off x="635000" y="12192000"/>
            <a:ext cx="23118143" cy="0"/>
          </a:xfrm>
          <a:prstGeom prst="straightConnector1">
            <a:avLst/>
          </a:prstGeom>
          <a:noFill/>
          <a:ln cap="flat" cmpd="sng" w="38100">
            <a:solidFill>
              <a:srgbClr val="000031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39142" y="692907"/>
            <a:ext cx="23114001" cy="1"/>
          </a:xfrm>
          <a:prstGeom prst="straightConnector1">
            <a:avLst/>
          </a:prstGeom>
          <a:noFill/>
          <a:ln cap="flat" cmpd="sng" w="114300">
            <a:solidFill>
              <a:srgbClr val="000031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>
            <p:ph idx="2" type="pic"/>
          </p:nvPr>
        </p:nvSpPr>
        <p:spPr>
          <a:xfrm>
            <a:off x="0" y="-2984500"/>
            <a:ext cx="28333700" cy="17479999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>
            <p:ph idx="2" type="pic"/>
          </p:nvPr>
        </p:nvSpPr>
        <p:spPr>
          <a:xfrm>
            <a:off x="0" y="-3898900"/>
            <a:ext cx="28587700" cy="17636699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sz="28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571500" y="853952"/>
            <a:ext cx="23241000" cy="23210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635000" y="12192000"/>
            <a:ext cx="23114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" name="Google Shape;38;p6"/>
          <p:cNvCxnSpPr/>
          <p:nvPr/>
        </p:nvCxnSpPr>
        <p:spPr>
          <a:xfrm>
            <a:off x="634956" y="9475085"/>
            <a:ext cx="23114088" cy="1"/>
          </a:xfrm>
          <a:prstGeom prst="straightConnector1">
            <a:avLst/>
          </a:prstGeom>
          <a:noFill/>
          <a:ln cap="flat" cmpd="sng" w="1143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9" name="Google Shape;39;p6"/>
          <p:cNvSpPr txBox="1"/>
          <p:nvPr>
            <p:ph type="title"/>
          </p:nvPr>
        </p:nvSpPr>
        <p:spPr>
          <a:xfrm>
            <a:off x="571500" y="9525000"/>
            <a:ext cx="23241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Arial"/>
              <a:buNone/>
              <a:defRPr sz="1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 showMasterSp="0">
  <p:cSld name="Title &amp; Photo Alt"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>
            <p:ph idx="2" type="pic"/>
          </p:nvPr>
        </p:nvSpPr>
        <p:spPr>
          <a:xfrm>
            <a:off x="9626600" y="-1"/>
            <a:ext cx="21901492" cy="137160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3" name="Google Shape;43;p7"/>
          <p:cNvCxnSpPr/>
          <p:nvPr/>
        </p:nvCxnSpPr>
        <p:spPr>
          <a:xfrm>
            <a:off x="635000" y="12192000"/>
            <a:ext cx="23114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44" name="Google Shape;44;p7"/>
          <p:cNvCxnSpPr/>
          <p:nvPr/>
        </p:nvCxnSpPr>
        <p:spPr>
          <a:xfrm>
            <a:off x="639142" y="692907"/>
            <a:ext cx="23114001" cy="1"/>
          </a:xfrm>
          <a:prstGeom prst="straightConnector1">
            <a:avLst/>
          </a:prstGeom>
          <a:noFill/>
          <a:ln cap="flat" cmpd="sng" w="1143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571500" y="12269258"/>
            <a:ext cx="11049000" cy="5552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sz="28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571500" y="4770137"/>
            <a:ext cx="11049000" cy="703697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0"/>
              <a:buFont typeface="Arial"/>
              <a:buNone/>
              <a:defRPr sz="15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8"/>
          <p:cNvCxnSpPr/>
          <p:nvPr/>
        </p:nvCxnSpPr>
        <p:spPr>
          <a:xfrm>
            <a:off x="635000" y="12192000"/>
            <a:ext cx="23118143" cy="0"/>
          </a:xfrm>
          <a:prstGeom prst="straightConnector1">
            <a:avLst/>
          </a:prstGeom>
          <a:noFill/>
          <a:ln cap="flat" cmpd="sng" w="1143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" name="Google Shape;50;p8"/>
          <p:cNvCxnSpPr/>
          <p:nvPr/>
        </p:nvCxnSpPr>
        <p:spPr>
          <a:xfrm>
            <a:off x="639142" y="692907"/>
            <a:ext cx="23114001" cy="1"/>
          </a:xfrm>
          <a:prstGeom prst="straightConnector1">
            <a:avLst/>
          </a:prstGeom>
          <a:noFill/>
          <a:ln cap="flat" cmpd="sng" w="1143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571500" y="3898900"/>
            <a:ext cx="23241000" cy="7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95300" lvl="0" marL="45720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5300" lvl="1" marL="91440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95300" lvl="2" marL="137160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95300" lvl="3" marL="182880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95300" lvl="4" marL="228600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>
  <p:cSld name="Title, Bullets &amp; Photo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" type="body"/>
          </p:nvPr>
        </p:nvSpPr>
        <p:spPr>
          <a:xfrm>
            <a:off x="13157200" y="1852248"/>
            <a:ext cx="10256838" cy="131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19"/>
              <a:buFont typeface="Arial"/>
              <a:buNone/>
              <a:defRPr sz="791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9"/>
          <p:cNvSpPr/>
          <p:nvPr>
            <p:ph idx="2" type="pic"/>
          </p:nvPr>
        </p:nvSpPr>
        <p:spPr>
          <a:xfrm>
            <a:off x="0" y="-671784"/>
            <a:ext cx="12196747" cy="1505959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6" name="Google Shape;56;p9"/>
          <p:cNvCxnSpPr/>
          <p:nvPr/>
        </p:nvCxnSpPr>
        <p:spPr>
          <a:xfrm>
            <a:off x="635000" y="12192000"/>
            <a:ext cx="23114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7" name="Google Shape;57;p9"/>
          <p:cNvCxnSpPr/>
          <p:nvPr/>
        </p:nvCxnSpPr>
        <p:spPr>
          <a:xfrm>
            <a:off x="639142" y="692907"/>
            <a:ext cx="23114001" cy="1"/>
          </a:xfrm>
          <a:prstGeom prst="straightConnector1">
            <a:avLst/>
          </a:prstGeom>
          <a:noFill/>
          <a:ln cap="flat" cmpd="sng" w="1143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8" name="Google Shape;58;p9"/>
          <p:cNvSpPr txBox="1"/>
          <p:nvPr>
            <p:ph type="title"/>
          </p:nvPr>
        </p:nvSpPr>
        <p:spPr>
          <a:xfrm>
            <a:off x="13157200" y="864810"/>
            <a:ext cx="10256838" cy="13081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13157200" y="3904441"/>
            <a:ext cx="10256838" cy="730330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95300" lvl="0" marL="45720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5300" lvl="1" marL="91440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95300" lvl="2" marL="137160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95300" lvl="3" marL="182880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95300" lvl="4" marL="228600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Char char="•"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showMasterSp="0">
  <p:cSld name="Section">
    <p:bg>
      <p:bgPr>
        <a:solidFill>
          <a:srgbClr val="ADFFF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635000" y="12192000"/>
            <a:ext cx="2311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635000" y="9443335"/>
            <a:ext cx="23114000" cy="1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4" name="Google Shape;64;p10"/>
          <p:cNvSpPr txBox="1"/>
          <p:nvPr>
            <p:ph type="title"/>
          </p:nvPr>
        </p:nvSpPr>
        <p:spPr>
          <a:xfrm>
            <a:off x="571500" y="9530979"/>
            <a:ext cx="23241000" cy="20193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0"/>
              <a:buFont typeface="Arial"/>
              <a:buNone/>
              <a:defRPr sz="15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3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75641" y="881082"/>
            <a:ext cx="23241001" cy="195101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Google Shape;7;p1"/>
          <p:cNvCxnSpPr/>
          <p:nvPr/>
        </p:nvCxnSpPr>
        <p:spPr>
          <a:xfrm>
            <a:off x="639142" y="692907"/>
            <a:ext cx="23114001" cy="1"/>
          </a:xfrm>
          <a:prstGeom prst="straightConnector1">
            <a:avLst/>
          </a:prstGeom>
          <a:noFill/>
          <a:ln cap="flat" cmpd="sng" w="114300">
            <a:solidFill>
              <a:schemeClr val="accent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75641" y="3276600"/>
            <a:ext cx="23241001" cy="98706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C3CCB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C3CCB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C3CCB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C3CCB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C3CCB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C3CCB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C3CCB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C3CCB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CCB0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C3CCB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9.jpg"/><Relationship Id="rId5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571500" y="12269258"/>
            <a:ext cx="23235147" cy="5552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b="1" lang="en-US" sz="2800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АВТОРЫ: ЭРНЕСТ ФЕДОРИНА И ТИМОФЕЙ АРТАМОНОВ</a:t>
            </a:r>
            <a:endParaRPr/>
          </a:p>
        </p:txBody>
      </p:sp>
      <p:sp>
        <p:nvSpPr>
          <p:cNvPr id="98" name="Google Shape;98;p17"/>
          <p:cNvSpPr txBox="1"/>
          <p:nvPr>
            <p:ph idx="4294967295" type="ctrTitle"/>
          </p:nvPr>
        </p:nvSpPr>
        <p:spPr>
          <a:xfrm>
            <a:off x="574426" y="9698589"/>
            <a:ext cx="23235148" cy="264706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750"/>
              <a:buFont typeface="Arial"/>
              <a:buNone/>
            </a:pPr>
            <a:r>
              <a:rPr b="0" i="0" lang="en-US" sz="12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Анализ тональности отзывов</a:t>
            </a:r>
            <a:endParaRPr/>
          </a:p>
        </p:txBody>
      </p:sp>
      <p:sp>
        <p:nvSpPr>
          <p:cNvPr id="99" name="Google Shape;99;p17"/>
          <p:cNvSpPr txBox="1"/>
          <p:nvPr>
            <p:ph idx="4294967295" type="subTitle"/>
          </p:nvPr>
        </p:nvSpPr>
        <p:spPr>
          <a:xfrm>
            <a:off x="571500" y="847716"/>
            <a:ext cx="23235147" cy="2324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Защита проекта по Технологиям ИИ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8201125" y="12512006"/>
            <a:ext cx="23235147" cy="5552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FFF6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ADFFF6"/>
                </a:solidFill>
                <a:latin typeface="Arial"/>
                <a:ea typeface="Arial"/>
                <a:cs typeface="Arial"/>
                <a:sym typeface="Arial"/>
              </a:rPr>
              <a:t>№СТУД БИЛЕТА - 1032216454 И 1032216463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18201125" y="12920811"/>
            <a:ext cx="23235147" cy="5552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FFF6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ADFFF6"/>
                </a:solidFill>
                <a:latin typeface="Arial"/>
                <a:ea typeface="Arial"/>
                <a:cs typeface="Arial"/>
                <a:sym typeface="Arial"/>
              </a:rPr>
              <a:t>ГРУППА: НКНБД-01-21</a:t>
            </a:r>
            <a:endParaRPr/>
          </a:p>
        </p:txBody>
      </p:sp>
      <p:pic>
        <p:nvPicPr>
          <p:cNvPr descr="Image"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7884" y="779284"/>
            <a:ext cx="1626728" cy="1626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3" name="Google Shape;10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3498" y="3380341"/>
            <a:ext cx="9733657" cy="52280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4" name="Google Shape;10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46698" y="2852486"/>
            <a:ext cx="8361259" cy="627094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698875" y="12779375"/>
            <a:ext cx="108027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https://github.com/Wenins/AI_tone-of-reviews/tree/main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1" sz="2800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571500" y="4794193"/>
            <a:ext cx="8836646" cy="769700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Мы научили нейронную сеть определять тональность текста, обучив её на 1.8 млн отзывах с Amazon.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360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Теперь, по тексту отзыва или рецензии можно определить его тон(он позитивный, негативный, или смешанный</a:t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В ЧЁМ ИДЕЯ?</a:t>
            </a:r>
            <a:endParaRPr/>
          </a:p>
        </p:txBody>
      </p:sp>
      <p:pic>
        <p:nvPicPr>
          <p:cNvPr descr="Image"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9633" y="2987725"/>
            <a:ext cx="14359489" cy="8077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4" name="Google Shape;11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67883" y="779284"/>
            <a:ext cx="1626729" cy="162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1" sz="2800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475310" y="4022467"/>
            <a:ext cx="12467794" cy="7620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Наше решение не только улучшает понимание тоновых аспектов сообщений, но также может быть применено в различных областях. От мониторинга социальных медиа и анализа обратной связи клиентов до определения эмоционального состояния рынка и автоматического сортирования текстовых данных. Наша технология обеспечивает ценную информацию для бизнес-процессов, маркетинга(конкурентный, 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social listening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анализы) и управления отношениями с клиентами, делая ее неотъемлемой частью успешных стратегий во всех отраслях.</a:t>
            </a:r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ВОСТРЕБОВАННОСТЬ</a:t>
            </a:r>
            <a:endParaRPr/>
          </a:p>
        </p:txBody>
      </p:sp>
      <p:pic>
        <p:nvPicPr>
          <p:cNvPr descr="Image"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7883" y="779284"/>
            <a:ext cx="1626729" cy="1626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3" name="Google Shape;12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39076" y="3928711"/>
            <a:ext cx="10160001" cy="762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1" sz="2800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11831350" y="1313150"/>
            <a:ext cx="12216300" cy="10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1905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Наша модель основана на библиотеке TensorFlow с использованием высокоуровневого интерфейса Keras.</a:t>
            </a:r>
            <a:endParaRPr sz="3800">
              <a:solidFill>
                <a:schemeClr val="dk1"/>
              </a:solidFill>
            </a:endParaRPr>
          </a:p>
          <a:p>
            <a:pPr indent="-1905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  <a:p>
            <a:pPr indent="-1905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Мы использовали 5 слоев в нашей сети.</a:t>
            </a:r>
            <a:endParaRPr sz="3800">
              <a:solidFill>
                <a:schemeClr val="dk1"/>
              </a:solidFill>
            </a:endParaRPr>
          </a:p>
          <a:p>
            <a:pPr indent="-1905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Сначала мы веторизуем наши данные на слое embedding</a:t>
            </a:r>
            <a:endParaRPr sz="3800">
              <a:solidFill>
                <a:schemeClr val="dk1"/>
              </a:solidFill>
            </a:endParaRPr>
          </a:p>
          <a:p>
            <a:pPr indent="-1905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  <a:p>
            <a:pPr indent="-1905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После извлекаем признаки на слое conv1D с функцией активацией ReLU</a:t>
            </a:r>
            <a:endParaRPr sz="3800">
              <a:solidFill>
                <a:schemeClr val="dk1"/>
              </a:solidFill>
            </a:endParaRPr>
          </a:p>
          <a:p>
            <a:pPr indent="-1905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  <a:p>
            <a:pPr indent="-1905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Дальше - слой глобального пуллинга, где мы уменьшаем размерность данных и извлекаем наиболее важные признаки</a:t>
            </a:r>
            <a:endParaRPr sz="3800">
              <a:solidFill>
                <a:schemeClr val="dk1"/>
              </a:solidFill>
            </a:endParaRPr>
          </a:p>
          <a:p>
            <a:pPr indent="-1905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  <a:p>
            <a:pPr indent="-1905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После этого мы используем полносвязный слой с 10 нейронами и выходной слой с функцией активации Sigmoid, которая возвращает значения в диапазоне от 0 до 1, что подходит для нашей задачи бинарной классификации</a:t>
            </a:r>
            <a:br>
              <a:rPr lang="en-US" sz="3800">
                <a:solidFill>
                  <a:schemeClr val="dk1"/>
                </a:solidFill>
              </a:rPr>
            </a:br>
            <a:r>
              <a:rPr lang="en-US" sz="3800">
                <a:solidFill>
                  <a:schemeClr val="dk1"/>
                </a:solidFill>
              </a:rPr>
              <a:t>(позитивный / негативный)</a:t>
            </a:r>
            <a:endParaRPr sz="3800">
              <a:solidFill>
                <a:schemeClr val="dk1"/>
              </a:solidFill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172000" y="652482"/>
            <a:ext cx="232410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Технология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00" y="2870325"/>
            <a:ext cx="11258876" cy="71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571500" y="12269258"/>
            <a:ext cx="23241000" cy="555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https://www.kaggle.com/datasets/kritanjalijain/amazon-reviews</a:t>
            </a:r>
            <a:endParaRPr/>
          </a:p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571500" y="3904450"/>
            <a:ext cx="17163600" cy="769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rPr lang="en-US"/>
              <a:t>Обучали мы нашу модель на базе данных Амазон, ссылка на которую, указана внизу слайда.</a:t>
            </a:r>
            <a:endParaRPr/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rPr lang="en-US"/>
              <a:t>Содержит она 34 686 770 отзывов Amazon от 6 643 669 пользователей о 2 441 053 товарах, полученных в рамках Стэнфордского проекта сетевого анализа (SNAP). Этот поднабор содержит 1 800 000 обучающих выборок в каждом значении полярности.</a:t>
            </a:r>
            <a:r>
              <a:rPr lang="en-US"/>
              <a:t> </a:t>
            </a:r>
            <a:endParaRPr/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571500" y="652482"/>
            <a:ext cx="23241000" cy="1950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Данные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8275" y="3221857"/>
            <a:ext cx="6344101" cy="6382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571500" y="12269258"/>
            <a:ext cx="23241000" cy="555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571500" y="3904441"/>
            <a:ext cx="23241000" cy="769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FFFFFF"/>
                </a:solidFill>
              </a:rPr>
              <a:t>СЮДА ВСТАВИТЬ СКРИН КОДА</a:t>
            </a:r>
            <a:endParaRPr sz="1400"/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175" y="652475"/>
            <a:ext cx="10248900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3875" y="4481525"/>
            <a:ext cx="9601200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975" y="7872425"/>
            <a:ext cx="10706100" cy="52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06950" y="652474"/>
            <a:ext cx="10444174" cy="1112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634999" y="1346200"/>
            <a:ext cx="23241001" cy="845136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0"/>
              <a:buFont typeface="Arial"/>
              <a:buNone/>
            </a:pPr>
            <a:r>
              <a:rPr lang="en-US" sz="4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Спасибо</a:t>
            </a:r>
            <a:endParaRPr/>
          </a:p>
        </p:txBody>
      </p:sp>
      <p:sp>
        <p:nvSpPr>
          <p:cNvPr id="155" name="Google Shape;155;p23"/>
          <p:cNvSpPr txBox="1"/>
          <p:nvPr>
            <p:ph idx="2" type="body"/>
          </p:nvPr>
        </p:nvSpPr>
        <p:spPr>
          <a:xfrm>
            <a:off x="635000" y="9170947"/>
            <a:ext cx="23241000" cy="93281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90"/>
              <a:buFont typeface="Arial"/>
              <a:buNone/>
            </a:pPr>
            <a:r>
              <a:rPr lang="en-US" sz="5390"/>
              <a:t>За внимание!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0" name="Google Shape;160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459" l="0" r="13938" t="17072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FFFFFF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34"/>
      </a:dk1>
      <a:lt1>
        <a:srgbClr val="3B39E4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