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40b02f5ae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40b02f5ae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40b02f5ae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40b02f5ae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40b02f5ae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40b02f5ae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5aa38362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5aa38362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3f8a97a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3f8a97a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40b02f5a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40b02f5a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40b02f5a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40b02f5a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40b02f5a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40b02f5a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0b02f5ae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0b02f5ae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5aa38362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5aa38362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aa38362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aa38362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5aa38362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5aa38362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40b02f5a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40b02f5a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5aa38362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5aa38362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40b02f5a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40b02f5a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40b02f5a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40b02f5a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i.org/10.4103/jehp.jehp_867_20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15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Factors of Test Anxiety and Its Prediction Model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80"/>
              <a:t>Group member: Jingyuan Liang, Zhen Yan, Siyu Lin, Ming Chen, Wenjie Tang</a:t>
            </a:r>
            <a:endParaRPr sz="15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80"/>
              <a:t>HUDK 4050: Core Methods in Educational Data Mining</a:t>
            </a:r>
            <a:endParaRPr sz="15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2473950" y="527400"/>
            <a:ext cx="419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rgbClr val="666666"/>
                </a:solidFill>
              </a:rPr>
              <a:t>Analysis process</a:t>
            </a:r>
            <a:endParaRPr sz="1820">
              <a:solidFill>
                <a:srgbClr val="666666"/>
              </a:solidFill>
            </a:endParaRPr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190525" y="1353475"/>
            <a:ext cx="35688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❖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Exploration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00"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45025"/>
            <a:ext cx="227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621350" y="2014700"/>
            <a:ext cx="3568800" cy="28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Exclude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Course number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a threshold to drop variables with low coefficients.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126" y="1017725"/>
            <a:ext cx="4556975" cy="384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2473950" y="527400"/>
            <a:ext cx="419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rgbClr val="666666"/>
                </a:solidFill>
              </a:rPr>
              <a:t>Analysis process</a:t>
            </a:r>
            <a:endParaRPr sz="1820">
              <a:solidFill>
                <a:srgbClr val="666666"/>
              </a:solidFill>
            </a:endParaRPr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190525" y="1353475"/>
            <a:ext cx="35688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❖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Regression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00"/>
          </a:p>
        </p:txBody>
      </p:sp>
      <p:sp>
        <p:nvSpPr>
          <p:cNvPr id="171" name="Google Shape;171;p23"/>
          <p:cNvSpPr txBox="1"/>
          <p:nvPr>
            <p:ph type="title"/>
          </p:nvPr>
        </p:nvSpPr>
        <p:spPr>
          <a:xfrm>
            <a:off x="311700" y="445025"/>
            <a:ext cx="227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621350" y="2840050"/>
            <a:ext cx="3568800" cy="28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variables selected by correlation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Self-efficacy score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Academic resilience score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……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50" y="2102813"/>
            <a:ext cx="8178175" cy="2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5390150" y="2840050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Reveal the influence of variables combined to predict anxiety score.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2473950" y="527400"/>
            <a:ext cx="419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rgbClr val="666666"/>
                </a:solidFill>
              </a:rPr>
              <a:t>Analysis process</a:t>
            </a:r>
            <a:endParaRPr sz="1820">
              <a:solidFill>
                <a:srgbClr val="666666"/>
              </a:solidFill>
            </a:endParaRPr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190525" y="1353475"/>
            <a:ext cx="35688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❖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Classifier Model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00"/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445025"/>
            <a:ext cx="227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446300" y="1843700"/>
            <a:ext cx="35688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 the BAI score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According to research on the scale: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Score ≥ 26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Score &lt; 26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3" name="Google Shape;183;p24"/>
          <p:cNvCxnSpPr/>
          <p:nvPr/>
        </p:nvCxnSpPr>
        <p:spPr>
          <a:xfrm>
            <a:off x="1935400" y="2862600"/>
            <a:ext cx="2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4"/>
          <p:cNvSpPr txBox="1"/>
          <p:nvPr/>
        </p:nvSpPr>
        <p:spPr>
          <a:xfrm>
            <a:off x="2266750" y="2662500"/>
            <a:ext cx="28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= students with severe anxiety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85" name="Google Shape;185;p24"/>
          <p:cNvCxnSpPr/>
          <p:nvPr/>
        </p:nvCxnSpPr>
        <p:spPr>
          <a:xfrm>
            <a:off x="1935400" y="3268250"/>
            <a:ext cx="21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4"/>
          <p:cNvSpPr txBox="1"/>
          <p:nvPr/>
        </p:nvSpPr>
        <p:spPr>
          <a:xfrm>
            <a:off x="2266750" y="3068150"/>
            <a:ext cx="28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students with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severe anxiety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446300" y="3468350"/>
            <a:ext cx="55482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	Fit in different models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LogisticRegression/DecisionTree/Naive Bayes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4742225" y="1843700"/>
            <a:ext cx="55482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K-fold cross validation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Evaluate the accuracy of models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Select the most successful prediction model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28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311725" y="667550"/>
            <a:ext cx="85206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 expectation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anxiety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5" name="Google Shape;195;p25"/>
          <p:cNvCxnSpPr/>
          <p:nvPr/>
        </p:nvCxnSpPr>
        <p:spPr>
          <a:xfrm>
            <a:off x="3315925" y="1816650"/>
            <a:ext cx="448800" cy="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 rot="10800000">
            <a:off x="3764725" y="1356900"/>
            <a:ext cx="10500" cy="91950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5"/>
          <p:cNvCxnSpPr/>
          <p:nvPr/>
        </p:nvCxnSpPr>
        <p:spPr>
          <a:xfrm>
            <a:off x="3764725" y="1356900"/>
            <a:ext cx="448800" cy="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5"/>
          <p:cNvCxnSpPr/>
          <p:nvPr/>
        </p:nvCxnSpPr>
        <p:spPr>
          <a:xfrm>
            <a:off x="3764725" y="1643300"/>
            <a:ext cx="448800" cy="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5"/>
          <p:cNvCxnSpPr/>
          <p:nvPr/>
        </p:nvCxnSpPr>
        <p:spPr>
          <a:xfrm>
            <a:off x="3764725" y="1957175"/>
            <a:ext cx="448800" cy="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5"/>
          <p:cNvCxnSpPr/>
          <p:nvPr/>
        </p:nvCxnSpPr>
        <p:spPr>
          <a:xfrm>
            <a:off x="3764725" y="2276400"/>
            <a:ext cx="448800" cy="0"/>
          </a:xfrm>
          <a:prstGeom prst="straightConnector1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5"/>
          <p:cNvSpPr txBox="1"/>
          <p:nvPr/>
        </p:nvSpPr>
        <p:spPr>
          <a:xfrm>
            <a:off x="372075" y="1616550"/>
            <a:ext cx="2943900" cy="4002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99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4223975" y="930200"/>
            <a:ext cx="3480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elf-efficacy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procrastination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perceived test difficulty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time of reviewing per day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372075" y="3720025"/>
            <a:ext cx="2943900" cy="415500"/>
          </a:xfrm>
          <a:prstGeom prst="rect">
            <a:avLst/>
          </a:prstGeom>
          <a:noFill/>
          <a:ln cap="flat" cmpd="sng" w="1905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relationship with anxiety</a:t>
            </a:r>
            <a:r>
              <a:rPr lang="en">
                <a:solidFill>
                  <a:schemeClr val="dk1"/>
                </a:solidFill>
              </a:rPr>
              <a:t> </a:t>
            </a:r>
            <a:endParaRPr sz="1600">
              <a:highlight>
                <a:schemeClr val="lt1"/>
              </a:highlight>
            </a:endParaRPr>
          </a:p>
        </p:txBody>
      </p:sp>
      <p:cxnSp>
        <p:nvCxnSpPr>
          <p:cNvPr id="204" name="Google Shape;204;p25"/>
          <p:cNvCxnSpPr/>
          <p:nvPr/>
        </p:nvCxnSpPr>
        <p:spPr>
          <a:xfrm>
            <a:off x="3315925" y="3927775"/>
            <a:ext cx="448800" cy="0"/>
          </a:xfrm>
          <a:prstGeom prst="straightConnector1">
            <a:avLst/>
          </a:prstGeom>
          <a:noFill/>
          <a:ln cap="flat" cmpd="sng" w="28575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5"/>
          <p:cNvCxnSpPr/>
          <p:nvPr/>
        </p:nvCxnSpPr>
        <p:spPr>
          <a:xfrm rot="10800000">
            <a:off x="3764725" y="3641575"/>
            <a:ext cx="0" cy="612900"/>
          </a:xfrm>
          <a:prstGeom prst="straightConnector1">
            <a:avLst/>
          </a:prstGeom>
          <a:noFill/>
          <a:ln cap="flat" cmpd="sng" w="28575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5"/>
          <p:cNvSpPr txBox="1"/>
          <p:nvPr/>
        </p:nvSpPr>
        <p:spPr>
          <a:xfrm>
            <a:off x="4213525" y="3466075"/>
            <a:ext cx="326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resilience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tests ranking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7" name="Google Shape;207;p25"/>
          <p:cNvCxnSpPr/>
          <p:nvPr/>
        </p:nvCxnSpPr>
        <p:spPr>
          <a:xfrm>
            <a:off x="3764725" y="3641575"/>
            <a:ext cx="448800" cy="0"/>
          </a:xfrm>
          <a:prstGeom prst="straightConnector1">
            <a:avLst/>
          </a:prstGeom>
          <a:noFill/>
          <a:ln cap="flat" cmpd="sng" w="28575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5"/>
          <p:cNvCxnSpPr/>
          <p:nvPr/>
        </p:nvCxnSpPr>
        <p:spPr>
          <a:xfrm>
            <a:off x="3764725" y="4254475"/>
            <a:ext cx="448800" cy="0"/>
          </a:xfrm>
          <a:prstGeom prst="straightConnector1">
            <a:avLst/>
          </a:prstGeom>
          <a:noFill/>
          <a:ln cap="flat" cmpd="sng" w="28575">
            <a:solidFill>
              <a:srgbClr val="45818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Discussion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311700" y="875500"/>
            <a:ext cx="8520600" cy="3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limitations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393975" y="1991750"/>
            <a:ext cx="2331000" cy="1116300"/>
          </a:xfrm>
          <a:prstGeom prst="homePlate">
            <a:avLst>
              <a:gd fmla="val 50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possible variables </a:t>
            </a:r>
            <a:endParaRPr b="1" sz="1500"/>
          </a:p>
        </p:txBody>
      </p:sp>
      <p:sp>
        <p:nvSpPr>
          <p:cNvPr id="216" name="Google Shape;216;p26"/>
          <p:cNvSpPr/>
          <p:nvPr/>
        </p:nvSpPr>
        <p:spPr>
          <a:xfrm>
            <a:off x="3260575" y="1991700"/>
            <a:ext cx="2331000" cy="1116300"/>
          </a:xfrm>
          <a:prstGeom prst="homePlate">
            <a:avLst>
              <a:gd fmla="val 50000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restricted region</a:t>
            </a: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6127000" y="2025450"/>
            <a:ext cx="2331000" cy="1116300"/>
          </a:xfrm>
          <a:prstGeom prst="homePlate">
            <a:avLst>
              <a:gd fmla="val 50000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accuracy of measures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311700" y="1152475"/>
            <a:ext cx="8213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Considering our regression results...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Personal Traits (self-efficacy, academic resilience, and procrastination)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Notify assignments and tests in advance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Encouraging feedback (Show successful example)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Group activity &amp; Assignment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Exam related factors (perceived test difficulty, previous tests ranking, and the amount of average time of reviewing per day)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Adjust test types based on result and students feedback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3202025" y="1960650"/>
            <a:ext cx="31212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/>
              <a:t>Thank You!</a:t>
            </a:r>
            <a:endParaRPr b="1" sz="36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311700" y="1152475"/>
            <a:ext cx="85206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 T, Beck, Epstein, Brown, R A, &amp; Steer. (1988). An inventory for measuring clinical anxiety: psychometric properties. Journal of consulting and clinical psychology.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Chen, G. ,  Gully, S. M. , &amp;  D  Eden. (2001). Validation of a new general self-efficacy scale. Organizational Research Methods, 4(1), 62-83.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Hong, E. , &amp;  Karstensson, L. . (2002). Antecedents of state test anxiety. Contemporary Educational Psychology, 27(2), 348-367.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Martin, A. J. , &amp;  Marsh, H. W. . (2006). Academic resilience and its psychological and educational correlates: a construct validity approach. Psychology in the Schools, 43(3), 267-281.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Hong, Eunsook &amp; Karstensson, Lewis. (2002). Antecedents of State Test Anxiety. Contemporary Educational Psychology. 27. 348-367.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Bolbolian, Asgari, S., Sefidi, F., &amp; Zadeh, A. (2021). The relationship between test anxiety and academic procrastination among the dental students. Journal of Education and Health Promotion, 10(1), 67–67. </a:t>
            </a: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https://doi.org/10.4103/jehp.jehp_867_20n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38625" y="406600"/>
            <a:ext cx="19935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134900" y="1540000"/>
            <a:ext cx="37671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Background introduction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 collection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7900" y="70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2667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level of their psychological distress rises steadily.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667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8" name="Google Shape;68;p15"/>
          <p:cNvCxnSpPr>
            <a:stCxn id="69" idx="6"/>
            <a:endCxn id="70" idx="2"/>
          </p:cNvCxnSpPr>
          <p:nvPr/>
        </p:nvCxnSpPr>
        <p:spPr>
          <a:xfrm>
            <a:off x="2947825" y="2571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15"/>
          <p:cNvCxnSpPr>
            <a:stCxn id="69" idx="6"/>
            <a:endCxn id="72" idx="2"/>
          </p:cNvCxnSpPr>
          <p:nvPr/>
        </p:nvCxnSpPr>
        <p:spPr>
          <a:xfrm flipH="1" rot="10800000">
            <a:off x="2947825" y="1635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15"/>
          <p:cNvCxnSpPr>
            <a:stCxn id="74" idx="3"/>
            <a:endCxn id="75" idx="2"/>
          </p:cNvCxnSpPr>
          <p:nvPr/>
        </p:nvCxnSpPr>
        <p:spPr>
          <a:xfrm flipH="1" rot="10800000">
            <a:off x="5006350" y="1178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5"/>
          <p:cNvCxnSpPr>
            <a:stCxn id="74" idx="3"/>
            <a:endCxn id="77" idx="2"/>
          </p:cNvCxnSpPr>
          <p:nvPr/>
        </p:nvCxnSpPr>
        <p:spPr>
          <a:xfrm>
            <a:off x="5006350" y="1635750"/>
            <a:ext cx="5862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15"/>
          <p:cNvCxnSpPr>
            <a:stCxn id="79" idx="3"/>
            <a:endCxn id="80" idx="2"/>
          </p:cNvCxnSpPr>
          <p:nvPr/>
        </p:nvCxnSpPr>
        <p:spPr>
          <a:xfrm flipH="1" rot="10800000">
            <a:off x="5006350" y="3050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5"/>
          <p:cNvCxnSpPr>
            <a:stCxn id="79" idx="3"/>
            <a:endCxn id="82" idx="2"/>
          </p:cNvCxnSpPr>
          <p:nvPr/>
        </p:nvCxnSpPr>
        <p:spPr>
          <a:xfrm>
            <a:off x="5006350" y="35077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3" name="Google Shape;83;p15"/>
          <p:cNvGrpSpPr/>
          <p:nvPr/>
        </p:nvGrpSpPr>
        <p:grpSpPr>
          <a:xfrm>
            <a:off x="5592550" y="1018950"/>
            <a:ext cx="1356300" cy="319200"/>
            <a:chOff x="5592550" y="1018950"/>
            <a:chExt cx="1356300" cy="319200"/>
          </a:xfrm>
        </p:grpSpPr>
        <p:sp>
          <p:nvSpPr>
            <p:cNvPr id="84" name="Google Shape;84;p15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Self-efficacy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3650050" y="1476150"/>
            <a:ext cx="1356300" cy="319200"/>
            <a:chOff x="3650050" y="1476150"/>
            <a:chExt cx="1356300" cy="319200"/>
          </a:xfrm>
        </p:grpSpPr>
        <p:sp>
          <p:nvSpPr>
            <p:cNvPr id="74" name="Google Shape;74;p15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Personal Traits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5"/>
          <p:cNvGrpSpPr/>
          <p:nvPr/>
        </p:nvGrpSpPr>
        <p:grpSpPr>
          <a:xfrm>
            <a:off x="1031500" y="2412150"/>
            <a:ext cx="1916325" cy="319200"/>
            <a:chOff x="1042700" y="2412150"/>
            <a:chExt cx="1916325" cy="319200"/>
          </a:xfrm>
        </p:grpSpPr>
        <p:sp>
          <p:nvSpPr>
            <p:cNvPr id="87" name="Google Shape;87;p15"/>
            <p:cNvSpPr/>
            <p:nvPr/>
          </p:nvSpPr>
          <p:spPr>
            <a:xfrm>
              <a:off x="1042700" y="2412150"/>
              <a:ext cx="17364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Potential Factors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3650050" y="3348150"/>
            <a:ext cx="1356300" cy="319200"/>
            <a:chOff x="3650050" y="3348150"/>
            <a:chExt cx="1356300" cy="319200"/>
          </a:xfrm>
        </p:grpSpPr>
        <p:sp>
          <p:nvSpPr>
            <p:cNvPr id="79" name="Google Shape;79;p15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Exam-related Factors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5592550" y="1933350"/>
            <a:ext cx="1599900" cy="319200"/>
            <a:chOff x="5592550" y="1933350"/>
            <a:chExt cx="1599900" cy="319200"/>
          </a:xfrm>
        </p:grpSpPr>
        <p:sp>
          <p:nvSpPr>
            <p:cNvPr id="90" name="Google Shape;90;p15"/>
            <p:cNvSpPr/>
            <p:nvPr/>
          </p:nvSpPr>
          <p:spPr>
            <a:xfrm>
              <a:off x="5766550" y="1933350"/>
              <a:ext cx="14259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Procrastination</a:t>
              </a:r>
              <a:r>
                <a:rPr lang="e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5592550" y="2890950"/>
            <a:ext cx="2090400" cy="319200"/>
            <a:chOff x="5592550" y="2890950"/>
            <a:chExt cx="2090400" cy="319200"/>
          </a:xfrm>
        </p:grpSpPr>
        <p:sp>
          <p:nvSpPr>
            <p:cNvPr id="92" name="Google Shape;92;p15"/>
            <p:cNvSpPr/>
            <p:nvPr/>
          </p:nvSpPr>
          <p:spPr>
            <a:xfrm>
              <a:off x="5766550" y="2890950"/>
              <a:ext cx="19164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Perceived test difficulty</a:t>
              </a:r>
              <a:endPara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15"/>
          <p:cNvGrpSpPr/>
          <p:nvPr/>
        </p:nvGrpSpPr>
        <p:grpSpPr>
          <a:xfrm>
            <a:off x="5592550" y="3736350"/>
            <a:ext cx="3551400" cy="457200"/>
            <a:chOff x="5592550" y="3736350"/>
            <a:chExt cx="3551400" cy="457200"/>
          </a:xfrm>
        </p:grpSpPr>
        <p:sp>
          <p:nvSpPr>
            <p:cNvPr id="94" name="Google Shape;94;p15"/>
            <p:cNvSpPr/>
            <p:nvPr/>
          </p:nvSpPr>
          <p:spPr>
            <a:xfrm>
              <a:off x="5766550" y="3736350"/>
              <a:ext cx="3377400" cy="457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amount of average time of reviewing per day</a:t>
              </a:r>
              <a:endParaRPr sz="1200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5"/>
          <p:cNvSpPr/>
          <p:nvPr/>
        </p:nvSpPr>
        <p:spPr>
          <a:xfrm>
            <a:off x="5766550" y="1476150"/>
            <a:ext cx="1182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resilience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5766550" y="3348150"/>
            <a:ext cx="1599900" cy="31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tests ranking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5592550" y="1548750"/>
            <a:ext cx="174000" cy="174000"/>
          </a:xfrm>
          <a:prstGeom prst="ellipse">
            <a:avLst/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5592550" y="3420750"/>
            <a:ext cx="174000" cy="174000"/>
          </a:xfrm>
          <a:prstGeom prst="ellipse">
            <a:avLst/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150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60600" y="2172150"/>
            <a:ext cx="71817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do different factors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affect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’ test anxiety during the final weeks?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How should teachers detect and deal with the severe anxiety?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411500" y="3179300"/>
            <a:ext cx="773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</a:t>
            </a:r>
            <a:r>
              <a:rPr b="1" lang="en" sz="1800"/>
              <a:t>eveal the influence of different factors and build a prediction model</a:t>
            </a:r>
            <a:endParaRPr b="1" sz="1800"/>
          </a:p>
        </p:txBody>
      </p:sp>
      <p:sp>
        <p:nvSpPr>
          <p:cNvPr id="106" name="Google Shape;106;p16"/>
          <p:cNvSpPr/>
          <p:nvPr/>
        </p:nvSpPr>
        <p:spPr>
          <a:xfrm>
            <a:off x="587446" y="3015350"/>
            <a:ext cx="681525" cy="517675"/>
          </a:xfrm>
          <a:custGeom>
            <a:rect b="b" l="l" r="r" t="t"/>
            <a:pathLst>
              <a:path extrusionOk="0" h="20707" w="27261">
                <a:moveTo>
                  <a:pt x="2583" y="0"/>
                </a:moveTo>
                <a:cubicBezTo>
                  <a:pt x="-2275" y="972"/>
                  <a:pt x="743" y="13991"/>
                  <a:pt x="5667" y="14539"/>
                </a:cubicBezTo>
                <a:cubicBezTo>
                  <a:pt x="9257" y="14938"/>
                  <a:pt x="15359" y="13305"/>
                  <a:pt x="15359" y="9693"/>
                </a:cubicBezTo>
                <a:cubicBezTo>
                  <a:pt x="15359" y="8546"/>
                  <a:pt x="13829" y="7768"/>
                  <a:pt x="12716" y="7490"/>
                </a:cubicBezTo>
                <a:cubicBezTo>
                  <a:pt x="11576" y="7205"/>
                  <a:pt x="9716" y="6439"/>
                  <a:pt x="9191" y="7490"/>
                </a:cubicBezTo>
                <a:cubicBezTo>
                  <a:pt x="8007" y="9858"/>
                  <a:pt x="9963" y="13107"/>
                  <a:pt x="11835" y="14979"/>
                </a:cubicBezTo>
                <a:cubicBezTo>
                  <a:pt x="15404" y="18548"/>
                  <a:pt x="22614" y="19981"/>
                  <a:pt x="26814" y="17182"/>
                </a:cubicBezTo>
                <a:cubicBezTo>
                  <a:pt x="28180" y="16272"/>
                  <a:pt x="25772" y="13938"/>
                  <a:pt x="24611" y="12777"/>
                </a:cubicBezTo>
                <a:cubicBezTo>
                  <a:pt x="23855" y="12021"/>
                  <a:pt x="25014" y="14904"/>
                  <a:pt x="25492" y="15860"/>
                </a:cubicBezTo>
                <a:cubicBezTo>
                  <a:pt x="26226" y="17329"/>
                  <a:pt x="25344" y="19238"/>
                  <a:pt x="24611" y="2070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204800" y="1136525"/>
            <a:ext cx="58176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Participants</a:t>
            </a:r>
            <a:r>
              <a:rPr lang="en" sz="1400"/>
              <a:t> 300 students in Columbia University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Procedure</a:t>
            </a:r>
            <a:r>
              <a:rPr lang="en" sz="1400"/>
              <a:t> </a:t>
            </a:r>
            <a:r>
              <a:rPr lang="en" sz="1400"/>
              <a:t> Online questionnaire, 1 week before final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Materials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D3D3D"/>
              </a:buClr>
              <a:buSzPts val="1400"/>
              <a:buChar char="❖"/>
            </a:pPr>
            <a:r>
              <a:rPr lang="en" sz="1400">
                <a:solidFill>
                  <a:srgbClr val="3D3D3D"/>
                </a:solidFill>
              </a:rPr>
              <a:t>Personal traits</a:t>
            </a:r>
            <a:endParaRPr sz="1400">
              <a:solidFill>
                <a:srgbClr val="3D3D3D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Self-efficacy: New General Self-Efficacy Scale (NGSE)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Academic resilience (Martin &amp; Marsh, 2006)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Procrastination: Procrastination Scale (Lay, 1986)</a:t>
            </a:r>
            <a:endParaRPr sz="14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327" y="0"/>
            <a:ext cx="4441448" cy="15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317" y="1594250"/>
            <a:ext cx="2635159" cy="19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9675" y="3611025"/>
            <a:ext cx="4135375" cy="153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93975" y="1165225"/>
            <a:ext cx="49179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❖"/>
            </a:pPr>
            <a:r>
              <a:rPr lang="en">
                <a:solidFill>
                  <a:schemeClr val="dk2"/>
                </a:solidFill>
              </a:rPr>
              <a:t>Test-related questions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Types: exam/essay/presentation/ integration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Form: individual / group work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Perceived test difficulty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Previous ranking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Reviewing time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93975" y="3289350"/>
            <a:ext cx="4124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❖"/>
            </a:pPr>
            <a:r>
              <a:rPr lang="en">
                <a:solidFill>
                  <a:schemeClr val="dk2"/>
                </a:solidFill>
              </a:rPr>
              <a:t>Anxiety：Beck Anxiety Inventory (BAI)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0–7: Minimal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8-15: Mild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16-25: Moderate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26-63: Severe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550" y="543163"/>
            <a:ext cx="4282101" cy="390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347250" y="1462175"/>
            <a:ext cx="262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Data preparation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Analysis process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950" y="2472900"/>
            <a:ext cx="54292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3950" y="1017725"/>
            <a:ext cx="542925" cy="14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349925" y="1264875"/>
            <a:ext cx="26262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cleaning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Variable processing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481725" y="2736425"/>
            <a:ext cx="2626200" cy="22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Correlation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Multiple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Classifier model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2473950" y="527400"/>
            <a:ext cx="419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rgbClr val="666666"/>
                </a:solidFill>
              </a:rPr>
              <a:t>Data preparation</a:t>
            </a:r>
            <a:endParaRPr sz="1820">
              <a:solidFill>
                <a:srgbClr val="666666"/>
              </a:solidFill>
            </a:endParaRPr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244375" y="2571750"/>
            <a:ext cx="35688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missing values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scores for different scales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227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0100"/>
            <a:ext cx="8839201" cy="10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4716925" y="2827575"/>
            <a:ext cx="41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 categorical variables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000" y="3656850"/>
            <a:ext cx="22955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500" y="3633038"/>
            <a:ext cx="46101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3370229" y="2297075"/>
            <a:ext cx="987225" cy="1292600"/>
          </a:xfrm>
          <a:custGeom>
            <a:rect b="b" l="l" r="r" t="t"/>
            <a:pathLst>
              <a:path extrusionOk="0" h="51704" w="39489">
                <a:moveTo>
                  <a:pt x="39262" y="0"/>
                </a:moveTo>
                <a:cubicBezTo>
                  <a:pt x="40171" y="6358"/>
                  <a:pt x="35187" y="21777"/>
                  <a:pt x="30645" y="17235"/>
                </a:cubicBezTo>
                <a:cubicBezTo>
                  <a:pt x="29296" y="15886"/>
                  <a:pt x="32643" y="12217"/>
                  <a:pt x="34415" y="12926"/>
                </a:cubicBezTo>
                <a:cubicBezTo>
                  <a:pt x="38422" y="14529"/>
                  <a:pt x="39232" y="21126"/>
                  <a:pt x="38185" y="25313"/>
                </a:cubicBezTo>
                <a:cubicBezTo>
                  <a:pt x="36624" y="31557"/>
                  <a:pt x="27875" y="34210"/>
                  <a:pt x="21489" y="35008"/>
                </a:cubicBezTo>
                <a:cubicBezTo>
                  <a:pt x="20064" y="35186"/>
                  <a:pt x="15896" y="35651"/>
                  <a:pt x="17180" y="35008"/>
                </a:cubicBezTo>
                <a:cubicBezTo>
                  <a:pt x="19059" y="34067"/>
                  <a:pt x="21844" y="31173"/>
                  <a:pt x="23105" y="32854"/>
                </a:cubicBezTo>
                <a:cubicBezTo>
                  <a:pt x="24075" y="34146"/>
                  <a:pt x="23706" y="36201"/>
                  <a:pt x="23105" y="37701"/>
                </a:cubicBezTo>
                <a:cubicBezTo>
                  <a:pt x="20883" y="43249"/>
                  <a:pt x="13186" y="44384"/>
                  <a:pt x="8024" y="47395"/>
                </a:cubicBezTo>
                <a:cubicBezTo>
                  <a:pt x="5662" y="48773"/>
                  <a:pt x="-1451" y="52559"/>
                  <a:pt x="484" y="50627"/>
                </a:cubicBezTo>
                <a:cubicBezTo>
                  <a:pt x="1742" y="49372"/>
                  <a:pt x="3459" y="48447"/>
                  <a:pt x="4254" y="46857"/>
                </a:cubicBezTo>
                <a:cubicBezTo>
                  <a:pt x="4655" y="46054"/>
                  <a:pt x="2501" y="47670"/>
                  <a:pt x="2100" y="48473"/>
                </a:cubicBezTo>
                <a:cubicBezTo>
                  <a:pt x="729" y="51217"/>
                  <a:pt x="7649" y="51704"/>
                  <a:pt x="10717" y="5170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Google Shape;146;p20"/>
          <p:cNvSpPr/>
          <p:nvPr/>
        </p:nvSpPr>
        <p:spPr>
          <a:xfrm>
            <a:off x="8364625" y="2337475"/>
            <a:ext cx="298550" cy="1031050"/>
          </a:xfrm>
          <a:custGeom>
            <a:rect b="b" l="l" r="r" t="t"/>
            <a:pathLst>
              <a:path extrusionOk="0" h="41242" w="11942">
                <a:moveTo>
                  <a:pt x="7525" y="0"/>
                </a:moveTo>
                <a:cubicBezTo>
                  <a:pt x="9151" y="4877"/>
                  <a:pt x="9067" y="13171"/>
                  <a:pt x="4294" y="15080"/>
                </a:cubicBezTo>
                <a:cubicBezTo>
                  <a:pt x="3627" y="15347"/>
                  <a:pt x="2537" y="15678"/>
                  <a:pt x="2139" y="15080"/>
                </a:cubicBezTo>
                <a:cubicBezTo>
                  <a:pt x="659" y="12859"/>
                  <a:pt x="5304" y="7676"/>
                  <a:pt x="7525" y="9156"/>
                </a:cubicBezTo>
                <a:cubicBezTo>
                  <a:pt x="12273" y="12320"/>
                  <a:pt x="12101" y="20204"/>
                  <a:pt x="11295" y="25852"/>
                </a:cubicBezTo>
                <a:cubicBezTo>
                  <a:pt x="10659" y="30306"/>
                  <a:pt x="8013" y="34520"/>
                  <a:pt x="4832" y="37701"/>
                </a:cubicBezTo>
                <a:cubicBezTo>
                  <a:pt x="3662" y="38871"/>
                  <a:pt x="2232" y="42102"/>
                  <a:pt x="1062" y="40932"/>
                </a:cubicBezTo>
                <a:cubicBezTo>
                  <a:pt x="-340" y="39530"/>
                  <a:pt x="-382" y="35008"/>
                  <a:pt x="1601" y="35008"/>
                </a:cubicBezTo>
                <a:cubicBezTo>
                  <a:pt x="2858" y="35008"/>
                  <a:pt x="1039" y="37654"/>
                  <a:pt x="1601" y="38778"/>
                </a:cubicBezTo>
                <a:cubicBezTo>
                  <a:pt x="2728" y="41032"/>
                  <a:pt x="6621" y="39316"/>
                  <a:pt x="9141" y="3931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2473950" y="527400"/>
            <a:ext cx="419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rgbClr val="666666"/>
                </a:solidFill>
              </a:rPr>
              <a:t>Analysis process</a:t>
            </a:r>
            <a:endParaRPr sz="1820">
              <a:solidFill>
                <a:srgbClr val="666666"/>
              </a:solidFill>
            </a:endParaRPr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190525" y="1353475"/>
            <a:ext cx="35688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❖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Statistics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00"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445025"/>
            <a:ext cx="227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350" y="1353475"/>
            <a:ext cx="4482050" cy="31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527100" y="1817725"/>
            <a:ext cx="3568800" cy="28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an overview of basic information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Gender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Course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Frequencies of test types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Average scores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Depict boxplots to find outliers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