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87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06"/>
  </p:normalViewPr>
  <p:slideViewPr>
    <p:cSldViewPr snapToGrid="0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9A01-B510-3C16-26E4-12A03478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C26A2-A236-A5CF-8A1D-3A21E67C6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C69C-165B-5460-04FE-0C0AAD95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F63C-BEBD-D1D0-025F-419B047E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1FAC-4521-6644-C7A5-5577AB5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68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F997-42F9-ADC8-B856-BF7914A8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0CB07-D121-6AB3-8984-4186D332E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C528-3C92-0347-51A6-980BF7F8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5514-55BA-0D31-1DE5-9705D64C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26D8-111F-DC76-3ACD-111AEB34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746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EFA62-CA4C-26DF-464B-66E1C4394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B9AC4-5F6E-5FB6-D56E-013A2A210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4971-8EB0-0C3C-6B98-2C389DA8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55B3-F5FE-FCD4-CB19-1A874027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87C2-039C-805F-989A-D4903262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274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A86F-AC39-3A43-C521-7D73F605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4E65-41FB-B6F4-9CF6-DA4C261B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5B5A-0884-0A7B-0FB4-E41ECB86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CAD4-3AAF-9B42-BC3E-0974301A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2D4DA-E584-C79F-C071-6525322E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99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AE82-329D-5DCB-26D5-29F17936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2E60-662C-6BF3-C596-E2BA76AD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AC8F-6989-2CB9-C020-C1DD0057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252F-C5D1-3FC3-535B-C62E6DF1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5F20-099C-781B-78B7-BF7C894D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37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08B8-F41A-BE3A-2B46-E5E85DFA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447F-D3DF-B4EC-1144-843BE326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42513-9448-13F7-2772-1FC0AA368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B8DA-2933-C39A-7981-C57CE571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B9675-C55F-9DF2-1E0B-AC31CDD8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024D-2FD9-5322-0A69-22BA7B79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57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9331-9A46-5F81-651C-C4472081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8170-EFA6-2F48-54AB-0DDB575F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43D29-DC06-7471-381A-0A2F0F34C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8437D-BBD5-4C93-9FAB-94010CA8C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52EDD-C17D-6757-8BDF-BC8FAB999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E1A3D-6B9D-CB91-A0D1-72ED66E6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919FF-1241-260B-6D5A-251B0E31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7E50D-33CD-353D-2405-1A3F416B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291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A3F3-BA1E-B2B5-0AE4-FC23258E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1E128-9A5D-BCE8-A362-F7224B63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A200-3813-570B-02D0-F997DA8C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0585C-96D6-8E8C-FC43-B438B60E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254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BB695-E22E-2148-DFA4-717B3E6D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A17FF-285C-E2B5-A86E-678366A7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1799-6E73-373D-A8F0-0A92EC93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02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4EA2-E9BE-7FA0-D2CA-7CD9A165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3E0D-90B9-84A0-ABB4-B7F41D5E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86F30-1BDF-C86C-9DE9-4BDBCABC3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F245B-6152-85FC-19E1-6A93CF37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E23DA-BCE6-53F5-196F-839B636E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35C9C-3635-B779-9BAC-A050B7D4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0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CBEB-B093-2B4F-A027-EDBC13F1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66870-450C-C4DC-C0C8-57AC3D17B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44799-9F14-73DA-1AB3-B922013B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09EA7-5F02-E384-8CC0-C86E37CF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2E441-0864-C3D9-E8F4-24D214BB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F749-C072-9941-623B-C8BE77FA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39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3EAB5-7C8F-04EA-2EAE-AA3BD23F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FEF30-62D1-70F3-57F5-A9773EAE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FF27-7F2A-59AC-C533-BE02D4EAD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AF2-C0F4-124F-8900-F1EBB66F881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DB21-05CF-6FAB-B1B8-F5FD52A75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EEC7-BF24-BA95-34B2-7A517A148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306B-F5A9-0245-BA76-6480F9C829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736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C929-8C01-2337-8F1C-2A88A3CF5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5760"/>
            <a:ext cx="9144000" cy="1230845"/>
          </a:xfrm>
        </p:spPr>
        <p:txBody>
          <a:bodyPr>
            <a:normAutofit/>
          </a:bodyPr>
          <a:lstStyle/>
          <a:p>
            <a:pPr algn="l"/>
            <a:r>
              <a:rPr lang="en-CN" b="1" dirty="0">
                <a:highlight>
                  <a:srgbClr val="FFFF00"/>
                </a:highlight>
              </a:rPr>
              <a:t>What is propostion Logic?</a:t>
            </a:r>
          </a:p>
          <a:p>
            <a:pPr algn="l"/>
            <a:r>
              <a:rPr lang="en-US" sz="2000" dirty="0"/>
              <a:t>• Propositional Letters stand for “basic” propositions</a:t>
            </a:r>
          </a:p>
          <a:p>
            <a:pPr algn="l"/>
            <a:r>
              <a:rPr lang="en-US" sz="2000" dirty="0"/>
              <a:t>• Combine into more complex sentences using operators </a:t>
            </a:r>
            <a:r>
              <a:rPr lang="en-US" sz="2000" dirty="0">
                <a:highlight>
                  <a:srgbClr val="FFFF00"/>
                </a:highlight>
              </a:rPr>
              <a:t>not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FFFF00"/>
                </a:highlight>
              </a:rPr>
              <a:t>and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FFFF00"/>
                </a:highlight>
              </a:rPr>
              <a:t>or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FFFF00"/>
                </a:highlight>
              </a:rPr>
              <a:t>implies</a:t>
            </a:r>
            <a:r>
              <a:rPr lang="en-US" sz="2000" dirty="0"/>
              <a:t>, </a:t>
            </a:r>
            <a:r>
              <a:rPr lang="en-US" sz="2000" dirty="0" err="1">
                <a:highlight>
                  <a:srgbClr val="FFFF00"/>
                </a:highlight>
              </a:rPr>
              <a:t>iff</a:t>
            </a:r>
            <a:endParaRPr lang="en-CN" sz="2000" dirty="0">
              <a:highlight>
                <a:srgbClr val="FFFF00"/>
              </a:highligh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478CB9-26AB-5839-2AE3-5869C2C93F67}"/>
              </a:ext>
            </a:extLst>
          </p:cNvPr>
          <p:cNvSpPr txBox="1">
            <a:spLocks/>
          </p:cNvSpPr>
          <p:nvPr/>
        </p:nvSpPr>
        <p:spPr>
          <a:xfrm>
            <a:off x="1524000" y="3306725"/>
            <a:ext cx="4026195" cy="355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highlight>
                  <a:srgbClr val="FFFF00"/>
                </a:highlight>
              </a:rPr>
              <a:t>Propositional connectives</a:t>
            </a:r>
            <a:r>
              <a:rPr lang="en-CN" b="1" dirty="0">
                <a:highlight>
                  <a:srgbClr val="FFFF00"/>
                </a:highlight>
              </a:rPr>
              <a:t>:</a:t>
            </a:r>
          </a:p>
          <a:p>
            <a:pPr algn="l"/>
            <a:r>
              <a:rPr lang="en-US" sz="2000" b="1" dirty="0"/>
              <a:t>¬</a:t>
            </a:r>
            <a:r>
              <a:rPr lang="en-US" sz="2000" dirty="0"/>
              <a:t>      represents       </a:t>
            </a:r>
            <a:r>
              <a:rPr lang="en-US" sz="2000" b="1" dirty="0"/>
              <a:t>negation</a:t>
            </a:r>
            <a:r>
              <a:rPr lang="zh-CN" altLang="en-US" sz="2000" b="1" dirty="0"/>
              <a:t> </a:t>
            </a:r>
            <a:endParaRPr lang="en-US" sz="2000" dirty="0"/>
          </a:p>
          <a:p>
            <a:pPr algn="l"/>
            <a:r>
              <a:rPr lang="en-US" sz="2000" b="1" dirty="0"/>
              <a:t>∧</a:t>
            </a:r>
            <a:r>
              <a:rPr lang="en-US" sz="2000" dirty="0"/>
              <a:t>     represents       </a:t>
            </a:r>
            <a:r>
              <a:rPr lang="en-US" sz="2000" b="1" dirty="0"/>
              <a:t>conjunction</a:t>
            </a:r>
            <a:r>
              <a:rPr lang="en-US" sz="2000" dirty="0"/>
              <a:t> </a:t>
            </a:r>
          </a:p>
          <a:p>
            <a:pPr algn="l"/>
            <a:r>
              <a:rPr lang="en-US" sz="2000" b="1" dirty="0"/>
              <a:t>∨     </a:t>
            </a:r>
            <a:r>
              <a:rPr lang="en-US" sz="2000" dirty="0"/>
              <a:t>represents       </a:t>
            </a:r>
            <a:r>
              <a:rPr lang="en-US" sz="2000" b="1" dirty="0"/>
              <a:t>disjunction</a:t>
            </a:r>
            <a:r>
              <a:rPr lang="en-US" sz="2000" dirty="0"/>
              <a:t> </a:t>
            </a:r>
          </a:p>
          <a:p>
            <a:pPr algn="l"/>
            <a:r>
              <a:rPr lang="en-US" sz="2000" b="1" dirty="0"/>
              <a:t>→</a:t>
            </a:r>
            <a:r>
              <a:rPr lang="en-US" sz="2000" dirty="0"/>
              <a:t>    represents       </a:t>
            </a:r>
            <a:r>
              <a:rPr lang="en-US" sz="2000" b="1" dirty="0"/>
              <a:t>implication</a:t>
            </a:r>
            <a:r>
              <a:rPr lang="en-US" sz="2000" dirty="0"/>
              <a:t> </a:t>
            </a:r>
          </a:p>
          <a:p>
            <a:pPr algn="l"/>
            <a:r>
              <a:rPr lang="en-US" sz="2000" b="1" dirty="0"/>
              <a:t>↔</a:t>
            </a:r>
            <a:r>
              <a:rPr lang="en-US" sz="2000" dirty="0"/>
              <a:t>  represents       </a:t>
            </a:r>
            <a:r>
              <a:rPr lang="en-US" sz="2000" b="1" dirty="0"/>
              <a:t>bi-implication</a:t>
            </a:r>
            <a:endParaRPr lang="en-CN"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D60117-DE3F-9C8D-EE57-184F004C9C86}"/>
              </a:ext>
            </a:extLst>
          </p:cNvPr>
          <p:cNvSpPr txBox="1">
            <a:spLocks/>
          </p:cNvSpPr>
          <p:nvPr/>
        </p:nvSpPr>
        <p:spPr>
          <a:xfrm>
            <a:off x="6406117" y="3423607"/>
            <a:ext cx="4261884" cy="355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b="1" dirty="0"/>
          </a:p>
          <a:p>
            <a:pPr algn="l"/>
            <a:r>
              <a:rPr lang="en-US" sz="2000" dirty="0"/>
              <a:t>¬P means “not P”</a:t>
            </a:r>
          </a:p>
          <a:p>
            <a:pPr algn="l"/>
            <a:r>
              <a:rPr lang="en-US" sz="2000" dirty="0"/>
              <a:t>P ∧ Q means “P and Q”</a:t>
            </a:r>
          </a:p>
          <a:p>
            <a:pPr algn="l"/>
            <a:r>
              <a:rPr lang="en-US" sz="2000" dirty="0"/>
              <a:t>P ∨ Q means “P or Q”</a:t>
            </a:r>
          </a:p>
          <a:p>
            <a:pPr algn="l"/>
            <a:r>
              <a:rPr lang="en-US" sz="2000" dirty="0"/>
              <a:t>P → Q means “If P then Q”</a:t>
            </a:r>
          </a:p>
          <a:p>
            <a:pPr algn="l"/>
            <a:r>
              <a:rPr lang="en-US" sz="2000" dirty="0"/>
              <a:t>P ↔ Q means “P if and only if Q”</a:t>
            </a:r>
          </a:p>
          <a:p>
            <a:pPr algn="l"/>
            <a:endParaRPr lang="en-C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D3E0-571C-AAB6-D8CC-CF428BD3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678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92" y="484411"/>
            <a:ext cx="9144000" cy="653274"/>
          </a:xfrm>
        </p:spPr>
        <p:txBody>
          <a:bodyPr>
            <a:normAutofit/>
          </a:bodyPr>
          <a:lstStyle/>
          <a:p>
            <a:pPr algn="l"/>
            <a:r>
              <a:rPr lang="en-CN" sz="4000" b="1" dirty="0"/>
              <a:t>Propositional Logic: Negation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478CB9-26AB-5839-2AE3-5869C2C93F67}"/>
              </a:ext>
            </a:extLst>
          </p:cNvPr>
          <p:cNvSpPr txBox="1">
            <a:spLocks/>
          </p:cNvSpPr>
          <p:nvPr/>
        </p:nvSpPr>
        <p:spPr>
          <a:xfrm>
            <a:off x="852376" y="1331729"/>
            <a:ext cx="10487247" cy="138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¬ : Negation</a:t>
            </a:r>
          </a:p>
          <a:p>
            <a:pPr algn="l"/>
            <a:r>
              <a:rPr lang="en-US" sz="2000" dirty="0"/>
              <a:t>• used to negate a proposition,</a:t>
            </a:r>
            <a:r>
              <a:rPr lang="zh-CN" altLang="en-US" sz="2000" dirty="0"/>
              <a:t> </a:t>
            </a:r>
            <a:r>
              <a:rPr lang="en-US" altLang="zh-CN" sz="2000" dirty="0"/>
              <a:t>has the meaning “NOT”</a:t>
            </a:r>
          </a:p>
          <a:p>
            <a:pPr algn="l"/>
            <a:r>
              <a:rPr lang="en-US" sz="2000" dirty="0"/>
              <a:t>• </a:t>
            </a:r>
            <a:r>
              <a:rPr lang="en-US" altLang="zh-CN" sz="2000" dirty="0"/>
              <a:t>if statement P is true, then </a:t>
            </a:r>
            <a:r>
              <a:rPr lang="en-US" sz="2000" dirty="0"/>
              <a:t>¬P will be false</a:t>
            </a:r>
          </a:p>
          <a:p>
            <a:pPr algn="l"/>
            <a:endParaRPr lang="en-US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942C96-5740-CA3C-A99D-52B6658D24B4}"/>
              </a:ext>
            </a:extLst>
          </p:cNvPr>
          <p:cNvSpPr txBox="1">
            <a:spLocks/>
          </p:cNvSpPr>
          <p:nvPr/>
        </p:nvSpPr>
        <p:spPr>
          <a:xfrm>
            <a:off x="852376" y="2961169"/>
            <a:ext cx="10662684" cy="347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Examples:</a:t>
            </a:r>
          </a:p>
          <a:p>
            <a:pPr algn="l"/>
            <a:r>
              <a:rPr lang="en-US" sz="2000" dirty="0"/>
              <a:t>• If B: “The sky is blue” is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, then </a:t>
            </a:r>
            <a:r>
              <a:rPr lang="en-US" sz="2000" b="1" dirty="0"/>
              <a:t>¬B will be “The sky is not blue”, then ¬B is </a:t>
            </a:r>
            <a:r>
              <a:rPr lang="en-US" sz="2000" b="1" dirty="0">
                <a:solidFill>
                  <a:srgbClr val="FF0000"/>
                </a:solidFill>
              </a:rPr>
              <a:t>false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If Q: “Socrates is not bald” is </a:t>
            </a:r>
            <a:r>
              <a:rPr lang="en-US" sz="2000" b="1" dirty="0">
                <a:solidFill>
                  <a:srgbClr val="FF0000"/>
                </a:solidFill>
              </a:rPr>
              <a:t>false</a:t>
            </a:r>
            <a:r>
              <a:rPr lang="en-US" sz="2000" dirty="0"/>
              <a:t>, </a:t>
            </a:r>
            <a:r>
              <a:rPr lang="en-US" sz="2000" b="1" dirty="0"/>
              <a:t>¬Q will be “Socrates is bald”, then ¬Q is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If G: “Grass is green” is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, </a:t>
            </a:r>
            <a:r>
              <a:rPr lang="en-US" sz="2000" b="1" dirty="0"/>
              <a:t>¬G will be “Grass is not green” , then ¬G is </a:t>
            </a:r>
            <a:r>
              <a:rPr lang="en-US" sz="2000" b="1" dirty="0">
                <a:solidFill>
                  <a:srgbClr val="FF0000"/>
                </a:solidFill>
              </a:rPr>
              <a:t>false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If S: “The car is red” is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, </a:t>
            </a:r>
            <a:r>
              <a:rPr lang="en-US" sz="2000" b="1" dirty="0"/>
              <a:t>¬S will be “The car is not red”, then ¬S is </a:t>
            </a:r>
            <a:r>
              <a:rPr lang="en-US" sz="2000" b="1" dirty="0">
                <a:solidFill>
                  <a:srgbClr val="FF0000"/>
                </a:solidFill>
              </a:rPr>
              <a:t>false</a:t>
            </a:r>
          </a:p>
          <a:p>
            <a:pPr algn="l"/>
            <a:endParaRPr lang="en-C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34193-A6E6-8BF3-A192-65C62A1F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745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92" y="484411"/>
            <a:ext cx="9144000" cy="653274"/>
          </a:xfrm>
        </p:spPr>
        <p:txBody>
          <a:bodyPr>
            <a:normAutofit/>
          </a:bodyPr>
          <a:lstStyle/>
          <a:p>
            <a:pPr algn="l"/>
            <a:r>
              <a:rPr lang="en-CN" sz="4000" b="1" dirty="0"/>
              <a:t>Propositional Logic: </a:t>
            </a:r>
            <a:r>
              <a:rPr lang="en-US" sz="4000" b="1" dirty="0"/>
              <a:t>Conjunction</a:t>
            </a:r>
            <a:endParaRPr lang="en-CN" sz="40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478CB9-26AB-5839-2AE3-5869C2C93F67}"/>
              </a:ext>
            </a:extLst>
          </p:cNvPr>
          <p:cNvSpPr txBox="1">
            <a:spLocks/>
          </p:cNvSpPr>
          <p:nvPr/>
        </p:nvSpPr>
        <p:spPr>
          <a:xfrm>
            <a:off x="852376" y="1331728"/>
            <a:ext cx="10487247" cy="1719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∧ : Conjunction</a:t>
            </a:r>
          </a:p>
          <a:p>
            <a:pPr algn="l"/>
            <a:r>
              <a:rPr lang="en-US" sz="2000" dirty="0"/>
              <a:t>• used to conjunct two proposition, </a:t>
            </a:r>
            <a:r>
              <a:rPr lang="en-US" sz="2000" dirty="0" err="1"/>
              <a:t>eg</a:t>
            </a:r>
            <a:r>
              <a:rPr lang="en-US" sz="2000" dirty="0"/>
              <a:t>: P </a:t>
            </a:r>
            <a:r>
              <a:rPr lang="en-US" sz="2000" b="1" dirty="0"/>
              <a:t>∧</a:t>
            </a:r>
            <a:r>
              <a:rPr lang="en-US" sz="2000" dirty="0"/>
              <a:t> Q, has the meaning “AND”</a:t>
            </a:r>
            <a:endParaRPr lang="en-US" altLang="zh-CN" sz="2000" dirty="0"/>
          </a:p>
          <a:p>
            <a:pPr algn="l"/>
            <a:r>
              <a:rPr lang="en-US" sz="2000" dirty="0"/>
              <a:t>• If both P and Q are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, then P </a:t>
            </a:r>
            <a:r>
              <a:rPr lang="en-US" sz="2000" b="1" dirty="0"/>
              <a:t>∧</a:t>
            </a:r>
            <a:r>
              <a:rPr lang="en-US" sz="2000" dirty="0"/>
              <a:t> Q will be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  <a:p>
            <a:pPr algn="l"/>
            <a:r>
              <a:rPr lang="en-US" sz="2000" dirty="0"/>
              <a:t>• Otherwise, P </a:t>
            </a:r>
            <a:r>
              <a:rPr lang="en-US" sz="2000" b="1" dirty="0"/>
              <a:t>∧</a:t>
            </a:r>
            <a:r>
              <a:rPr lang="en-US" sz="2000" dirty="0"/>
              <a:t> Q will be false</a:t>
            </a:r>
          </a:p>
          <a:p>
            <a:pPr algn="l"/>
            <a:endParaRPr lang="en-US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942C96-5740-CA3C-A99D-52B6658D24B4}"/>
              </a:ext>
            </a:extLst>
          </p:cNvPr>
          <p:cNvSpPr txBox="1">
            <a:spLocks/>
          </p:cNvSpPr>
          <p:nvPr/>
        </p:nvSpPr>
        <p:spPr>
          <a:xfrm>
            <a:off x="852376" y="2961169"/>
            <a:ext cx="10662684" cy="34715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Examples: </a:t>
            </a:r>
          </a:p>
          <a:p>
            <a:pPr algn="l"/>
            <a:r>
              <a:rPr lang="en-US" sz="2000" b="1" dirty="0"/>
              <a:t>If we let both R = “Grass is green” and S = “Socrates is bald” be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  <a:p>
            <a:pPr algn="l"/>
            <a:r>
              <a:rPr lang="en-US" sz="2000" dirty="0"/>
              <a:t>• R ∧ S = “Grass is green </a:t>
            </a:r>
            <a:r>
              <a:rPr lang="en-US" sz="2000" b="1" dirty="0"/>
              <a:t>AND </a:t>
            </a:r>
            <a:r>
              <a:rPr lang="en-US" sz="2000" dirty="0"/>
              <a:t>Socrates is bald ”, which will be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/>
              <a:t>• R ∧ ¬S = “Grass is green </a:t>
            </a:r>
            <a:r>
              <a:rPr lang="en-US" sz="2000" b="1" dirty="0"/>
              <a:t>AND </a:t>
            </a:r>
            <a:r>
              <a:rPr lang="en-US" sz="2000" dirty="0"/>
              <a:t>Socrates is not bald ”, which will be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/>
              <a:t>• ¬ R ∧ S = “Grass is not green </a:t>
            </a:r>
            <a:r>
              <a:rPr lang="en-US" sz="2000" b="1" dirty="0"/>
              <a:t>AND </a:t>
            </a:r>
            <a:r>
              <a:rPr lang="en-US" sz="2000" dirty="0"/>
              <a:t>Socrates is bald ”, which will be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/>
              <a:t>• ¬ R ∧ ¬ S = “Grass is not green </a:t>
            </a:r>
            <a:r>
              <a:rPr lang="en-US" sz="2000" b="1" dirty="0"/>
              <a:t>AND </a:t>
            </a:r>
            <a:r>
              <a:rPr lang="en-US" sz="2000" dirty="0"/>
              <a:t>Socrates is not bald ”, which will be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C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B0BAAA-DE88-3061-A2AF-6B8058D4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336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92" y="484411"/>
            <a:ext cx="9144000" cy="653274"/>
          </a:xfrm>
        </p:spPr>
        <p:txBody>
          <a:bodyPr>
            <a:normAutofit/>
          </a:bodyPr>
          <a:lstStyle/>
          <a:p>
            <a:pPr algn="l"/>
            <a:r>
              <a:rPr lang="en-CN" sz="4000" b="1" dirty="0"/>
              <a:t>Propositional Logic: </a:t>
            </a:r>
            <a:r>
              <a:rPr lang="en-US" sz="4000" b="1" dirty="0"/>
              <a:t>Disjunction</a:t>
            </a:r>
            <a:endParaRPr lang="en-CN" sz="40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478CB9-26AB-5839-2AE3-5869C2C93F67}"/>
              </a:ext>
            </a:extLst>
          </p:cNvPr>
          <p:cNvSpPr txBox="1">
            <a:spLocks/>
          </p:cNvSpPr>
          <p:nvPr/>
        </p:nvSpPr>
        <p:spPr>
          <a:xfrm>
            <a:off x="852376" y="1331728"/>
            <a:ext cx="10487247" cy="1719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∨ : Disjunction</a:t>
            </a:r>
          </a:p>
          <a:p>
            <a:pPr algn="l"/>
            <a:r>
              <a:rPr lang="en-US" sz="2000" dirty="0"/>
              <a:t>• used to disjunct two proposition, </a:t>
            </a:r>
            <a:r>
              <a:rPr lang="en-US" sz="2000" dirty="0" err="1"/>
              <a:t>eg</a:t>
            </a:r>
            <a:r>
              <a:rPr lang="en-US" sz="2000" dirty="0"/>
              <a:t>: P </a:t>
            </a:r>
            <a:r>
              <a:rPr lang="en-US" sz="2000" b="1" dirty="0"/>
              <a:t>∨</a:t>
            </a:r>
            <a:r>
              <a:rPr lang="en-US" sz="2000" dirty="0"/>
              <a:t> Q, has the meaning “OR”</a:t>
            </a:r>
            <a:endParaRPr lang="en-US" altLang="zh-CN" sz="2000" dirty="0"/>
          </a:p>
          <a:p>
            <a:pPr algn="l"/>
            <a:r>
              <a:rPr lang="en-US" sz="2000" dirty="0"/>
              <a:t>• If both P and Q are </a:t>
            </a:r>
            <a:r>
              <a:rPr lang="en-US" sz="2000" b="1" dirty="0">
                <a:solidFill>
                  <a:srgbClr val="FF0000"/>
                </a:solidFill>
              </a:rPr>
              <a:t>false</a:t>
            </a:r>
            <a:r>
              <a:rPr lang="en-US" sz="2000" dirty="0"/>
              <a:t>, then P </a:t>
            </a:r>
            <a:r>
              <a:rPr lang="en-US" sz="2000" b="1" dirty="0"/>
              <a:t>∨</a:t>
            </a:r>
            <a:r>
              <a:rPr lang="en-US" sz="2000" dirty="0"/>
              <a:t> Q will be </a:t>
            </a:r>
            <a:r>
              <a:rPr lang="en-US" sz="2000" b="1" dirty="0">
                <a:solidFill>
                  <a:srgbClr val="FF0000"/>
                </a:solidFill>
              </a:rPr>
              <a:t>false</a:t>
            </a:r>
          </a:p>
          <a:p>
            <a:pPr algn="l"/>
            <a:r>
              <a:rPr lang="en-US" sz="2000" dirty="0"/>
              <a:t>• Otherwise, P </a:t>
            </a:r>
            <a:r>
              <a:rPr lang="en-US" sz="2000" b="1" dirty="0"/>
              <a:t>∨</a:t>
            </a:r>
            <a:r>
              <a:rPr lang="en-US" sz="2000" dirty="0"/>
              <a:t> Q will be true</a:t>
            </a:r>
          </a:p>
          <a:p>
            <a:pPr algn="l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8A3697-4702-03BE-67DF-0A6926C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4</a:t>
            </a:fld>
            <a:endParaRPr lang="en-C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F4863C-D131-3B95-2B59-F72B4FE5412D}"/>
              </a:ext>
            </a:extLst>
          </p:cNvPr>
          <p:cNvSpPr txBox="1">
            <a:spLocks/>
          </p:cNvSpPr>
          <p:nvPr/>
        </p:nvSpPr>
        <p:spPr>
          <a:xfrm>
            <a:off x="852376" y="2961169"/>
            <a:ext cx="10662684" cy="34715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Examples: </a:t>
            </a:r>
          </a:p>
          <a:p>
            <a:pPr algn="l"/>
            <a:r>
              <a:rPr lang="en-US" sz="2000" b="1" dirty="0"/>
              <a:t>If we let both R = “Grass is green” and S = “Socrates is bald” be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  <a:p>
            <a:pPr algn="l"/>
            <a:r>
              <a:rPr lang="en-US" sz="2000" dirty="0"/>
              <a:t>• R </a:t>
            </a:r>
            <a:r>
              <a:rPr lang="en-US" sz="2000" b="1" dirty="0"/>
              <a:t>∨</a:t>
            </a:r>
            <a:r>
              <a:rPr lang="en-US" sz="2000" dirty="0"/>
              <a:t> S = “Grass is green </a:t>
            </a:r>
            <a:r>
              <a:rPr lang="en-US" sz="2000" b="1" dirty="0"/>
              <a:t>OR </a:t>
            </a:r>
            <a:r>
              <a:rPr lang="en-US" sz="2000" dirty="0"/>
              <a:t>Socrates is bald ”, which will be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/>
              <a:t>• R </a:t>
            </a:r>
            <a:r>
              <a:rPr lang="en-US" sz="2000" b="1" dirty="0"/>
              <a:t>∨</a:t>
            </a:r>
            <a:r>
              <a:rPr lang="en-US" sz="2000" dirty="0"/>
              <a:t> ¬S = “Grass is green </a:t>
            </a:r>
            <a:r>
              <a:rPr lang="en-US" sz="2000" b="1" dirty="0"/>
              <a:t>OR </a:t>
            </a:r>
            <a:r>
              <a:rPr lang="en-US" sz="2000" dirty="0"/>
              <a:t>Socrates is not bald ”, which will be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/>
              <a:t>• ¬ R </a:t>
            </a:r>
            <a:r>
              <a:rPr lang="en-US" sz="2000" b="1" dirty="0"/>
              <a:t>∨</a:t>
            </a:r>
            <a:r>
              <a:rPr lang="en-US" sz="2000" dirty="0"/>
              <a:t> S = “Grass is not green </a:t>
            </a:r>
            <a:r>
              <a:rPr lang="en-US" sz="2000" b="1" dirty="0"/>
              <a:t>OR </a:t>
            </a:r>
            <a:r>
              <a:rPr lang="en-US" sz="2000" dirty="0"/>
              <a:t>Socrates is bald ”, which will be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/>
              <a:t>• ¬ R </a:t>
            </a:r>
            <a:r>
              <a:rPr lang="en-US" sz="2000" b="1" dirty="0"/>
              <a:t>∨</a:t>
            </a:r>
            <a:r>
              <a:rPr lang="en-US" sz="2000" dirty="0"/>
              <a:t> ¬ S = “Grass is not green </a:t>
            </a:r>
            <a:r>
              <a:rPr lang="en-US" sz="2000" b="1" dirty="0"/>
              <a:t>OR </a:t>
            </a:r>
            <a:r>
              <a:rPr lang="en-US" sz="2000" dirty="0"/>
              <a:t>Socrates is not bald ”, which will be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2442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44E3-392A-593A-C5EB-0C4238B3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N" sz="6400" b="1" dirty="0"/>
              <a:t>Quiz Time!</a:t>
            </a:r>
          </a:p>
        </p:txBody>
      </p:sp>
    </p:spTree>
    <p:extLst>
      <p:ext uri="{BB962C8B-B14F-4D97-AF65-F5344CB8AC3E}">
        <p14:creationId xmlns:p14="http://schemas.microsoft.com/office/powerpoint/2010/main" val="357532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562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Propositional Logic</vt:lpstr>
      <vt:lpstr>Propositional Logic: Negation</vt:lpstr>
      <vt:lpstr>Propositional Logic: Conjunction</vt:lpstr>
      <vt:lpstr>Propositional Logic: Disjunction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Wenjie Wang</dc:creator>
  <cp:lastModifiedBy>Wenjie Wang</cp:lastModifiedBy>
  <cp:revision>2</cp:revision>
  <dcterms:created xsi:type="dcterms:W3CDTF">2023-05-07T13:25:33Z</dcterms:created>
  <dcterms:modified xsi:type="dcterms:W3CDTF">2023-05-10T04:57:40Z</dcterms:modified>
</cp:coreProperties>
</file>