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5" r:id="rId4"/>
    <p:sldId id="288" r:id="rId5"/>
    <p:sldId id="266" r:id="rId6"/>
    <p:sldId id="268" r:id="rId7"/>
    <p:sldId id="287" r:id="rId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311"/>
  </p:normalViewPr>
  <p:slideViewPr>
    <p:cSldViewPr snapToGrid="0">
      <p:cViewPr varScale="1">
        <p:scale>
          <a:sx n="127" d="100"/>
          <a:sy n="127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3046-FA5A-1144-8225-B29DD8E14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D3968-E98E-D060-4A97-B9768CAA3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90FC1-2741-897E-993D-A78A384E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CBD7-B5E2-E741-8C8C-C9AF9608E57B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C57F3-7755-CB3A-7738-55F6BD965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49FAC-8835-F060-1BF4-25637AE0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01F7-0A2D-9F41-AB23-973DF3C497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7338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65DD-A14D-F553-4993-916CF22B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1704C-03D4-FC73-4A4E-2063A1DC0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3B19B-7657-C282-EAAE-EB70AF1E1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CBD7-B5E2-E741-8C8C-C9AF9608E57B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D85DB-BFF3-B03F-655D-844E9496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2AE1B-6FD9-580A-FC52-5763C96BC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01F7-0A2D-9F41-AB23-973DF3C497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4034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502067-C457-B5B2-A02E-9B6AB316B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B24CA-84A7-605B-13D2-029B54F85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C7C37-4DBA-1C7E-FB30-75247E2F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CBD7-B5E2-E741-8C8C-C9AF9608E57B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4765C-3AF9-F5A4-FE55-E60C634F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04848-D39F-A054-E057-76924E6A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01F7-0A2D-9F41-AB23-973DF3C497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9030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1246-E102-8634-E933-CC3F2FD3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E1A9E-2FFC-9F3E-9DAD-7F802BBB5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F9970-BB06-D6CE-FFE2-27E86614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CBD7-B5E2-E741-8C8C-C9AF9608E57B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3FBF0-19DF-FF65-C324-F78E3D59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CDE8-F31A-626D-366F-2F3B804C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01F7-0A2D-9F41-AB23-973DF3C497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0750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44257-1AAF-E7A0-8269-DC0C4AD3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CFD6D-5762-80A1-4DA9-23178DDC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78399-8C95-144C-1EFC-7104259D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CBD7-B5E2-E741-8C8C-C9AF9608E57B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74BA3-0559-9B48-BDCE-1451039B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B4A02-1248-57C1-5F99-E85F9298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01F7-0A2D-9F41-AB23-973DF3C497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6284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D8FB-4886-B58C-98BA-125EB338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D0946-682F-951D-18A3-771D719A3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1FF6C-C487-50D6-515A-AD205F40B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EACAA-20A1-6B25-A3C8-595F3F45F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CBD7-B5E2-E741-8C8C-C9AF9608E57B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7CA98-70C2-0AF0-166F-E469FEAC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B512E-3246-2D0D-8156-20941997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01F7-0A2D-9F41-AB23-973DF3C497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361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28AD5-59E7-DE95-2390-115D397B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BB9E3-9203-B468-86E2-658944B77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3FADB-B340-1343-02ED-FE488D788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FB2FB-0E54-8D95-3F38-0344451F6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725D8-8276-643A-9EF8-D648F1587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865F4-3051-EFC2-5340-7E6FFC30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CBD7-B5E2-E741-8C8C-C9AF9608E57B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331FAE-09D3-BC1C-35C2-E34D6E53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513EFF-7899-634F-EE40-4D111EF3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01F7-0A2D-9F41-AB23-973DF3C497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844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F87F-491D-6EEE-7308-F592E8DC1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80C630-BB43-ABBF-4871-4C033812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CBD7-B5E2-E741-8C8C-C9AF9608E57B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B0A69-6C51-F878-859A-C3654E6F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85287-0EF1-45A4-D40E-D2743FD9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01F7-0A2D-9F41-AB23-973DF3C497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5667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5F99E-EA11-EEE9-96A5-631E6F948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CBD7-B5E2-E741-8C8C-C9AF9608E57B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DB8AD-7CDA-90F3-C098-FAF4CBD7C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71153-22FA-E0A4-BC56-05F2C8DD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01F7-0A2D-9F41-AB23-973DF3C497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132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12A10-3BE9-48BC-9356-20634FAE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4D217-3135-5E50-C324-E0A8FB7F4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819DE-D466-0A54-12E2-7C73221CD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AAF99-C38E-845A-3534-61F5910A7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CBD7-B5E2-E741-8C8C-C9AF9608E57B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E2318-1E8E-E23E-3BF5-F57708008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7BE9A-9666-71F3-4510-D6109D79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01F7-0A2D-9F41-AB23-973DF3C497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6938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1143-6F83-BC29-8460-CBEC5250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55871B-EA4B-2678-36ED-DDD174107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76832-0FC3-FFDE-2E95-DE26FF6C8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DF1C8-3F87-7D0F-D51C-5C03AD09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CBD7-B5E2-E741-8C8C-C9AF9608E57B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6A7CB-17B5-74D0-AB91-37CC7DA91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3442B-E4C0-EEE8-91B1-E2F7D0516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01F7-0A2D-9F41-AB23-973DF3C497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4239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5077E4-377F-CCF5-1708-00E0BD741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BFE06-2509-DEFA-A2B4-129E68762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8EACB-9520-1BA8-3A54-8DAFF20C8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CCBD7-B5E2-E741-8C8C-C9AF9608E57B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1FAB4-06BE-814B-95BB-BDF3A124F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38FCA-905F-08B0-890E-5F5336077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701F7-0A2D-9F41-AB23-973DF3C497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5774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5914-BF0E-1896-D0EE-A57498CDB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92" y="484411"/>
            <a:ext cx="9144000" cy="653274"/>
          </a:xfrm>
        </p:spPr>
        <p:txBody>
          <a:bodyPr>
            <a:normAutofit/>
          </a:bodyPr>
          <a:lstStyle/>
          <a:p>
            <a:pPr algn="l"/>
            <a:r>
              <a:rPr lang="en-CN" sz="4000" b="1" dirty="0"/>
              <a:t>Propositional Logic: </a:t>
            </a:r>
            <a:r>
              <a:rPr lang="en-US" sz="4000" b="1" dirty="0"/>
              <a:t>Implication</a:t>
            </a:r>
            <a:endParaRPr lang="en-CN" sz="40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5478CB9-26AB-5839-2AE3-5869C2C93F67}"/>
              </a:ext>
            </a:extLst>
          </p:cNvPr>
          <p:cNvSpPr txBox="1">
            <a:spLocks/>
          </p:cNvSpPr>
          <p:nvPr/>
        </p:nvSpPr>
        <p:spPr>
          <a:xfrm>
            <a:off x="852376" y="1331728"/>
            <a:ext cx="10487247" cy="1379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/>
              <a:t>→ : Implication</a:t>
            </a:r>
          </a:p>
          <a:p>
            <a:pPr algn="l"/>
            <a:r>
              <a:rPr lang="en-US" sz="2000" dirty="0"/>
              <a:t>• used to suggests a causal connection between antecedent (P) and consequent (Q)</a:t>
            </a:r>
          </a:p>
          <a:p>
            <a:pPr algn="l"/>
            <a:r>
              <a:rPr lang="en-US" sz="2000" dirty="0"/>
              <a:t>• P → Q, has the meaning “If P is true then implies Q is true”</a:t>
            </a:r>
            <a:endParaRPr lang="en-US" altLang="zh-CN" sz="2000" dirty="0"/>
          </a:p>
          <a:p>
            <a:pPr algn="l"/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FA2C6-C548-8C7E-F1EE-ED926FF1DA21}"/>
              </a:ext>
            </a:extLst>
          </p:cNvPr>
          <p:cNvSpPr txBox="1">
            <a:spLocks/>
          </p:cNvSpPr>
          <p:nvPr/>
        </p:nvSpPr>
        <p:spPr>
          <a:xfrm>
            <a:off x="852376" y="2961168"/>
            <a:ext cx="10662684" cy="3896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 b="1" dirty="0">
                <a:highlight>
                  <a:srgbClr val="FFFF00"/>
                </a:highlight>
              </a:rPr>
              <a:t>Examples: </a:t>
            </a:r>
          </a:p>
          <a:p>
            <a:pPr algn="l"/>
            <a:r>
              <a:rPr lang="en-US" sz="2000" b="1" dirty="0"/>
              <a:t>Let P = “It is raining” , Q = “the floor now is wet”, then let’s consider 4 different cases:</a:t>
            </a:r>
          </a:p>
          <a:p>
            <a:pPr algn="l"/>
            <a:r>
              <a:rPr lang="en-US" sz="2000" dirty="0"/>
              <a:t>• Case 1: “It is raining, and the floor is wet”</a:t>
            </a:r>
          </a:p>
          <a:p>
            <a:pPr algn="l"/>
            <a:r>
              <a:rPr lang="en-US" sz="2000" dirty="0"/>
              <a:t>• Case 2: “It is raining, and the floor is not wet”</a:t>
            </a:r>
          </a:p>
          <a:p>
            <a:pPr algn="l"/>
            <a:r>
              <a:rPr lang="en-US" sz="2000" dirty="0"/>
              <a:t>• Case 3: “It is not raining, and the floor is wet”</a:t>
            </a:r>
          </a:p>
          <a:p>
            <a:pPr algn="l"/>
            <a:r>
              <a:rPr lang="en-US" sz="2000" dirty="0"/>
              <a:t>• Case 4: “It is not raining, and the floor is not wet”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2000" b="1" dirty="0"/>
              <a:t>Question</a:t>
            </a:r>
            <a:r>
              <a:rPr lang="en-US" sz="2000" dirty="0"/>
              <a:t>: Which case is impossible to happen?</a:t>
            </a:r>
          </a:p>
          <a:p>
            <a:pPr algn="l"/>
            <a:r>
              <a:rPr lang="en-US" sz="2000" b="1" dirty="0"/>
              <a:t>Answer</a:t>
            </a:r>
            <a:r>
              <a:rPr lang="en-US" sz="2000" dirty="0"/>
              <a:t>: Case 2 is impossible to happen. It’s impossible that “It is raining now but the floor is dry”</a:t>
            </a:r>
          </a:p>
          <a:p>
            <a:pPr algn="l"/>
            <a:r>
              <a:rPr lang="en-US" sz="2000" dirty="0"/>
              <a:t>But it’s possible that ”the floor is wet whilst it is not raining now” (It might because raining yesterday)</a:t>
            </a:r>
          </a:p>
          <a:p>
            <a:pPr algn="l"/>
            <a:endParaRPr lang="en-US" sz="2000" dirty="0"/>
          </a:p>
          <a:p>
            <a:pPr algn="l"/>
            <a:endParaRPr lang="en-CN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A806C-6A9D-96AB-75F1-4AC581D6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6C51-1CDF-C346-B1DA-2CDF731C4E0F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7600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5914-BF0E-1896-D0EE-A57498CDB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92" y="484411"/>
            <a:ext cx="9144000" cy="653274"/>
          </a:xfrm>
        </p:spPr>
        <p:txBody>
          <a:bodyPr>
            <a:normAutofit/>
          </a:bodyPr>
          <a:lstStyle/>
          <a:p>
            <a:pPr algn="l"/>
            <a:r>
              <a:rPr lang="en-CN" sz="4000" b="1" dirty="0"/>
              <a:t>Propositional Logic: </a:t>
            </a:r>
            <a:r>
              <a:rPr lang="en-US" sz="4000" b="1" dirty="0"/>
              <a:t>Implication</a:t>
            </a:r>
            <a:endParaRPr lang="en-CN" sz="40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5478CB9-26AB-5839-2AE3-5869C2C93F67}"/>
              </a:ext>
            </a:extLst>
          </p:cNvPr>
          <p:cNvSpPr txBox="1">
            <a:spLocks/>
          </p:cNvSpPr>
          <p:nvPr/>
        </p:nvSpPr>
        <p:spPr>
          <a:xfrm>
            <a:off x="852376" y="1331728"/>
            <a:ext cx="10487247" cy="1379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/>
              <a:t>→ : Implication</a:t>
            </a:r>
          </a:p>
          <a:p>
            <a:pPr algn="l"/>
            <a:r>
              <a:rPr lang="en-US" sz="2000" dirty="0"/>
              <a:t>• used to suggests a causal connection between antecedent (P) and consequent (Q)</a:t>
            </a:r>
          </a:p>
          <a:p>
            <a:pPr algn="l"/>
            <a:r>
              <a:rPr lang="en-US" sz="2000" dirty="0"/>
              <a:t>• P → Q, has the meaning “If P is true then implies Q is true”</a:t>
            </a:r>
            <a:endParaRPr lang="en-US" altLang="zh-CN" sz="2000" dirty="0"/>
          </a:p>
          <a:p>
            <a:pPr algn="l"/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FA2C6-C548-8C7E-F1EE-ED926FF1DA21}"/>
              </a:ext>
            </a:extLst>
          </p:cNvPr>
          <p:cNvSpPr txBox="1">
            <a:spLocks/>
          </p:cNvSpPr>
          <p:nvPr/>
        </p:nvSpPr>
        <p:spPr>
          <a:xfrm>
            <a:off x="852376" y="2961168"/>
            <a:ext cx="10662684" cy="3896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 b="1" dirty="0">
                <a:highlight>
                  <a:srgbClr val="FFFF00"/>
                </a:highlight>
              </a:rPr>
              <a:t>Examples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(Continue from previous slide)</a:t>
            </a:r>
            <a:r>
              <a:rPr lang="en-CN" b="1" dirty="0">
                <a:highlight>
                  <a:srgbClr val="FFFF00"/>
                </a:highlight>
              </a:rPr>
              <a:t>: </a:t>
            </a:r>
          </a:p>
          <a:p>
            <a:pPr algn="l"/>
            <a:r>
              <a:rPr lang="en-US" sz="2000" b="1" dirty="0"/>
              <a:t>Let P = “It is raining” , Q = “the floor now is wet”:</a:t>
            </a:r>
            <a:endParaRPr lang="en-CN" sz="1600" b="1" dirty="0">
              <a:highlight>
                <a:srgbClr val="FFFF00"/>
              </a:highlight>
            </a:endParaRPr>
          </a:p>
          <a:p>
            <a:pPr algn="l"/>
            <a:r>
              <a:rPr lang="en-US" sz="2000" dirty="0"/>
              <a:t>• We found that: only when Q is true P will impossible be true, which is “if the floor is wet it is impossible raining now”</a:t>
            </a:r>
          </a:p>
          <a:p>
            <a:pPr algn="l"/>
            <a:r>
              <a:rPr lang="en-US" sz="2000" dirty="0"/>
              <a:t>• It means: </a:t>
            </a:r>
            <a:r>
              <a:rPr lang="en-US" sz="2000" b="1" dirty="0">
                <a:solidFill>
                  <a:srgbClr val="FF0000"/>
                </a:solidFill>
              </a:rPr>
              <a:t>P → Q is false if and only if when Q is false but P is true</a:t>
            </a:r>
          </a:p>
          <a:p>
            <a:pPr algn="l"/>
            <a:r>
              <a:rPr lang="en-US" sz="2000" dirty="0"/>
              <a:t>• In all other cases, the result of P → Q  is true</a:t>
            </a:r>
          </a:p>
          <a:p>
            <a:pPr algn="l"/>
            <a:endParaRPr lang="en-CN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162A7-CC81-CE02-B792-F6B8E6591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6C51-1CDF-C346-B1DA-2CDF731C4E0F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8688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5914-BF0E-1896-D0EE-A57498CDB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92" y="484411"/>
            <a:ext cx="9144000" cy="653274"/>
          </a:xfrm>
        </p:spPr>
        <p:txBody>
          <a:bodyPr>
            <a:normAutofit/>
          </a:bodyPr>
          <a:lstStyle/>
          <a:p>
            <a:pPr algn="l"/>
            <a:r>
              <a:rPr lang="en-CN" sz="4000" b="1" dirty="0"/>
              <a:t>Propositional Logic: </a:t>
            </a:r>
            <a:r>
              <a:rPr lang="en-US" sz="4000" b="1" dirty="0"/>
              <a:t>Implication</a:t>
            </a:r>
            <a:endParaRPr lang="en-CN" sz="40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5478CB9-26AB-5839-2AE3-5869C2C93F67}"/>
              </a:ext>
            </a:extLst>
          </p:cNvPr>
          <p:cNvSpPr txBox="1">
            <a:spLocks/>
          </p:cNvSpPr>
          <p:nvPr/>
        </p:nvSpPr>
        <p:spPr>
          <a:xfrm>
            <a:off x="852376" y="1331727"/>
            <a:ext cx="10487247" cy="3867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/>
              <a:t>→ : Implication</a:t>
            </a:r>
          </a:p>
          <a:p>
            <a:pPr algn="l"/>
            <a:r>
              <a:rPr lang="en-US" sz="2000" dirty="0"/>
              <a:t>• used to suggests a causal connection between antecedent (P) and consequent (Q)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• P → Q, has the meaning “If P is true then implies Q is true”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• P → Q is false if and only if when Q is false but P is true</a:t>
            </a:r>
          </a:p>
          <a:p>
            <a:pPr algn="l"/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• In all other cases, the result of P → Q  is true</a:t>
            </a:r>
          </a:p>
          <a:p>
            <a:pPr algn="l"/>
            <a:endParaRPr lang="en-US" sz="2000" b="1" dirty="0">
              <a:solidFill>
                <a:srgbClr val="FF0000"/>
              </a:solidFill>
            </a:endParaRPr>
          </a:p>
          <a:p>
            <a:pPr algn="l"/>
            <a:endParaRPr lang="en-US" altLang="zh-CN" sz="2000" dirty="0"/>
          </a:p>
          <a:p>
            <a:pPr algn="l"/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3265E-6227-7BA2-2110-A5206FF3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6C51-1CDF-C346-B1DA-2CDF731C4E0F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86878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5914-BF0E-1896-D0EE-A57498CDB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92" y="484411"/>
            <a:ext cx="9144000" cy="653274"/>
          </a:xfrm>
        </p:spPr>
        <p:txBody>
          <a:bodyPr>
            <a:normAutofit/>
          </a:bodyPr>
          <a:lstStyle/>
          <a:p>
            <a:pPr algn="l"/>
            <a:r>
              <a:rPr lang="en-CN" sz="4000" b="1" dirty="0"/>
              <a:t>Propositional Logic: </a:t>
            </a:r>
            <a:r>
              <a:rPr lang="en-US" sz="4000" b="1" dirty="0"/>
              <a:t>Implication</a:t>
            </a:r>
            <a:endParaRPr lang="en-CN" sz="4000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B392CE0-6D35-F7D1-8AB6-26E558482176}"/>
              </a:ext>
            </a:extLst>
          </p:cNvPr>
          <p:cNvSpPr txBox="1">
            <a:spLocks/>
          </p:cNvSpPr>
          <p:nvPr/>
        </p:nvSpPr>
        <p:spPr>
          <a:xfrm>
            <a:off x="691116" y="1345019"/>
            <a:ext cx="10662684" cy="475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 b="1" dirty="0">
                <a:highlight>
                  <a:srgbClr val="FFFF00"/>
                </a:highlight>
              </a:rPr>
              <a:t>More Examples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CN" b="1" dirty="0">
                <a:highlight>
                  <a:srgbClr val="FFFF00"/>
                </a:highlight>
              </a:rPr>
              <a:t>: </a:t>
            </a:r>
          </a:p>
          <a:p>
            <a:pPr algn="l"/>
            <a:r>
              <a:rPr lang="en-US" sz="2000" b="1" dirty="0"/>
              <a:t>Assume P = “I won the first prize in the lottery” , Q = “I become a </a:t>
            </a:r>
            <a:r>
              <a:rPr lang="en-US" sz="2000" b="1" dirty="0" err="1"/>
              <a:t>richman</a:t>
            </a:r>
            <a:r>
              <a:rPr lang="en-US" sz="2000" b="1" dirty="0"/>
              <a:t>” are True:</a:t>
            </a:r>
            <a:endParaRPr lang="en-CN" sz="1600" b="1" dirty="0">
              <a:highlight>
                <a:srgbClr val="FFFF00"/>
              </a:highlight>
            </a:endParaRPr>
          </a:p>
          <a:p>
            <a:pPr algn="l"/>
            <a:r>
              <a:rPr lang="en-US" sz="2000" dirty="0"/>
              <a:t>• Is P → Q  True or False?</a:t>
            </a:r>
            <a:r>
              <a:rPr lang="zh-CN" altLang="en-US" sz="2000" dirty="0"/>
              <a:t> </a:t>
            </a:r>
            <a:r>
              <a:rPr lang="en-US" altLang="zh-CN" sz="2000" dirty="0"/>
              <a:t>–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True</a:t>
            </a:r>
            <a:r>
              <a:rPr lang="en-US" altLang="zh-CN" sz="2000" dirty="0"/>
              <a:t> (“If I won the lottery then I will be a </a:t>
            </a:r>
            <a:r>
              <a:rPr lang="en-US" altLang="zh-CN" sz="2000" dirty="0" err="1"/>
              <a:t>richman</a:t>
            </a:r>
            <a:r>
              <a:rPr lang="en-US" altLang="zh-CN" sz="2000" dirty="0"/>
              <a:t>” is possible)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• Is ¬P → Q True or False? –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  <a:r>
              <a:rPr lang="en-US" sz="2000" dirty="0"/>
              <a:t> </a:t>
            </a:r>
            <a:r>
              <a:rPr lang="en-US" altLang="zh-CN" sz="2000" dirty="0"/>
              <a:t>(“If didn’t win the lottery then I am a </a:t>
            </a:r>
            <a:r>
              <a:rPr lang="en-US" altLang="zh-CN" sz="2000" dirty="0" err="1"/>
              <a:t>richman</a:t>
            </a:r>
            <a:r>
              <a:rPr lang="en-US" altLang="zh-CN" sz="2000" dirty="0"/>
              <a:t>” is still possible, it might because my father give me a million </a:t>
            </a:r>
            <a:r>
              <a:rPr lang="en-US" altLang="zh-CN" sz="2000" dirty="0" err="1"/>
              <a:t>dollors</a:t>
            </a:r>
            <a:r>
              <a:rPr lang="en-US" altLang="zh-CN" sz="2000" dirty="0"/>
              <a:t>.)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• Is P → ¬Q True or False? – </a:t>
            </a:r>
            <a:r>
              <a:rPr lang="en-US" sz="2000" dirty="0">
                <a:solidFill>
                  <a:srgbClr val="FF0000"/>
                </a:solidFill>
              </a:rPr>
              <a:t>False</a:t>
            </a:r>
            <a:r>
              <a:rPr lang="zh-CN" altLang="en-US" sz="2000" dirty="0"/>
              <a:t> </a:t>
            </a:r>
            <a:r>
              <a:rPr lang="en-US" altLang="zh-CN" sz="2000" dirty="0"/>
              <a:t>(It is impossible that “If I won the lottery then I am not a </a:t>
            </a:r>
            <a:r>
              <a:rPr lang="en-US" altLang="zh-CN" sz="2000" dirty="0" err="1"/>
              <a:t>richman</a:t>
            </a:r>
            <a:r>
              <a:rPr lang="en-US" altLang="zh-CN" sz="2000" dirty="0"/>
              <a:t>”)</a:t>
            </a:r>
          </a:p>
          <a:p>
            <a:pPr algn="l"/>
            <a:endParaRPr lang="en-US" altLang="zh-CN" sz="2000" dirty="0"/>
          </a:p>
          <a:p>
            <a:pPr algn="l"/>
            <a:r>
              <a:rPr lang="en-US" sz="2000" dirty="0"/>
              <a:t>• Is ¬P → ¬Q True or False? –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  <a:r>
              <a:rPr lang="en-US" sz="2000" dirty="0"/>
              <a:t> (”If I didn’t win the lottery then I am not a </a:t>
            </a:r>
            <a:r>
              <a:rPr lang="en-US" sz="2000" dirty="0" err="1"/>
              <a:t>richman</a:t>
            </a:r>
            <a:r>
              <a:rPr lang="en-US" sz="2000" dirty="0"/>
              <a:t>” is possible)</a:t>
            </a:r>
          </a:p>
          <a:p>
            <a:pPr algn="l"/>
            <a:endParaRPr lang="en-CN" sz="2000" b="1" dirty="0">
              <a:solidFill>
                <a:srgbClr val="FF0000"/>
              </a:solidFill>
            </a:endParaRPr>
          </a:p>
          <a:p>
            <a:pPr algn="l"/>
            <a:r>
              <a:rPr lang="en-CN" sz="2000" b="1" dirty="0">
                <a:solidFill>
                  <a:srgbClr val="FF0000"/>
                </a:solidFill>
              </a:rPr>
              <a:t>Note: P </a:t>
            </a:r>
            <a:r>
              <a:rPr lang="en-US" sz="2000" b="1" dirty="0">
                <a:solidFill>
                  <a:srgbClr val="FF0000"/>
                </a:solidFill>
              </a:rPr>
              <a:t>→ Q evaluates to FALSE </a:t>
            </a:r>
            <a:r>
              <a:rPr lang="en-US" sz="2000" b="1" dirty="0" err="1">
                <a:solidFill>
                  <a:srgbClr val="FF0000"/>
                </a:solidFill>
              </a:rPr>
              <a:t>iif</a:t>
            </a:r>
            <a:r>
              <a:rPr lang="en-US" sz="2000" b="1" dirty="0">
                <a:solidFill>
                  <a:srgbClr val="FF0000"/>
                </a:solidFill>
              </a:rPr>
              <a:t> when consequent is false but antecedent is true</a:t>
            </a:r>
            <a:endParaRPr lang="en-CN" sz="20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3265E-6227-7BA2-2110-A5206FF3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6C51-1CDF-C346-B1DA-2CDF731C4E0F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234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5914-BF0E-1896-D0EE-A57498CDB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92" y="484411"/>
            <a:ext cx="9144000" cy="653274"/>
          </a:xfrm>
        </p:spPr>
        <p:txBody>
          <a:bodyPr>
            <a:normAutofit/>
          </a:bodyPr>
          <a:lstStyle/>
          <a:p>
            <a:pPr algn="l"/>
            <a:r>
              <a:rPr lang="en-CN" sz="4000" b="1" dirty="0"/>
              <a:t>Propositional Logic: </a:t>
            </a:r>
            <a:r>
              <a:rPr lang="en-US" sz="4000" b="1" dirty="0"/>
              <a:t>Bi-implication</a:t>
            </a:r>
            <a:endParaRPr lang="en-CN" sz="40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5478CB9-26AB-5839-2AE3-5869C2C93F67}"/>
              </a:ext>
            </a:extLst>
          </p:cNvPr>
          <p:cNvSpPr txBox="1">
            <a:spLocks/>
          </p:cNvSpPr>
          <p:nvPr/>
        </p:nvSpPr>
        <p:spPr>
          <a:xfrm>
            <a:off x="852376" y="1331728"/>
            <a:ext cx="10487247" cy="1901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/>
              <a:t>↔ : Bi-implication</a:t>
            </a:r>
          </a:p>
          <a:p>
            <a:pPr algn="l"/>
            <a:r>
              <a:rPr lang="en-US" sz="2000" dirty="0"/>
              <a:t>• used to suggests a bi-implication or equivalence</a:t>
            </a:r>
          </a:p>
          <a:p>
            <a:pPr algn="l"/>
            <a:r>
              <a:rPr lang="en-US" sz="2000" dirty="0"/>
              <a:t>• P → Q  and Q → P, which is “</a:t>
            </a:r>
            <a:r>
              <a:rPr lang="en-US" sz="2000" dirty="0">
                <a:solidFill>
                  <a:srgbClr val="FF0000"/>
                </a:solidFill>
              </a:rPr>
              <a:t>P is true if and only if Q is true</a:t>
            </a:r>
            <a:r>
              <a:rPr lang="en-US" sz="2000" dirty="0"/>
              <a:t>”</a:t>
            </a:r>
          </a:p>
          <a:p>
            <a:pPr algn="l"/>
            <a:r>
              <a:rPr lang="en-US" sz="2000" dirty="0"/>
              <a:t>• P ↔ Q, has the meaning “P is equivalent to Q” </a:t>
            </a:r>
          </a:p>
          <a:p>
            <a:pPr algn="l"/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FA2C6-C548-8C7E-F1EE-ED926FF1DA21}"/>
              </a:ext>
            </a:extLst>
          </p:cNvPr>
          <p:cNvSpPr txBox="1">
            <a:spLocks/>
          </p:cNvSpPr>
          <p:nvPr/>
        </p:nvSpPr>
        <p:spPr>
          <a:xfrm>
            <a:off x="852376" y="3027428"/>
            <a:ext cx="10662684" cy="3896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 b="1" dirty="0">
                <a:highlight>
                  <a:srgbClr val="FFFF00"/>
                </a:highlight>
              </a:rPr>
              <a:t>Examples: </a:t>
            </a:r>
            <a:endParaRPr lang="en-US" sz="2000" dirty="0"/>
          </a:p>
          <a:p>
            <a:pPr algn="l"/>
            <a:r>
              <a:rPr lang="en-US" sz="2000" b="1" dirty="0"/>
              <a:t>Assume P: "It's raining”, Q: "I will bring my umbrella"</a:t>
            </a:r>
          </a:p>
          <a:p>
            <a:pPr algn="l"/>
            <a:r>
              <a:rPr lang="en-US" sz="2000" dirty="0"/>
              <a:t>• if it's not raining, I won't bring my umbrella, </a:t>
            </a:r>
          </a:p>
          <a:p>
            <a:pPr algn="l"/>
            <a:r>
              <a:rPr lang="en-US" sz="2000" dirty="0"/>
              <a:t>• if I don't bring my umbrella, it means it's not raining. </a:t>
            </a:r>
          </a:p>
          <a:p>
            <a:pPr algn="l"/>
            <a:r>
              <a:rPr lang="en-US" sz="2000" dirty="0"/>
              <a:t>• So, both propositions are either both true or both false at the same time.</a:t>
            </a:r>
          </a:p>
          <a:p>
            <a:pPr algn="l"/>
            <a:endParaRPr lang="en-US" sz="2000" dirty="0"/>
          </a:p>
          <a:p>
            <a:pPr algn="l"/>
            <a:endParaRPr lang="en-US" sz="2000" b="1" dirty="0"/>
          </a:p>
          <a:p>
            <a:pPr algn="l"/>
            <a:endParaRPr lang="en-US" sz="2000" dirty="0"/>
          </a:p>
          <a:p>
            <a:pPr algn="l"/>
            <a:endParaRPr lang="en-CN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5A663-D12F-9346-6646-6C767710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6C51-1CDF-C346-B1DA-2CDF731C4E0F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7297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5914-BF0E-1896-D0EE-A57498CDB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79933"/>
          </a:xfrm>
        </p:spPr>
        <p:txBody>
          <a:bodyPr>
            <a:normAutofit fontScale="90000"/>
          </a:bodyPr>
          <a:lstStyle/>
          <a:p>
            <a:r>
              <a:rPr lang="en-US" dirty="0"/>
              <a:t>Operator Precedence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8C929-8C01-2337-8F1C-2A88A3CF5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05760"/>
            <a:ext cx="9144000" cy="152324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/>
              <a:t>When an expression exists connectives, what is the order to evaluate it?</a:t>
            </a:r>
          </a:p>
          <a:p>
            <a:pPr algn="l"/>
            <a:r>
              <a:rPr lang="en-US" sz="2000" dirty="0"/>
              <a:t>• If there exists parentheses, then calculate </a:t>
            </a:r>
            <a:r>
              <a:rPr lang="en-US" sz="2000" b="1" dirty="0">
                <a:solidFill>
                  <a:srgbClr val="FF0000"/>
                </a:solidFill>
              </a:rPr>
              <a:t>parentheses first</a:t>
            </a:r>
          </a:p>
          <a:p>
            <a:pPr algn="l"/>
            <a:r>
              <a:rPr lang="en-US" sz="2000" dirty="0"/>
              <a:t>• Otherwise, Precedence </a:t>
            </a:r>
            <a:r>
              <a:rPr lang="en-US" sz="2000" b="1" dirty="0">
                <a:solidFill>
                  <a:srgbClr val="FF0000"/>
                </a:solidFill>
              </a:rPr>
              <a:t>from highest to lowest </a:t>
            </a:r>
            <a:r>
              <a:rPr lang="en-US" sz="2000" dirty="0"/>
              <a:t>is: </a:t>
            </a:r>
            <a:r>
              <a:rPr lang="en-US" sz="2000" b="1" dirty="0">
                <a:solidFill>
                  <a:srgbClr val="FF0000"/>
                </a:solidFill>
              </a:rPr>
              <a:t>¬, ∧, ∨, →, ↔</a:t>
            </a:r>
          </a:p>
          <a:p>
            <a:pPr algn="l"/>
            <a:r>
              <a:rPr lang="en-US" sz="2000" dirty="0"/>
              <a:t>• All binary operators are left associative, </a:t>
            </a:r>
            <a:r>
              <a:rPr lang="en-US" sz="2000" dirty="0" err="1"/>
              <a:t>Eg</a:t>
            </a:r>
            <a:r>
              <a:rPr lang="en-US" sz="2000" dirty="0"/>
              <a:t>: P ∧ Q ∧ R = (P ∧ Q) ∧ R</a:t>
            </a:r>
            <a:endParaRPr lang="en-CN" sz="2000" dirty="0">
              <a:highlight>
                <a:srgbClr val="FFFF00"/>
              </a:highlight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E04558F-2F17-DC7C-8FA7-5336BA2FCBA4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2650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 b="1" dirty="0">
                <a:highlight>
                  <a:srgbClr val="FFFF00"/>
                </a:highlight>
              </a:rPr>
              <a:t>Examples:</a:t>
            </a:r>
          </a:p>
          <a:p>
            <a:pPr algn="l"/>
            <a:r>
              <a:rPr lang="en-US" sz="2000" dirty="0"/>
              <a:t> </a:t>
            </a:r>
            <a:r>
              <a:rPr lang="en-US" sz="2000" b="1" dirty="0"/>
              <a:t>Let P = “2 + 3 = 5” , Q = “2 + 5 = 5”,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R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 </a:t>
            </a:r>
            <a:r>
              <a:rPr lang="en-US" sz="2000" b="1" dirty="0"/>
              <a:t>“Grass is green</a:t>
            </a:r>
            <a:r>
              <a:rPr lang="en-US" altLang="zh-CN" sz="2000" b="1" dirty="0"/>
              <a:t>”, S = “</a:t>
            </a:r>
            <a:r>
              <a:rPr lang="en-US" sz="2000" b="1" dirty="0"/>
              <a:t>Socrates is bald</a:t>
            </a:r>
            <a:r>
              <a:rPr lang="en-US" altLang="zh-CN" sz="2000" b="1" dirty="0"/>
              <a:t>”</a:t>
            </a:r>
            <a:endParaRPr lang="en-US" sz="2000" dirty="0"/>
          </a:p>
          <a:p>
            <a:pPr algn="l"/>
            <a:r>
              <a:rPr lang="en-US" sz="2000" dirty="0"/>
              <a:t>• (P ∨ Q) ∧ R is true since we will do (P ∨ Q) first then evaluate it with “∧ R”</a:t>
            </a:r>
          </a:p>
          <a:p>
            <a:pPr algn="l"/>
            <a:r>
              <a:rPr lang="en-US" sz="2000" dirty="0"/>
              <a:t>• P ∨ Q ∧ R is false since we will do “Q ∧ R” first then evaluate it with “P ∨”</a:t>
            </a:r>
          </a:p>
          <a:p>
            <a:pPr algn="l"/>
            <a:r>
              <a:rPr lang="en-US" sz="2000" dirty="0"/>
              <a:t>• ¬P ∨ Q ∧ R → S is False since we will evaluate ¬P (False) first then Q ∧ R (False), then evaluate ¬P ∨ Q ∧ R (False), finally use the result to evaluate ¬P ∨ Q ∧ R → S (False)</a:t>
            </a:r>
          </a:p>
          <a:p>
            <a:pPr algn="l"/>
            <a:endParaRPr lang="en-US" sz="2000" dirty="0"/>
          </a:p>
          <a:p>
            <a:pPr algn="l"/>
            <a:endParaRPr lang="en-C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44F8D-7F57-6F65-45E6-709AD5AA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6C51-1CDF-C346-B1DA-2CDF731C4E0F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9347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444E3-392A-593A-C5EB-0C4238B3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5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N" sz="6400" b="1" dirty="0"/>
              <a:t>Quiz Time!</a:t>
            </a:r>
          </a:p>
        </p:txBody>
      </p:sp>
    </p:spTree>
    <p:extLst>
      <p:ext uri="{BB962C8B-B14F-4D97-AF65-F5344CB8AC3E}">
        <p14:creationId xmlns:p14="http://schemas.microsoft.com/office/powerpoint/2010/main" val="3575320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910</Words>
  <Application>Microsoft Macintosh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Propositional Logic: Implication</vt:lpstr>
      <vt:lpstr>Propositional Logic: Implication</vt:lpstr>
      <vt:lpstr>Propositional Logic: Implication</vt:lpstr>
      <vt:lpstr>Propositional Logic: Implication</vt:lpstr>
      <vt:lpstr>Propositional Logic: Bi-implication</vt:lpstr>
      <vt:lpstr>Operator Precedence</vt:lpstr>
      <vt:lpstr>Quiz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Logic: Implication</dc:title>
  <dc:creator>Wenjie Wang</dc:creator>
  <cp:lastModifiedBy>Wenjie Wang</cp:lastModifiedBy>
  <cp:revision>2</cp:revision>
  <dcterms:created xsi:type="dcterms:W3CDTF">2023-05-07T13:28:22Z</dcterms:created>
  <dcterms:modified xsi:type="dcterms:W3CDTF">2023-05-10T04:55:46Z</dcterms:modified>
</cp:coreProperties>
</file>